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msword" Extension="doc"/>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msword" PartName="/ppt/embeddings/Microsoft_Office_Word_97_-_2003_Document1.doc"/>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56" r:id="rId6"/>
    <p:sldMasterId id="2147483658" r:id="rId7"/>
    <p:sldMasterId id="2147483660" r:id="rId8"/>
    <p:sldMasterId id="2147483662" r:id="rId9"/>
    <p:sldMasterId id="2147483664"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361" r:id="rId117"/>
    <p:sldId id="362" r:id="rId118"/>
    <p:sldId id="363" r:id="rId119"/>
    <p:sldId id="364" r:id="rId120"/>
    <p:sldId id="365" r:id="rId121"/>
    <p:sldId id="366" r:id="rId122"/>
    <p:sldId id="367" r:id="rId123"/>
    <p:sldId id="368" r:id="rId124"/>
    <p:sldId id="369" r:id="rId125"/>
    <p:sldId id="370" r:id="rId126"/>
    <p:sldId id="371" r:id="rId127"/>
    <p:sldId id="372" r:id="rId128"/>
    <p:sldId id="373" r:id="rId129"/>
    <p:sldId id="374" r:id="rId130"/>
    <p:sldId id="375" r:id="rId131"/>
    <p:sldId id="376" r:id="rId132"/>
    <p:sldId id="377" r:id="rId133"/>
    <p:sldId id="378" r:id="rId134"/>
    <p:sldId id="379" r:id="rId135"/>
    <p:sldId id="380" r:id="rId136"/>
    <p:sldId id="381" r:id="rId137"/>
    <p:sldId id="382" r:id="rId138"/>
    <p:sldId id="383" r:id="rId139"/>
    <p:sldId id="384" r:id="rId140"/>
    <p:sldId id="385" r:id="rId141"/>
    <p:sldId id="386" r:id="rId142"/>
    <p:sldId id="387" r:id="rId143"/>
    <p:sldId id="388"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1" r:id="rId197"/>
    <p:sldId id="442"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494" r:id="rId250"/>
    <p:sldId id="495" r:id="rId251"/>
    <p:sldId id="496" r:id="rId252"/>
    <p:sldId id="497" r:id="rId253"/>
    <p:sldId id="498" r:id="rId254"/>
    <p:sldId id="499" r:id="rId255"/>
    <p:sldId id="500" r:id="rId256"/>
    <p:sldId id="501" r:id="rId257"/>
    <p:sldId id="502" r:id="rId258"/>
    <p:sldId id="503" r:id="rId259"/>
    <p:sldId id="504" r:id="rId260"/>
    <p:sldId id="505" r:id="rId261"/>
    <p:sldId id="506" r:id="rId262"/>
    <p:sldId id="507" r:id="rId263"/>
    <p:sldId id="508" r:id="rId264"/>
    <p:sldId id="509" r:id="rId265"/>
    <p:sldId id="510" r:id="rId266"/>
    <p:sldId id="511" r:id="rId267"/>
    <p:sldId id="512" r:id="rId268"/>
    <p:sldId id="513" r:id="rId269"/>
    <p:sldId id="514" r:id="rId270"/>
    <p:sldId id="515" r:id="rId271"/>
    <p:sldId id="516" r:id="rId272"/>
    <p:sldId id="517" r:id="rId273"/>
    <p:sldId id="518" r:id="rId274"/>
  </p:sldIdLst>
  <p:sldSz cy="6858000" cx="9144000"/>
  <p:notesSz cx="6881800" cy="10002825"/>
  <p:embeddedFontLst>
    <p:embeddedFont>
      <p:font typeface="Arimo"/>
      <p:regular r:id="rId275"/>
      <p:bold r:id="rId276"/>
      <p:italic r:id="rId277"/>
      <p:boldItalic r:id="rId278"/>
    </p:embeddedFont>
    <p:embeddedFont>
      <p:font typeface="Noto Sans Symbols"/>
      <p:regular r:id="rId279"/>
      <p:bold r:id="rId280"/>
    </p:embeddedFont>
    <p:embeddedFont>
      <p:font typeface="Gill Sans"/>
      <p:regular r:id="rId281"/>
      <p:bold r:id="rId2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83" roundtripDataSignature="AMtx7mg8958mxnn41OPvKr5e7Xk6ic9G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190" Type="http://schemas.openxmlformats.org/officeDocument/2006/relationships/slide" Target="slides/slide17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194" Type="http://schemas.openxmlformats.org/officeDocument/2006/relationships/slide" Target="slides/slide183.xml"/><Relationship Id="rId43" Type="http://schemas.openxmlformats.org/officeDocument/2006/relationships/slide" Target="slides/slide32.xml"/><Relationship Id="rId193" Type="http://schemas.openxmlformats.org/officeDocument/2006/relationships/slide" Target="slides/slide182.xml"/><Relationship Id="rId46" Type="http://schemas.openxmlformats.org/officeDocument/2006/relationships/slide" Target="slides/slide35.xml"/><Relationship Id="rId192" Type="http://schemas.openxmlformats.org/officeDocument/2006/relationships/slide" Target="slides/slide181.xml"/><Relationship Id="rId45" Type="http://schemas.openxmlformats.org/officeDocument/2006/relationships/slide" Target="slides/slide34.xml"/><Relationship Id="rId191" Type="http://schemas.openxmlformats.org/officeDocument/2006/relationships/slide" Target="slides/slide180.xml"/><Relationship Id="rId48" Type="http://schemas.openxmlformats.org/officeDocument/2006/relationships/slide" Target="slides/slide37.xml"/><Relationship Id="rId187" Type="http://schemas.openxmlformats.org/officeDocument/2006/relationships/slide" Target="slides/slide176.xml"/><Relationship Id="rId47" Type="http://schemas.openxmlformats.org/officeDocument/2006/relationships/slide" Target="slides/slide36.xml"/><Relationship Id="rId186" Type="http://schemas.openxmlformats.org/officeDocument/2006/relationships/slide" Target="slides/slide175.xml"/><Relationship Id="rId185" Type="http://schemas.openxmlformats.org/officeDocument/2006/relationships/slide" Target="slides/slide174.xml"/><Relationship Id="rId49" Type="http://schemas.openxmlformats.org/officeDocument/2006/relationships/slide" Target="slides/slide38.xml"/><Relationship Id="rId184" Type="http://schemas.openxmlformats.org/officeDocument/2006/relationships/slide" Target="slides/slide173.xml"/><Relationship Id="rId189" Type="http://schemas.openxmlformats.org/officeDocument/2006/relationships/slide" Target="slides/slide178.xml"/><Relationship Id="rId188" Type="http://schemas.openxmlformats.org/officeDocument/2006/relationships/slide" Target="slides/slide177.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183" Type="http://schemas.openxmlformats.org/officeDocument/2006/relationships/slide" Target="slides/slide172.xml"/><Relationship Id="rId32" Type="http://schemas.openxmlformats.org/officeDocument/2006/relationships/slide" Target="slides/slide21.xml"/><Relationship Id="rId182" Type="http://schemas.openxmlformats.org/officeDocument/2006/relationships/slide" Target="slides/slide171.xml"/><Relationship Id="rId35" Type="http://schemas.openxmlformats.org/officeDocument/2006/relationships/slide" Target="slides/slide24.xml"/><Relationship Id="rId181" Type="http://schemas.openxmlformats.org/officeDocument/2006/relationships/slide" Target="slides/slide170.xml"/><Relationship Id="rId34" Type="http://schemas.openxmlformats.org/officeDocument/2006/relationships/slide" Target="slides/slide23.xml"/><Relationship Id="rId180" Type="http://schemas.openxmlformats.org/officeDocument/2006/relationships/slide" Target="slides/slide169.xml"/><Relationship Id="rId37" Type="http://schemas.openxmlformats.org/officeDocument/2006/relationships/slide" Target="slides/slide26.xml"/><Relationship Id="rId176" Type="http://schemas.openxmlformats.org/officeDocument/2006/relationships/slide" Target="slides/slide165.xml"/><Relationship Id="rId36" Type="http://schemas.openxmlformats.org/officeDocument/2006/relationships/slide" Target="slides/slide25.xml"/><Relationship Id="rId175" Type="http://schemas.openxmlformats.org/officeDocument/2006/relationships/slide" Target="slides/slide164.xml"/><Relationship Id="rId39" Type="http://schemas.openxmlformats.org/officeDocument/2006/relationships/slide" Target="slides/slide28.xml"/><Relationship Id="rId174" Type="http://schemas.openxmlformats.org/officeDocument/2006/relationships/slide" Target="slides/slide163.xml"/><Relationship Id="rId38" Type="http://schemas.openxmlformats.org/officeDocument/2006/relationships/slide" Target="slides/slide27.xml"/><Relationship Id="rId173" Type="http://schemas.openxmlformats.org/officeDocument/2006/relationships/slide" Target="slides/slide162.xml"/><Relationship Id="rId179" Type="http://schemas.openxmlformats.org/officeDocument/2006/relationships/slide" Target="slides/slide168.xml"/><Relationship Id="rId178" Type="http://schemas.openxmlformats.org/officeDocument/2006/relationships/slide" Target="slides/slide167.xml"/><Relationship Id="rId177" Type="http://schemas.openxmlformats.org/officeDocument/2006/relationships/slide" Target="slides/slide166.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11" Type="http://schemas.openxmlformats.org/officeDocument/2006/relationships/notesMaster" Target="notesMasters/notesMaster1.xml"/><Relationship Id="rId10" Type="http://schemas.openxmlformats.org/officeDocument/2006/relationships/slideMaster" Target="slideMasters/slideMaster7.xml"/><Relationship Id="rId13" Type="http://schemas.openxmlformats.org/officeDocument/2006/relationships/slide" Target="slides/slide2.xml"/><Relationship Id="rId12" Type="http://schemas.openxmlformats.org/officeDocument/2006/relationships/slide" Target="slides/slide1.xml"/><Relationship Id="rId15" Type="http://schemas.openxmlformats.org/officeDocument/2006/relationships/slide" Target="slides/slide4.xml"/><Relationship Id="rId198" Type="http://schemas.openxmlformats.org/officeDocument/2006/relationships/slide" Target="slides/slide187.xml"/><Relationship Id="rId14" Type="http://schemas.openxmlformats.org/officeDocument/2006/relationships/slide" Target="slides/slide3.xml"/><Relationship Id="rId197" Type="http://schemas.openxmlformats.org/officeDocument/2006/relationships/slide" Target="slides/slide186.xml"/><Relationship Id="rId17" Type="http://schemas.openxmlformats.org/officeDocument/2006/relationships/slide" Target="slides/slide6.xml"/><Relationship Id="rId196" Type="http://schemas.openxmlformats.org/officeDocument/2006/relationships/slide" Target="slides/slide185.xml"/><Relationship Id="rId16" Type="http://schemas.openxmlformats.org/officeDocument/2006/relationships/slide" Target="slides/slide5.xml"/><Relationship Id="rId195" Type="http://schemas.openxmlformats.org/officeDocument/2006/relationships/slide" Target="slides/slide184.xml"/><Relationship Id="rId19" Type="http://schemas.openxmlformats.org/officeDocument/2006/relationships/slide" Target="slides/slide8.xml"/><Relationship Id="rId18" Type="http://schemas.openxmlformats.org/officeDocument/2006/relationships/slide" Target="slides/slide7.xml"/><Relationship Id="rId199" Type="http://schemas.openxmlformats.org/officeDocument/2006/relationships/slide" Target="slides/slide188.xml"/><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150" Type="http://schemas.openxmlformats.org/officeDocument/2006/relationships/slide" Target="slides/slide139.xml"/><Relationship Id="rId271" Type="http://schemas.openxmlformats.org/officeDocument/2006/relationships/slide" Target="slides/slide260.xml"/><Relationship Id="rId87" Type="http://schemas.openxmlformats.org/officeDocument/2006/relationships/slide" Target="slides/slide76.xml"/><Relationship Id="rId270" Type="http://schemas.openxmlformats.org/officeDocument/2006/relationships/slide" Target="slides/slide259.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8.xml"/><Relationship Id="rId4" Type="http://schemas.openxmlformats.org/officeDocument/2006/relationships/slideMaster" Target="slideMasters/slideMaster1.xml"/><Relationship Id="rId148" Type="http://schemas.openxmlformats.org/officeDocument/2006/relationships/slide" Target="slides/slide137.xml"/><Relationship Id="rId269" Type="http://schemas.openxmlformats.org/officeDocument/2006/relationships/slide" Target="slides/slide258.xml"/><Relationship Id="rId9" Type="http://schemas.openxmlformats.org/officeDocument/2006/relationships/slideMaster" Target="slideMasters/slideMaster6.xml"/><Relationship Id="rId143" Type="http://schemas.openxmlformats.org/officeDocument/2006/relationships/slide" Target="slides/slide132.xml"/><Relationship Id="rId264" Type="http://schemas.openxmlformats.org/officeDocument/2006/relationships/slide" Target="slides/slide253.xml"/><Relationship Id="rId142" Type="http://schemas.openxmlformats.org/officeDocument/2006/relationships/slide" Target="slides/slide131.xml"/><Relationship Id="rId263" Type="http://schemas.openxmlformats.org/officeDocument/2006/relationships/slide" Target="slides/slide252.xml"/><Relationship Id="rId141" Type="http://schemas.openxmlformats.org/officeDocument/2006/relationships/slide" Target="slides/slide130.xml"/><Relationship Id="rId262" Type="http://schemas.openxmlformats.org/officeDocument/2006/relationships/slide" Target="slides/slide251.xml"/><Relationship Id="rId140" Type="http://schemas.openxmlformats.org/officeDocument/2006/relationships/slide" Target="slides/slide129.xml"/><Relationship Id="rId261" Type="http://schemas.openxmlformats.org/officeDocument/2006/relationships/slide" Target="slides/slide250.xml"/><Relationship Id="rId5" Type="http://schemas.openxmlformats.org/officeDocument/2006/relationships/slideMaster" Target="slideMasters/slideMaster2.xml"/><Relationship Id="rId147" Type="http://schemas.openxmlformats.org/officeDocument/2006/relationships/slide" Target="slides/slide136.xml"/><Relationship Id="rId268" Type="http://schemas.openxmlformats.org/officeDocument/2006/relationships/slide" Target="slides/slide257.xml"/><Relationship Id="rId6" Type="http://schemas.openxmlformats.org/officeDocument/2006/relationships/slideMaster" Target="slideMasters/slideMaster3.xml"/><Relationship Id="rId146" Type="http://schemas.openxmlformats.org/officeDocument/2006/relationships/slide" Target="slides/slide135.xml"/><Relationship Id="rId267" Type="http://schemas.openxmlformats.org/officeDocument/2006/relationships/slide" Target="slides/slide256.xml"/><Relationship Id="rId7" Type="http://schemas.openxmlformats.org/officeDocument/2006/relationships/slideMaster" Target="slideMasters/slideMaster4.xml"/><Relationship Id="rId145" Type="http://schemas.openxmlformats.org/officeDocument/2006/relationships/slide" Target="slides/slide134.xml"/><Relationship Id="rId266" Type="http://schemas.openxmlformats.org/officeDocument/2006/relationships/slide" Target="slides/slide255.xml"/><Relationship Id="rId8" Type="http://schemas.openxmlformats.org/officeDocument/2006/relationships/slideMaster" Target="slideMasters/slideMaster5.xml"/><Relationship Id="rId144" Type="http://schemas.openxmlformats.org/officeDocument/2006/relationships/slide" Target="slides/slide133.xml"/><Relationship Id="rId265" Type="http://schemas.openxmlformats.org/officeDocument/2006/relationships/slide" Target="slides/slide254.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260" Type="http://schemas.openxmlformats.org/officeDocument/2006/relationships/slide" Target="slides/slide249.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139" Type="http://schemas.openxmlformats.org/officeDocument/2006/relationships/slide" Target="slides/slide128.xml"/><Relationship Id="rId138" Type="http://schemas.openxmlformats.org/officeDocument/2006/relationships/slide" Target="slides/slide127.xml"/><Relationship Id="rId259" Type="http://schemas.openxmlformats.org/officeDocument/2006/relationships/slide" Target="slides/slide248.xml"/><Relationship Id="rId137" Type="http://schemas.openxmlformats.org/officeDocument/2006/relationships/slide" Target="slides/slide126.xml"/><Relationship Id="rId258" Type="http://schemas.openxmlformats.org/officeDocument/2006/relationships/slide" Target="slides/slide247.xml"/><Relationship Id="rId132" Type="http://schemas.openxmlformats.org/officeDocument/2006/relationships/slide" Target="slides/slide121.xml"/><Relationship Id="rId253" Type="http://schemas.openxmlformats.org/officeDocument/2006/relationships/slide" Target="slides/slide242.xml"/><Relationship Id="rId131" Type="http://schemas.openxmlformats.org/officeDocument/2006/relationships/slide" Target="slides/slide120.xml"/><Relationship Id="rId252" Type="http://schemas.openxmlformats.org/officeDocument/2006/relationships/slide" Target="slides/slide241.xml"/><Relationship Id="rId130" Type="http://schemas.openxmlformats.org/officeDocument/2006/relationships/slide" Target="slides/slide119.xml"/><Relationship Id="rId251" Type="http://schemas.openxmlformats.org/officeDocument/2006/relationships/slide" Target="slides/slide240.xml"/><Relationship Id="rId250" Type="http://schemas.openxmlformats.org/officeDocument/2006/relationships/slide" Target="slides/slide239.xml"/><Relationship Id="rId136" Type="http://schemas.openxmlformats.org/officeDocument/2006/relationships/slide" Target="slides/slide125.xml"/><Relationship Id="rId257" Type="http://schemas.openxmlformats.org/officeDocument/2006/relationships/slide" Target="slides/slide246.xml"/><Relationship Id="rId135" Type="http://schemas.openxmlformats.org/officeDocument/2006/relationships/slide" Target="slides/slide124.xml"/><Relationship Id="rId256" Type="http://schemas.openxmlformats.org/officeDocument/2006/relationships/slide" Target="slides/slide245.xml"/><Relationship Id="rId134" Type="http://schemas.openxmlformats.org/officeDocument/2006/relationships/slide" Target="slides/slide123.xml"/><Relationship Id="rId255" Type="http://schemas.openxmlformats.org/officeDocument/2006/relationships/slide" Target="slides/slide244.xml"/><Relationship Id="rId133" Type="http://schemas.openxmlformats.org/officeDocument/2006/relationships/slide" Target="slides/slide122.xml"/><Relationship Id="rId254" Type="http://schemas.openxmlformats.org/officeDocument/2006/relationships/slide" Target="slides/slide243.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172" Type="http://schemas.openxmlformats.org/officeDocument/2006/relationships/slide" Target="slides/slide161.xml"/><Relationship Id="rId65" Type="http://schemas.openxmlformats.org/officeDocument/2006/relationships/slide" Target="slides/slide54.xml"/><Relationship Id="rId171" Type="http://schemas.openxmlformats.org/officeDocument/2006/relationships/slide" Target="slides/slide160.xml"/><Relationship Id="rId68" Type="http://schemas.openxmlformats.org/officeDocument/2006/relationships/slide" Target="slides/slide57.xml"/><Relationship Id="rId170" Type="http://schemas.openxmlformats.org/officeDocument/2006/relationships/slide" Target="slides/slide159.xml"/><Relationship Id="rId67" Type="http://schemas.openxmlformats.org/officeDocument/2006/relationships/slide" Target="slides/slide56.xml"/><Relationship Id="rId60" Type="http://schemas.openxmlformats.org/officeDocument/2006/relationships/slide" Target="slides/slide49.xml"/><Relationship Id="rId165" Type="http://schemas.openxmlformats.org/officeDocument/2006/relationships/slide" Target="slides/slide154.xml"/><Relationship Id="rId69" Type="http://schemas.openxmlformats.org/officeDocument/2006/relationships/slide" Target="slides/slide58.xml"/><Relationship Id="rId164" Type="http://schemas.openxmlformats.org/officeDocument/2006/relationships/slide" Target="slides/slide153.xml"/><Relationship Id="rId163" Type="http://schemas.openxmlformats.org/officeDocument/2006/relationships/slide" Target="slides/slide152.xml"/><Relationship Id="rId162" Type="http://schemas.openxmlformats.org/officeDocument/2006/relationships/slide" Target="slides/slide151.xml"/><Relationship Id="rId283" Type="http://customschemas.google.com/relationships/presentationmetadata" Target="metadata"/><Relationship Id="rId169" Type="http://schemas.openxmlformats.org/officeDocument/2006/relationships/slide" Target="slides/slide158.xml"/><Relationship Id="rId168" Type="http://schemas.openxmlformats.org/officeDocument/2006/relationships/slide" Target="slides/slide157.xml"/><Relationship Id="rId167" Type="http://schemas.openxmlformats.org/officeDocument/2006/relationships/slide" Target="slides/slide156.xml"/><Relationship Id="rId166" Type="http://schemas.openxmlformats.org/officeDocument/2006/relationships/slide" Target="slides/slide155.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161" Type="http://schemas.openxmlformats.org/officeDocument/2006/relationships/slide" Target="slides/slide150.xml"/><Relationship Id="rId282" Type="http://schemas.openxmlformats.org/officeDocument/2006/relationships/font" Target="fonts/GillSans-bold.fntdata"/><Relationship Id="rId54" Type="http://schemas.openxmlformats.org/officeDocument/2006/relationships/slide" Target="slides/slide43.xml"/><Relationship Id="rId160" Type="http://schemas.openxmlformats.org/officeDocument/2006/relationships/slide" Target="slides/slide149.xml"/><Relationship Id="rId281" Type="http://schemas.openxmlformats.org/officeDocument/2006/relationships/font" Target="fonts/GillSans-regular.fntdata"/><Relationship Id="rId57" Type="http://schemas.openxmlformats.org/officeDocument/2006/relationships/slide" Target="slides/slide46.xml"/><Relationship Id="rId280" Type="http://schemas.openxmlformats.org/officeDocument/2006/relationships/font" Target="fonts/NotoSansSymbols-bold.fntdata"/><Relationship Id="rId56" Type="http://schemas.openxmlformats.org/officeDocument/2006/relationships/slide" Target="slides/slide45.xml"/><Relationship Id="rId159" Type="http://schemas.openxmlformats.org/officeDocument/2006/relationships/slide" Target="slides/slide148.xml"/><Relationship Id="rId59" Type="http://schemas.openxmlformats.org/officeDocument/2006/relationships/slide" Target="slides/slide48.xml"/><Relationship Id="rId154" Type="http://schemas.openxmlformats.org/officeDocument/2006/relationships/slide" Target="slides/slide143.xml"/><Relationship Id="rId275" Type="http://schemas.openxmlformats.org/officeDocument/2006/relationships/font" Target="fonts/Arimo-regular.fntdata"/><Relationship Id="rId58" Type="http://schemas.openxmlformats.org/officeDocument/2006/relationships/slide" Target="slides/slide47.xml"/><Relationship Id="rId153" Type="http://schemas.openxmlformats.org/officeDocument/2006/relationships/slide" Target="slides/slide142.xml"/><Relationship Id="rId274" Type="http://schemas.openxmlformats.org/officeDocument/2006/relationships/slide" Target="slides/slide263.xml"/><Relationship Id="rId152" Type="http://schemas.openxmlformats.org/officeDocument/2006/relationships/slide" Target="slides/slide141.xml"/><Relationship Id="rId273" Type="http://schemas.openxmlformats.org/officeDocument/2006/relationships/slide" Target="slides/slide262.xml"/><Relationship Id="rId151" Type="http://schemas.openxmlformats.org/officeDocument/2006/relationships/slide" Target="slides/slide140.xml"/><Relationship Id="rId272" Type="http://schemas.openxmlformats.org/officeDocument/2006/relationships/slide" Target="slides/slide261.xml"/><Relationship Id="rId158" Type="http://schemas.openxmlformats.org/officeDocument/2006/relationships/slide" Target="slides/slide147.xml"/><Relationship Id="rId279" Type="http://schemas.openxmlformats.org/officeDocument/2006/relationships/font" Target="fonts/NotoSansSymbols-regular.fntdata"/><Relationship Id="rId157" Type="http://schemas.openxmlformats.org/officeDocument/2006/relationships/slide" Target="slides/slide146.xml"/><Relationship Id="rId278" Type="http://schemas.openxmlformats.org/officeDocument/2006/relationships/font" Target="fonts/Arimo-boldItalic.fntdata"/><Relationship Id="rId156" Type="http://schemas.openxmlformats.org/officeDocument/2006/relationships/slide" Target="slides/slide145.xml"/><Relationship Id="rId277" Type="http://schemas.openxmlformats.org/officeDocument/2006/relationships/font" Target="fonts/Arimo-italic.fntdata"/><Relationship Id="rId155" Type="http://schemas.openxmlformats.org/officeDocument/2006/relationships/slide" Target="slides/slide144.xml"/><Relationship Id="rId276" Type="http://schemas.openxmlformats.org/officeDocument/2006/relationships/font" Target="fonts/Arimo-bold.fntdata"/><Relationship Id="rId107" Type="http://schemas.openxmlformats.org/officeDocument/2006/relationships/slide" Target="slides/slide96.xml"/><Relationship Id="rId228" Type="http://schemas.openxmlformats.org/officeDocument/2006/relationships/slide" Target="slides/slide217.xml"/><Relationship Id="rId106" Type="http://schemas.openxmlformats.org/officeDocument/2006/relationships/slide" Target="slides/slide95.xml"/><Relationship Id="rId227" Type="http://schemas.openxmlformats.org/officeDocument/2006/relationships/slide" Target="slides/slide216.xml"/><Relationship Id="rId105" Type="http://schemas.openxmlformats.org/officeDocument/2006/relationships/slide" Target="slides/slide94.xml"/><Relationship Id="rId226" Type="http://schemas.openxmlformats.org/officeDocument/2006/relationships/slide" Target="slides/slide215.xml"/><Relationship Id="rId104" Type="http://schemas.openxmlformats.org/officeDocument/2006/relationships/slide" Target="slides/slide93.xml"/><Relationship Id="rId225" Type="http://schemas.openxmlformats.org/officeDocument/2006/relationships/slide" Target="slides/slide214.xml"/><Relationship Id="rId109" Type="http://schemas.openxmlformats.org/officeDocument/2006/relationships/slide" Target="slides/slide98.xml"/><Relationship Id="rId108" Type="http://schemas.openxmlformats.org/officeDocument/2006/relationships/slide" Target="slides/slide97.xml"/><Relationship Id="rId229" Type="http://schemas.openxmlformats.org/officeDocument/2006/relationships/slide" Target="slides/slide218.xml"/><Relationship Id="rId220" Type="http://schemas.openxmlformats.org/officeDocument/2006/relationships/slide" Target="slides/slide209.xml"/><Relationship Id="rId103" Type="http://schemas.openxmlformats.org/officeDocument/2006/relationships/slide" Target="slides/slide92.xml"/><Relationship Id="rId224" Type="http://schemas.openxmlformats.org/officeDocument/2006/relationships/slide" Target="slides/slide213.xml"/><Relationship Id="rId102" Type="http://schemas.openxmlformats.org/officeDocument/2006/relationships/slide" Target="slides/slide91.xml"/><Relationship Id="rId223" Type="http://schemas.openxmlformats.org/officeDocument/2006/relationships/slide" Target="slides/slide212.xml"/><Relationship Id="rId101" Type="http://schemas.openxmlformats.org/officeDocument/2006/relationships/slide" Target="slides/slide90.xml"/><Relationship Id="rId222" Type="http://schemas.openxmlformats.org/officeDocument/2006/relationships/slide" Target="slides/slide211.xml"/><Relationship Id="rId100" Type="http://schemas.openxmlformats.org/officeDocument/2006/relationships/slide" Target="slides/slide89.xml"/><Relationship Id="rId221" Type="http://schemas.openxmlformats.org/officeDocument/2006/relationships/slide" Target="slides/slide210.xml"/><Relationship Id="rId217" Type="http://schemas.openxmlformats.org/officeDocument/2006/relationships/slide" Target="slides/slide206.xml"/><Relationship Id="rId216" Type="http://schemas.openxmlformats.org/officeDocument/2006/relationships/slide" Target="slides/slide205.xml"/><Relationship Id="rId215" Type="http://schemas.openxmlformats.org/officeDocument/2006/relationships/slide" Target="slides/slide204.xml"/><Relationship Id="rId214" Type="http://schemas.openxmlformats.org/officeDocument/2006/relationships/slide" Target="slides/slide203.xml"/><Relationship Id="rId219" Type="http://schemas.openxmlformats.org/officeDocument/2006/relationships/slide" Target="slides/slide208.xml"/><Relationship Id="rId218" Type="http://schemas.openxmlformats.org/officeDocument/2006/relationships/slide" Target="slides/slide207.xml"/><Relationship Id="rId213" Type="http://schemas.openxmlformats.org/officeDocument/2006/relationships/slide" Target="slides/slide202.xml"/><Relationship Id="rId212" Type="http://schemas.openxmlformats.org/officeDocument/2006/relationships/slide" Target="slides/slide201.xml"/><Relationship Id="rId211" Type="http://schemas.openxmlformats.org/officeDocument/2006/relationships/slide" Target="slides/slide200.xml"/><Relationship Id="rId210" Type="http://schemas.openxmlformats.org/officeDocument/2006/relationships/slide" Target="slides/slide199.xml"/><Relationship Id="rId129" Type="http://schemas.openxmlformats.org/officeDocument/2006/relationships/slide" Target="slides/slide118.xml"/><Relationship Id="rId128" Type="http://schemas.openxmlformats.org/officeDocument/2006/relationships/slide" Target="slides/slide117.xml"/><Relationship Id="rId249" Type="http://schemas.openxmlformats.org/officeDocument/2006/relationships/slide" Target="slides/slide238.xml"/><Relationship Id="rId127" Type="http://schemas.openxmlformats.org/officeDocument/2006/relationships/slide" Target="slides/slide116.xml"/><Relationship Id="rId248" Type="http://schemas.openxmlformats.org/officeDocument/2006/relationships/slide" Target="slides/slide237.xml"/><Relationship Id="rId126" Type="http://schemas.openxmlformats.org/officeDocument/2006/relationships/slide" Target="slides/slide115.xml"/><Relationship Id="rId247" Type="http://schemas.openxmlformats.org/officeDocument/2006/relationships/slide" Target="slides/slide236.xml"/><Relationship Id="rId121" Type="http://schemas.openxmlformats.org/officeDocument/2006/relationships/slide" Target="slides/slide110.xml"/><Relationship Id="rId242" Type="http://schemas.openxmlformats.org/officeDocument/2006/relationships/slide" Target="slides/slide231.xml"/><Relationship Id="rId120" Type="http://schemas.openxmlformats.org/officeDocument/2006/relationships/slide" Target="slides/slide109.xml"/><Relationship Id="rId241" Type="http://schemas.openxmlformats.org/officeDocument/2006/relationships/slide" Target="slides/slide230.xml"/><Relationship Id="rId240" Type="http://schemas.openxmlformats.org/officeDocument/2006/relationships/slide" Target="slides/slide229.xml"/><Relationship Id="rId125" Type="http://schemas.openxmlformats.org/officeDocument/2006/relationships/slide" Target="slides/slide114.xml"/><Relationship Id="rId246" Type="http://schemas.openxmlformats.org/officeDocument/2006/relationships/slide" Target="slides/slide235.xml"/><Relationship Id="rId124" Type="http://schemas.openxmlformats.org/officeDocument/2006/relationships/slide" Target="slides/slide113.xml"/><Relationship Id="rId245" Type="http://schemas.openxmlformats.org/officeDocument/2006/relationships/slide" Target="slides/slide234.xml"/><Relationship Id="rId123" Type="http://schemas.openxmlformats.org/officeDocument/2006/relationships/slide" Target="slides/slide112.xml"/><Relationship Id="rId244" Type="http://schemas.openxmlformats.org/officeDocument/2006/relationships/slide" Target="slides/slide233.xml"/><Relationship Id="rId122" Type="http://schemas.openxmlformats.org/officeDocument/2006/relationships/slide" Target="slides/slide111.xml"/><Relationship Id="rId243" Type="http://schemas.openxmlformats.org/officeDocument/2006/relationships/slide" Target="slides/slide232.xml"/><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99" Type="http://schemas.openxmlformats.org/officeDocument/2006/relationships/slide" Target="slides/slide88.xml"/><Relationship Id="rId98" Type="http://schemas.openxmlformats.org/officeDocument/2006/relationships/slide" Target="slides/slide87.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18" Type="http://schemas.openxmlformats.org/officeDocument/2006/relationships/slide" Target="slides/slide107.xml"/><Relationship Id="rId239" Type="http://schemas.openxmlformats.org/officeDocument/2006/relationships/slide" Target="slides/slide228.xml"/><Relationship Id="rId117" Type="http://schemas.openxmlformats.org/officeDocument/2006/relationships/slide" Target="slides/slide106.xml"/><Relationship Id="rId238" Type="http://schemas.openxmlformats.org/officeDocument/2006/relationships/slide" Target="slides/slide227.xml"/><Relationship Id="rId116" Type="http://schemas.openxmlformats.org/officeDocument/2006/relationships/slide" Target="slides/slide105.xml"/><Relationship Id="rId237" Type="http://schemas.openxmlformats.org/officeDocument/2006/relationships/slide" Target="slides/slide226.xml"/><Relationship Id="rId115" Type="http://schemas.openxmlformats.org/officeDocument/2006/relationships/slide" Target="slides/slide104.xml"/><Relationship Id="rId236" Type="http://schemas.openxmlformats.org/officeDocument/2006/relationships/slide" Target="slides/slide225.xml"/><Relationship Id="rId119" Type="http://schemas.openxmlformats.org/officeDocument/2006/relationships/slide" Target="slides/slide108.xml"/><Relationship Id="rId110" Type="http://schemas.openxmlformats.org/officeDocument/2006/relationships/slide" Target="slides/slide99.xml"/><Relationship Id="rId231" Type="http://schemas.openxmlformats.org/officeDocument/2006/relationships/slide" Target="slides/slide220.xml"/><Relationship Id="rId230" Type="http://schemas.openxmlformats.org/officeDocument/2006/relationships/slide" Target="slides/slide219.xml"/><Relationship Id="rId114" Type="http://schemas.openxmlformats.org/officeDocument/2006/relationships/slide" Target="slides/slide103.xml"/><Relationship Id="rId235" Type="http://schemas.openxmlformats.org/officeDocument/2006/relationships/slide" Target="slides/slide224.xml"/><Relationship Id="rId113" Type="http://schemas.openxmlformats.org/officeDocument/2006/relationships/slide" Target="slides/slide102.xml"/><Relationship Id="rId234" Type="http://schemas.openxmlformats.org/officeDocument/2006/relationships/slide" Target="slides/slide223.xml"/><Relationship Id="rId112" Type="http://schemas.openxmlformats.org/officeDocument/2006/relationships/slide" Target="slides/slide101.xml"/><Relationship Id="rId233" Type="http://schemas.openxmlformats.org/officeDocument/2006/relationships/slide" Target="slides/slide222.xml"/><Relationship Id="rId111" Type="http://schemas.openxmlformats.org/officeDocument/2006/relationships/slide" Target="slides/slide100.xml"/><Relationship Id="rId232" Type="http://schemas.openxmlformats.org/officeDocument/2006/relationships/slide" Target="slides/slide221.xml"/><Relationship Id="rId206" Type="http://schemas.openxmlformats.org/officeDocument/2006/relationships/slide" Target="slides/slide195.xml"/><Relationship Id="rId205" Type="http://schemas.openxmlformats.org/officeDocument/2006/relationships/slide" Target="slides/slide194.xml"/><Relationship Id="rId204" Type="http://schemas.openxmlformats.org/officeDocument/2006/relationships/slide" Target="slides/slide193.xml"/><Relationship Id="rId203" Type="http://schemas.openxmlformats.org/officeDocument/2006/relationships/slide" Target="slides/slide192.xml"/><Relationship Id="rId209" Type="http://schemas.openxmlformats.org/officeDocument/2006/relationships/slide" Target="slides/slide198.xml"/><Relationship Id="rId208" Type="http://schemas.openxmlformats.org/officeDocument/2006/relationships/slide" Target="slides/slide197.xml"/><Relationship Id="rId207" Type="http://schemas.openxmlformats.org/officeDocument/2006/relationships/slide" Target="slides/slide196.xml"/><Relationship Id="rId202" Type="http://schemas.openxmlformats.org/officeDocument/2006/relationships/slide" Target="slides/slide191.xml"/><Relationship Id="rId201" Type="http://schemas.openxmlformats.org/officeDocument/2006/relationships/slide" Target="slides/slide190.xml"/><Relationship Id="rId200" Type="http://schemas.openxmlformats.org/officeDocument/2006/relationships/slide" Target="slides/slide1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82912" cy="500062"/>
          </a:xfrm>
          <a:prstGeom prst="rect">
            <a:avLst/>
          </a:prstGeom>
          <a:noFill/>
          <a:ln>
            <a:noFill/>
          </a:ln>
        </p:spPr>
        <p:txBody>
          <a:bodyPr anchorCtr="0" anchor="t" bIns="48225" lIns="96475" spcFirstLastPara="1" rIns="96475" wrap="square" tIns="48225">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97312" y="0"/>
            <a:ext cx="2982912" cy="500062"/>
          </a:xfrm>
          <a:prstGeom prst="rect">
            <a:avLst/>
          </a:prstGeom>
          <a:noFill/>
          <a:ln>
            <a:noFill/>
          </a:ln>
        </p:spPr>
        <p:txBody>
          <a:bodyPr anchorCtr="0" anchor="t" bIns="48225" lIns="96475" spcFirstLastPara="1" rIns="96475" wrap="square" tIns="48225">
            <a:noAutofit/>
          </a:bodyPr>
          <a:lstStyle>
            <a:lvl1pPr lvl="0" marR="0" rtl="0" algn="r">
              <a:lnSpc>
                <a:spcPct val="100000"/>
              </a:lnSpc>
              <a:spcBef>
                <a:spcPts val="0"/>
              </a:spcBef>
              <a:spcAft>
                <a:spcPts val="0"/>
              </a:spcAft>
              <a:buSzPts val="1400"/>
              <a:buNone/>
              <a:defRPr b="0" i="0" sz="1300" u="none" cap="none" strike="noStrike">
                <a:solidFill>
                  <a:srgbClr val="000000"/>
                </a:solidFill>
                <a:latin typeface="Lucida Sans"/>
                <a:ea typeface="Lucida Sans"/>
                <a:cs typeface="Lucida Sans"/>
                <a:sym typeface="Lucida Sans"/>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8975" y="4751387"/>
            <a:ext cx="5505450" cy="4500562"/>
          </a:xfrm>
          <a:prstGeom prst="rect">
            <a:avLst/>
          </a:prstGeom>
          <a:noFill/>
          <a:ln>
            <a:noFill/>
          </a:ln>
        </p:spPr>
        <p:txBody>
          <a:bodyPr anchorCtr="0" anchor="t" bIns="48225" lIns="96475" spcFirstLastPara="1" rIns="96475" wrap="square" tIns="482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501187"/>
            <a:ext cx="2982912" cy="500062"/>
          </a:xfrm>
          <a:prstGeom prst="rect">
            <a:avLst/>
          </a:prstGeom>
          <a:noFill/>
          <a:ln>
            <a:noFill/>
          </a:ln>
        </p:spPr>
        <p:txBody>
          <a:bodyPr anchorCtr="0" anchor="b" bIns="48225" lIns="96475" spcFirstLastPara="1" rIns="96475" wrap="square" tIns="48225">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cap="none" strike="noStrike">
                <a:solidFill>
                  <a:srgbClr val="000000"/>
                </a:solidFill>
                <a:latin typeface="Lucida Sans"/>
                <a:ea typeface="Lucida Sans"/>
                <a:cs typeface="Lucida Sans"/>
                <a:sym typeface="Lucida Sans"/>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p1:notes"/>
          <p:cNvSpPr txBox="1"/>
          <p:nvPr>
            <p:ph idx="1" type="body"/>
          </p:nvPr>
        </p:nvSpPr>
        <p:spPr>
          <a:xfrm>
            <a:off x="688975" y="4751387"/>
            <a:ext cx="5505450" cy="4500562"/>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44" name="Google Shape;244;p1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0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82" name="Google Shape;882;p10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10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88" name="Google Shape;888;p10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10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94" name="Google Shape;894;p10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10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00" name="Google Shape;900;p10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10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06" name="Google Shape;906;p10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0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13" name="Google Shape;913;p10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p10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20" name="Google Shape;920;p10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10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26" name="Google Shape;926;p10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0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32" name="Google Shape;932;p10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0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40" name="Google Shape;940;p10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50" name="Google Shape;250;p1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11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47" name="Google Shape;947;p11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1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53" name="Google Shape;953;p11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1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61" name="Google Shape;961;p11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1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67" name="Google Shape;967;p11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11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74" name="Google Shape;974;p11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1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80" name="Google Shape;980;p11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11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986" name="Google Shape;986;p11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1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027" name="Google Shape;1027;p11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18: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33" name="Google Shape;1033;p11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34" name="Google Shape;1034;p118: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19: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40" name="Google Shape;1040;p11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41" name="Google Shape;1041;p119: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56" name="Google Shape;256;p1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120: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47" name="Google Shape;1047;p12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48" name="Google Shape;1048;p120: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21: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54" name="Google Shape;1054;p12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55" name="Google Shape;1055;p121: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122: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61" name="Google Shape;1061;p12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62" name="Google Shape;1062;p122: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23: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68" name="Google Shape;1068;p12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69" name="Google Shape;1069;p123: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124: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76" name="Google Shape;1076;p12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77" name="Google Shape;1077;p124: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25: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84" name="Google Shape;1084;p12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85" name="Google Shape;1085;p125: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26: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91" name="Google Shape;1091;p12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92" name="Google Shape;1092;p126: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127: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099" name="Google Shape;1099;p12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00" name="Google Shape;1100;p127: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28: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07" name="Google Shape;1107;p12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08" name="Google Shape;1108;p128: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129: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16" name="Google Shape;1116;p12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17" name="Google Shape;1117;p129: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65" name="Google Shape;265;p1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130: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24" name="Google Shape;1124;p13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25" name="Google Shape;1125;p130: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31: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33" name="Google Shape;1133;p13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34" name="Google Shape;1134;p131: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32: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41" name="Google Shape;1141;p13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42" name="Google Shape;1142;p132: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33: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48" name="Google Shape;1148;p13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49" name="Google Shape;1149;p133: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34: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57" name="Google Shape;1157;p13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8" name="Google Shape;1158;p134: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35: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66" name="Google Shape;1166;p13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67" name="Google Shape;1167;p135: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136: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76" name="Google Shape;1176;p13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77" name="Google Shape;1177;p136: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137: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87" name="Google Shape;1187;p13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88" name="Google Shape;1188;p137: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138: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199" name="Google Shape;1199;p13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00" name="Google Shape;1200;p138: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39: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07" name="Google Shape;1207;p13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08" name="Google Shape;1208;p139: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71" name="Google Shape;271;p1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p140: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14" name="Google Shape;1214;p14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15" name="Google Shape;1215;p140: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141: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21" name="Google Shape;1221;p14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22" name="Google Shape;1222;p141: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42: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29" name="Google Shape;1229;p14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30" name="Google Shape;1230;p142: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143: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36" name="Google Shape;1236;p14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37" name="Google Shape;1237;p143: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44: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44" name="Google Shape;1244;p14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45" name="Google Shape;1245;p144: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45: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51" name="Google Shape;1251;p14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52" name="Google Shape;1252;p145: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14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258" name="Google Shape;1258;p14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147: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64" name="Google Shape;1264;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265" name="Google Shape;1265;p147: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48: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71" name="Google Shape;1271;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272" name="Google Shape;1272;p148: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149: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78" name="Google Shape;1278;p1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279" name="Google Shape;1279;p149: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78" name="Google Shape;278;p1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150: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85" name="Google Shape;1285;p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286" name="Google Shape;1286;p150: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151: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92" name="Google Shape;1292;p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293" name="Google Shape;1293;p151: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152: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299" name="Google Shape;1299;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00" name="Google Shape;1300;p152: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53: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06" name="Google Shape;1306;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07" name="Google Shape;1307;p153: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154: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13" name="Google Shape;1313;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14" name="Google Shape;1314;p154: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155: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20" name="Google Shape;1320;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21" name="Google Shape;1321;p155: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156: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27" name="Google Shape;1327;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28" name="Google Shape;1328;p156: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57: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34" name="Google Shape;1334;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35" name="Google Shape;1335;p157: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158: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41" name="Google Shape;1341;p1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42" name="Google Shape;1342;p158: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59: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48" name="Google Shape;1348;p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49" name="Google Shape;1349;p159: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84" name="Google Shape;284;p1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160: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55" name="Google Shape;1355;p1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56" name="Google Shape;1356;p160: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161: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62" name="Google Shape;1362;p1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63" name="Google Shape;1363;p161: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162: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69" name="Google Shape;1369;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1370" name="Google Shape;1370;p162:notes"/>
          <p:cNvSpPr txBox="1"/>
          <p:nvPr>
            <p:ph idx="1" type="body"/>
          </p:nvPr>
        </p:nvSpPr>
        <p:spPr>
          <a:xfrm>
            <a:off x="685800" y="4343400"/>
            <a:ext cx="5486400" cy="4114800"/>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163: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76" name="Google Shape;1376;p16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77" name="Google Shape;1377;p163: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164: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383" name="Google Shape;1383;p16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84" name="Google Shape;1384;p164: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16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390" name="Google Shape;1390;p16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6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396" name="Google Shape;1396;p16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6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02" name="Google Shape;1402;p16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16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08" name="Google Shape;1408;p16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16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14" name="Google Shape;1414;p16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p17:notes"/>
          <p:cNvSpPr txBox="1"/>
          <p:nvPr>
            <p:ph idx="1" type="body"/>
          </p:nvPr>
        </p:nvSpPr>
        <p:spPr>
          <a:xfrm>
            <a:off x="688975" y="4751387"/>
            <a:ext cx="5505450" cy="4500562"/>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92" name="Google Shape;292;p17: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p17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20" name="Google Shape;1420;p17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7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26" name="Google Shape;1426;p17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17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35" name="Google Shape;1435;p17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p17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43" name="Google Shape;1443;p17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7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51" name="Google Shape;1451;p17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17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57" name="Google Shape;1457;p17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p17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63" name="Google Shape;1463;p17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17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69" name="Google Shape;1469;p17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17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76" name="Google Shape;1476;p17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17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484" name="Google Shape;1484;p17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99" name="Google Shape;299;p1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p180: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492" name="Google Shape;1492;p18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493" name="Google Shape;1493;p180: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181: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502" name="Google Shape;1502;p18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03" name="Google Shape;1503;p181: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182: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512" name="Google Shape;1512;p18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13" name="Google Shape;1513;p182: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183: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519" name="Google Shape;1519;p18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20" name="Google Shape;1520;p183: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84: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528" name="Google Shape;1528;p18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29" name="Google Shape;1529;p184: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p185: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535" name="Google Shape;1535;p18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36" name="Google Shape;1536;p185: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p186: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542" name="Google Shape;1542;p18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43" name="Google Shape;1543;p186: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187: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549" name="Google Shape;1549;p18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50" name="Google Shape;1550;p187: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88: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
        <p:nvSpPr>
          <p:cNvPr id="1558" name="Google Shape;1558;p18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59" name="Google Shape;1559;p188:notes"/>
          <p:cNvSpPr txBox="1"/>
          <p:nvPr>
            <p:ph idx="1" type="body"/>
          </p:nvPr>
        </p:nvSpPr>
        <p:spPr>
          <a:xfrm>
            <a:off x="688975" y="4751387"/>
            <a:ext cx="5505450" cy="4500562"/>
          </a:xfrm>
          <a:prstGeom prst="rect">
            <a:avLst/>
          </a:prstGeom>
          <a:noFill/>
          <a:ln>
            <a:noFill/>
          </a:ln>
        </p:spPr>
        <p:txBody>
          <a:bodyPr anchorCtr="0" anchor="ctr"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18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566" name="Google Shape;1566;p18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06" name="Google Shape;306;p1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19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572" name="Google Shape;1572;p19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19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578" name="Google Shape;1578;p19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19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584" name="Google Shape;1584;p19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9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590" name="Google Shape;1590;p19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19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596" name="Google Shape;1596;p19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19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02" name="Google Shape;1602;p19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19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08" name="Google Shape;1608;p19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19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14" name="Google Shape;1614;p19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19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21" name="Google Shape;1621;p19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19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27" name="Google Shape;1627;p19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 name="Google Shape;156;p2:notes"/>
          <p:cNvSpPr txBox="1"/>
          <p:nvPr>
            <p:ph idx="1" type="body"/>
          </p:nvPr>
        </p:nvSpPr>
        <p:spPr>
          <a:xfrm>
            <a:off x="688975" y="4751387"/>
            <a:ext cx="5505450" cy="4500562"/>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12" name="Google Shape;312;p2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20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33" name="Google Shape;1633;p20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20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39" name="Google Shape;1639;p20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20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47" name="Google Shape;1647;p20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20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54" name="Google Shape;1654;p20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20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61" name="Google Shape;1661;p20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20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68" name="Google Shape;1668;p20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p20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74" name="Google Shape;1674;p20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p20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80" name="Google Shape;1680;p20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20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87" name="Google Shape;1687;p20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p20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93" name="Google Shape;1693;p20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18" name="Google Shape;318;p2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p21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698" name="Google Shape;1698;p21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21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04" name="Google Shape;1704;p21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p21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11" name="Google Shape;1711;p21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21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19" name="Google Shape;1719;p21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21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28" name="Google Shape;1728;p21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p21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34" name="Google Shape;1734;p21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21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40" name="Google Shape;1740;p21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p21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46" name="Google Shape;1746;p21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21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52" name="Google Shape;1752;p21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p21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58" name="Google Shape;1758;p21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24" name="Google Shape;324;p2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p22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64" name="Google Shape;1764;p22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22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770" name="Google Shape;1770;p22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p22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827" name="Google Shape;1827;p22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22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833" name="Google Shape;1833;p22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22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861" name="Google Shape;1861;p22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p22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889" name="Google Shape;1889;p22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p22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895" name="Google Shape;1895;p22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22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901" name="Google Shape;1901;p22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22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906" name="Google Shape;1906;p22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p22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924" name="Google Shape;1924;p22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30" name="Google Shape;330;p2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p23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930" name="Google Shape;1930;p23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p23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935" name="Google Shape;1935;p23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23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992" name="Google Shape;1992;p23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p23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999" name="Google Shape;1999;p23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p23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05" name="Google Shape;2005;p23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23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11" name="Google Shape;2011;p23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p23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17" name="Google Shape;2017;p23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p23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25" name="Google Shape;2025;p23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23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34" name="Google Shape;2034;p23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p23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40" name="Google Shape;2040;p23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36" name="Google Shape;336;p2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p24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046" name="Google Shape;2046;p240:notes"/>
          <p:cNvSpPr txBox="1"/>
          <p:nvPr>
            <p:ph idx="1" type="body"/>
          </p:nvPr>
        </p:nvSpPr>
        <p:spPr>
          <a:xfrm>
            <a:off x="688975" y="4751387"/>
            <a:ext cx="5505450" cy="4500562"/>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47" name="Google Shape;2047;p240: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1" name="Shape 2051"/>
        <p:cNvGrpSpPr/>
        <p:nvPr/>
      </p:nvGrpSpPr>
      <p:grpSpPr>
        <a:xfrm>
          <a:off x="0" y="0"/>
          <a:ext cx="0" cy="0"/>
          <a:chOff x="0" y="0"/>
          <a:chExt cx="0" cy="0"/>
        </a:xfrm>
      </p:grpSpPr>
      <p:sp>
        <p:nvSpPr>
          <p:cNvPr id="2052" name="Google Shape;2052;p24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53" name="Google Shape;2053;p24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p24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59" name="Google Shape;2059;p24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p24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65" name="Google Shape;2065;p24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p24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72" name="Google Shape;2072;p24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p24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78" name="Google Shape;2078;p24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p24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84" name="Google Shape;2084;p24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p24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90" name="Google Shape;2090;p24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24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096" name="Google Shape;2096;p24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249: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a:solidFill>
                  <a:srgbClr val="000000"/>
                </a:solidFill>
                <a:latin typeface="Calibri"/>
                <a:ea typeface="Calibri"/>
                <a:cs typeface="Calibri"/>
                <a:sym typeface="Calibri"/>
              </a:rPr>
              <a:t>‹#›</a:t>
            </a:fld>
            <a:endParaRPr/>
          </a:p>
        </p:txBody>
      </p:sp>
      <p:sp>
        <p:nvSpPr>
          <p:cNvPr id="2102" name="Google Shape;2102;p24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2103" name="Google Shape;2103;p249:notes"/>
          <p:cNvSpPr txBox="1"/>
          <p:nvPr>
            <p:ph idx="1" type="body"/>
          </p:nvPr>
        </p:nvSpPr>
        <p:spPr>
          <a:xfrm>
            <a:off x="688975" y="4751387"/>
            <a:ext cx="5505450" cy="4500562"/>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43" name="Google Shape;343;p2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p25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12" name="Google Shape;2112;p25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p25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17" name="Google Shape;2117;p25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p25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23" name="Google Shape;2123;p25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p25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30" name="Google Shape;2130;p25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25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38" name="Google Shape;2138;p25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p25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44" name="Google Shape;2144;p25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p25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51" name="Google Shape;2151;p25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25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57" name="Google Shape;2157;p25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25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64" name="Google Shape;2164;p25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p25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70" name="Google Shape;2170;p25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51" name="Google Shape;351;p2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p26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78" name="Google Shape;2178;p26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26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84" name="Google Shape;2184;p26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p26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90" name="Google Shape;2190;p26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p26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97" name="Google Shape;2197;p26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59" name="Google Shape;359;p2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66" name="Google Shape;366;p2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72" name="Google Shape;372;p2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3:notes"/>
          <p:cNvSpPr txBox="1"/>
          <p:nvPr>
            <p:ph idx="1" type="body"/>
          </p:nvPr>
        </p:nvSpPr>
        <p:spPr>
          <a:xfrm>
            <a:off x="688975" y="4751387"/>
            <a:ext cx="5505450" cy="4500562"/>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78" name="Google Shape;378;p3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85" name="Google Shape;385;p3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92" name="Google Shape;392;p3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398" name="Google Shape;398;p3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05" name="Google Shape;405;p3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11" name="Google Shape;411;p3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17" name="Google Shape;417;p3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26" name="Google Shape;426;p3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32" name="Google Shape;432;p3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3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40" name="Google Shape;440;p3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182" name="Google Shape;182;p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4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46" name="Google Shape;446;p4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54" name="Google Shape;454;p4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4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60" name="Google Shape;460;p4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66" name="Google Shape;466;p4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72" name="Google Shape;472;p4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4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78" name="Google Shape;478;p4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87" name="Google Shape;487;p4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4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6" name="Google Shape;496;p47:notes"/>
          <p:cNvSpPr txBox="1"/>
          <p:nvPr>
            <p:ph idx="1" type="body"/>
          </p:nvPr>
        </p:nvSpPr>
        <p:spPr>
          <a:xfrm>
            <a:off x="688975" y="4751387"/>
            <a:ext cx="5505450" cy="4500562"/>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497" name="Google Shape;497;p47:notes"/>
          <p:cNvSpPr txBox="1"/>
          <p:nvPr/>
        </p:nvSpPr>
        <p:spPr>
          <a:xfrm>
            <a:off x="3897312" y="9501187"/>
            <a:ext cx="2982912" cy="5000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300"/>
              <a:buFont typeface="Lucida Sans"/>
              <a:buNone/>
            </a:pPr>
            <a:fld id="{00000000-1234-1234-1234-123412341234}" type="slidenum">
              <a:rPr b="0" i="0" lang="en-US" sz="1300" u="none">
                <a:solidFill>
                  <a:srgbClr val="000000"/>
                </a:solidFill>
                <a:latin typeface="Lucida Sans"/>
                <a:ea typeface="Lucida Sans"/>
                <a:cs typeface="Lucida Sans"/>
                <a:sym typeface="Lucida Sans"/>
              </a:rP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11" name="Google Shape;511;p4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21" name="Google Shape;521;p4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10" name="Google Shape;210;p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5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31" name="Google Shape;531;p5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43" name="Google Shape;543;p5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57" name="Google Shape;557;p5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64" name="Google Shape;564;p5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70" name="Google Shape;570;p5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81" name="Google Shape;581;p5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89" name="Google Shape;589;p5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596" name="Google Shape;596;p5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02" name="Google Shape;602;p5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09" name="Google Shape;609;p5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6:notes"/>
          <p:cNvSpPr txBox="1"/>
          <p:nvPr>
            <p:ph idx="1" type="body"/>
          </p:nvPr>
        </p:nvSpPr>
        <p:spPr>
          <a:xfrm>
            <a:off x="688975" y="4751387"/>
            <a:ext cx="5505450" cy="4500562"/>
          </a:xfrm>
          <a:prstGeom prst="rect">
            <a:avLst/>
          </a:prstGeom>
          <a:noFill/>
          <a:ln>
            <a:noFill/>
          </a:ln>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6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17" name="Google Shape;617;p6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6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24" name="Google Shape;624;p6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6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30" name="Google Shape;630;p6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6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37" name="Google Shape;637;p6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43" name="Google Shape;643;p6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6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49" name="Google Shape;649;p6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6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55" name="Google Shape;655;p6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6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61" name="Google Shape;661;p6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6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67" name="Google Shape;667;p6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74" name="Google Shape;674;p6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26" name="Google Shape;226;p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7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81" name="Google Shape;681;p7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7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89" name="Google Shape;689;p7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7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697" name="Google Shape;697;p7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7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03" name="Google Shape;703;p7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09" name="Google Shape;709;p7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7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16" name="Google Shape;716;p7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23" name="Google Shape;723;p7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30" name="Google Shape;730;p7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7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37" name="Google Shape;737;p7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7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44" name="Google Shape;744;p7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32" name="Google Shape;232;p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8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50" name="Google Shape;750;p8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8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56" name="Google Shape;756;p8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8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62" name="Google Shape;762;p8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8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68" name="Google Shape;768;p8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8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74" name="Google Shape;774;p8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8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80" name="Google Shape;780;p8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8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86" name="Google Shape;786;p8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8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92" name="Google Shape;792;p8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8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798" name="Google Shape;798;p8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8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05" name="Google Shape;805;p8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238" name="Google Shape;238;p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90: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12" name="Google Shape;812;p90: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91: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18" name="Google Shape;818;p91: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92: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26" name="Google Shape;826;p92: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p93: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32" name="Google Shape;832;p93: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94: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38" name="Google Shape;838;p94: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95: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45" name="Google Shape;845;p95: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96: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55" name="Google Shape;855;p96: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97: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63" name="Google Shape;863;p97: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98: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69" name="Google Shape;869;p98: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99:notes"/>
          <p:cNvSpPr txBox="1"/>
          <p:nvPr>
            <p:ph idx="1" type="body"/>
          </p:nvPr>
        </p:nvSpPr>
        <p:spPr>
          <a:xfrm>
            <a:off x="688975" y="4751387"/>
            <a:ext cx="5505450" cy="4500562"/>
          </a:xfrm>
          <a:prstGeom prst="rect">
            <a:avLst/>
          </a:prstGeom>
        </p:spPr>
        <p:txBody>
          <a:bodyPr anchorCtr="0" anchor="t" bIns="48225" lIns="96475" spcFirstLastPara="1" rIns="96475" wrap="square" tIns="48225">
            <a:noAutofit/>
          </a:bodyPr>
          <a:lstStyle/>
          <a:p>
            <a:pPr indent="0" lvl="0" marL="0" rtl="0" algn="l">
              <a:spcBef>
                <a:spcPts val="0"/>
              </a:spcBef>
              <a:spcAft>
                <a:spcPts val="0"/>
              </a:spcAft>
              <a:buNone/>
            </a:pPr>
            <a:r>
              <a:t/>
            </a:r>
            <a:endParaRPr/>
          </a:p>
        </p:txBody>
      </p:sp>
      <p:sp>
        <p:nvSpPr>
          <p:cNvPr id="875" name="Google Shape;875;p99:notes"/>
          <p:cNvSpPr/>
          <p:nvPr>
            <p:ph idx="2" type="sldImg"/>
          </p:nvPr>
        </p:nvSpPr>
        <p:spPr>
          <a:xfrm>
            <a:off x="942975" y="750887"/>
            <a:ext cx="4997450" cy="3749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65"/>
          <p:cNvSpPr txBox="1"/>
          <p:nvPr>
            <p:ph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SzPts val="1400"/>
              <a:buNone/>
              <a:defRPr b="1"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65"/>
          <p:cNvSpPr txBox="1"/>
          <p:nvPr>
            <p:ph idx="1" type="subTitle"/>
          </p:nvPr>
        </p:nvSpPr>
        <p:spPr>
          <a:xfrm>
            <a:off x="685800" y="3611607"/>
            <a:ext cx="7772400" cy="1199704"/>
          </a:xfrm>
          <a:prstGeom prst="rect">
            <a:avLst/>
          </a:prstGeom>
          <a:noFill/>
          <a:ln>
            <a:noFill/>
          </a:ln>
        </p:spPr>
        <p:txBody>
          <a:bodyPr anchorCtr="0" anchor="t" bIns="45700" lIns="45700" spcFirstLastPara="1" rIns="45700" wrap="square" tIns="45700">
            <a:noAutofit/>
          </a:bodyPr>
          <a:lstStyle>
            <a:lvl1pPr lvl="0" marR="64008" algn="r">
              <a:spcBef>
                <a:spcPts val="400"/>
              </a:spcBef>
              <a:spcAft>
                <a:spcPts val="0"/>
              </a:spcAft>
              <a:buSzPts val="1836"/>
              <a:buNone/>
              <a:defRPr>
                <a:solidFill>
                  <a:schemeClr val="dk2"/>
                </a:solidFill>
              </a:defRPr>
            </a:lvl1pPr>
            <a:lvl2pPr lvl="1" algn="ctr">
              <a:spcBef>
                <a:spcPts val="325"/>
              </a:spcBef>
              <a:spcAft>
                <a:spcPts val="0"/>
              </a:spcAft>
              <a:buSzPts val="1800"/>
              <a:buNone/>
              <a:defRPr/>
            </a:lvl2pPr>
            <a:lvl3pPr lvl="2" algn="ctr">
              <a:spcBef>
                <a:spcPts val="350"/>
              </a:spcBef>
              <a:spcAft>
                <a:spcPts val="0"/>
              </a:spcAft>
              <a:buSzPts val="1800"/>
              <a:buNone/>
              <a:defRPr/>
            </a:lvl3pPr>
            <a:lvl4pPr lvl="3" algn="ctr">
              <a:spcBef>
                <a:spcPts val="350"/>
              </a:spcBef>
              <a:spcAft>
                <a:spcPts val="0"/>
              </a:spcAft>
              <a:buSzPts val="1800"/>
              <a:buNone/>
              <a:defRPr/>
            </a:lvl4pPr>
            <a:lvl5pPr lvl="4" algn="ctr">
              <a:spcBef>
                <a:spcPts val="350"/>
              </a:spcBef>
              <a:spcAft>
                <a:spcPts val="0"/>
              </a:spcAft>
              <a:buSzPts val="1800"/>
              <a:buNone/>
              <a:defRPr/>
            </a:lvl5pPr>
            <a:lvl6pPr lvl="5" algn="ctr">
              <a:spcBef>
                <a:spcPts val="350"/>
              </a:spcBef>
              <a:spcAft>
                <a:spcPts val="0"/>
              </a:spcAft>
              <a:buSzPts val="1800"/>
              <a:buNone/>
              <a:defRPr/>
            </a:lvl6pPr>
            <a:lvl7pPr lvl="6" algn="ctr">
              <a:spcBef>
                <a:spcPts val="350"/>
              </a:spcBef>
              <a:spcAft>
                <a:spcPts val="0"/>
              </a:spcAft>
              <a:buSzPts val="1800"/>
              <a:buNone/>
              <a:defRPr/>
            </a:lvl7pPr>
            <a:lvl8pPr lvl="7" algn="ctr">
              <a:spcBef>
                <a:spcPts val="350"/>
              </a:spcBef>
              <a:spcAft>
                <a:spcPts val="0"/>
              </a:spcAft>
              <a:buSzPts val="1800"/>
              <a:buNone/>
              <a:defRPr/>
            </a:lvl8pPr>
            <a:lvl9pPr lvl="8" algn="ctr">
              <a:spcBef>
                <a:spcPts val="350"/>
              </a:spcBef>
              <a:spcAft>
                <a:spcPts val="0"/>
              </a:spcAft>
              <a:buSzPts val="1800"/>
              <a:buNone/>
              <a:defRPr/>
            </a:lvl9pPr>
          </a:lstStyle>
          <a:p/>
        </p:txBody>
      </p:sp>
      <p:sp>
        <p:nvSpPr>
          <p:cNvPr id="24" name="Google Shape;24;p265"/>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solidFill>
                  <a:srgbClr val="FFFFFF"/>
                </a:solidFill>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65"/>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65"/>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1pPr>
            <a:lvl2pPr indent="0" lvl="1" marL="0" marR="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2pPr>
            <a:lvl3pPr indent="0" lvl="2" marL="0" marR="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3pPr>
            <a:lvl4pPr indent="0" lvl="3" marL="0" marR="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4pPr>
            <a:lvl5pPr indent="0" lvl="4" marL="0" marR="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5pPr>
            <a:lvl6pPr indent="0" lvl="5" marL="0" marR="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6pPr>
            <a:lvl7pPr indent="0" lvl="6" marL="0" marR="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7pPr>
            <a:lvl8pPr indent="0" lvl="7" marL="0" marR="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8pPr>
            <a:lvl9pPr indent="0" lvl="8" marL="0" marR="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27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79"/>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79"/>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279"/>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41" name="Shape 141"/>
        <p:cNvGrpSpPr/>
        <p:nvPr/>
      </p:nvGrpSpPr>
      <p:grpSpPr>
        <a:xfrm>
          <a:off x="0" y="0"/>
          <a:ext cx="0" cy="0"/>
          <a:chOff x="0" y="0"/>
          <a:chExt cx="0" cy="0"/>
        </a:xfrm>
      </p:grpSpPr>
      <p:sp>
        <p:nvSpPr>
          <p:cNvPr id="142" name="Google Shape;142;p281"/>
          <p:cNvSpPr txBox="1"/>
          <p:nvPr>
            <p:ph idx="1" type="body"/>
          </p:nvPr>
        </p:nvSpPr>
        <p:spPr>
          <a:xfrm>
            <a:off x="1141232" y="5443402"/>
            <a:ext cx="7162800" cy="648232"/>
          </a:xfrm>
          <a:prstGeom prst="rect">
            <a:avLst/>
          </a:prstGeom>
          <a:noFill/>
          <a:ln>
            <a:noFill/>
          </a:ln>
        </p:spPr>
        <p:txBody>
          <a:bodyPr anchorCtr="0" anchor="t" bIns="45700" lIns="91425" spcFirstLastPara="1" rIns="91425" wrap="square" tIns="0">
            <a:noAutofit/>
          </a:bodyPr>
          <a:lstStyle>
            <a:lvl1pPr indent="-228600" lvl="0" marL="457200" marR="18288" algn="r">
              <a:spcBef>
                <a:spcPts val="400"/>
              </a:spcBef>
              <a:spcAft>
                <a:spcPts val="0"/>
              </a:spcAft>
              <a:buSzPts val="952"/>
              <a:buNone/>
              <a:defRPr sz="1400"/>
            </a:lvl1pPr>
            <a:lvl2pPr indent="-304800" lvl="1" marL="914400" algn="l">
              <a:spcBef>
                <a:spcPts val="325"/>
              </a:spcBef>
              <a:spcAft>
                <a:spcPts val="0"/>
              </a:spcAft>
              <a:buSzPts val="1200"/>
              <a:buChar char="◦"/>
              <a:defRPr sz="1200"/>
            </a:lvl2pPr>
            <a:lvl3pPr indent="-292100" lvl="2" marL="1371600" algn="l">
              <a:spcBef>
                <a:spcPts val="350"/>
              </a:spcBef>
              <a:spcAft>
                <a:spcPts val="0"/>
              </a:spcAft>
              <a:buSzPts val="1000"/>
              <a:buChar char="●"/>
              <a:defRPr sz="1000"/>
            </a:lvl3pPr>
            <a:lvl4pPr indent="-285750" lvl="3" marL="1828800" algn="l">
              <a:spcBef>
                <a:spcPts val="350"/>
              </a:spcBef>
              <a:spcAft>
                <a:spcPts val="0"/>
              </a:spcAft>
              <a:buSzPts val="900"/>
              <a:buChar char="●"/>
              <a:defRPr sz="900"/>
            </a:lvl4pPr>
            <a:lvl5pPr indent="-285750" lvl="4" marL="2286000" algn="l">
              <a:spcBef>
                <a:spcPts val="350"/>
              </a:spcBef>
              <a:spcAft>
                <a:spcPts val="0"/>
              </a:spcAft>
              <a:buSzPts val="900"/>
              <a:buChar char="●"/>
              <a:defRPr sz="9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43" name="Google Shape;143;p281"/>
          <p:cNvSpPr/>
          <p:nvPr>
            <p:ph idx="2" type="pic"/>
          </p:nvPr>
        </p:nvSpPr>
        <p:spPr>
          <a:xfrm>
            <a:off x="228600" y="189968"/>
            <a:ext cx="8686800" cy="4389120"/>
          </a:xfrm>
          <a:prstGeom prst="rect">
            <a:avLst/>
          </a:prstGeom>
          <a:solidFill>
            <a:schemeClr val="dk2"/>
          </a:solidFill>
          <a:ln cap="flat" cmpd="sng" w="9525">
            <a:solidFill>
              <a:schemeClr val="dk1"/>
            </a:solidFill>
            <a:prstDash val="solid"/>
            <a:round/>
            <a:headEnd len="sm" w="sm" type="none"/>
            <a:tailEnd len="sm" w="sm" type="none"/>
          </a:ln>
        </p:spPr>
      </p:sp>
      <p:sp>
        <p:nvSpPr>
          <p:cNvPr id="144" name="Google Shape;144;p281"/>
          <p:cNvSpPr txBox="1"/>
          <p:nvPr>
            <p:ph type="title"/>
          </p:nvPr>
        </p:nvSpPr>
        <p:spPr>
          <a:xfrm>
            <a:off x="228600" y="4865122"/>
            <a:ext cx="8075432" cy="562672"/>
          </a:xfrm>
          <a:prstGeom prst="rect">
            <a:avLst/>
          </a:prstGeom>
          <a:noFill/>
          <a:ln>
            <a:noFill/>
          </a:ln>
        </p:spPr>
        <p:txBody>
          <a:bodyPr anchorCtr="0" anchor="t" bIns="45700" lIns="91425" spcFirstLastPara="1" rIns="91425" wrap="square" tIns="45700">
            <a:normAutofit/>
          </a:bodyPr>
          <a:lstStyle>
            <a:lvl1pPr lvl="0" marR="0" algn="r">
              <a:spcBef>
                <a:spcPts val="0"/>
              </a:spcBef>
              <a:spcAft>
                <a:spcPts val="0"/>
              </a:spcAft>
              <a:buClr>
                <a:schemeClr val="accent1"/>
              </a:buClr>
              <a:buSzPts val="3000"/>
              <a:buFont typeface="Lucida Sans"/>
              <a:buNone/>
              <a:defRPr b="0" sz="30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81"/>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81"/>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81"/>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26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lvl1pPr indent="-306324" lvl="0" marL="457200" algn="l">
              <a:spcBef>
                <a:spcPts val="400"/>
              </a:spcBef>
              <a:spcAft>
                <a:spcPts val="0"/>
              </a:spcAft>
              <a:buSzPts val="1224"/>
              <a:buChar char="🞂"/>
              <a:defRPr/>
            </a:lvl1pPr>
            <a:lvl2pPr indent="-342900" lvl="1" marL="914400" algn="l">
              <a:spcBef>
                <a:spcPts val="325"/>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39" name="Google Shape;39;p26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67"/>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67"/>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67"/>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268"/>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68"/>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68"/>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titleOnly">
  <p:cSld name="TITLE_ONLY">
    <p:spTree>
      <p:nvGrpSpPr>
        <p:cNvPr id="47" name="Shape 47"/>
        <p:cNvGrpSpPr/>
        <p:nvPr/>
      </p:nvGrpSpPr>
      <p:grpSpPr>
        <a:xfrm>
          <a:off x="0" y="0"/>
          <a:ext cx="0" cy="0"/>
          <a:chOff x="0" y="0"/>
          <a:chExt cx="0" cy="0"/>
        </a:xfrm>
      </p:grpSpPr>
      <p:sp>
        <p:nvSpPr>
          <p:cNvPr id="48" name="Google Shape;48;p2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69"/>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69"/>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69"/>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2" name="Shape 52"/>
        <p:cNvGrpSpPr/>
        <p:nvPr/>
      </p:nvGrpSpPr>
      <p:grpSpPr>
        <a:xfrm>
          <a:off x="0" y="0"/>
          <a:ext cx="0" cy="0"/>
          <a:chOff x="0" y="0"/>
          <a:chExt cx="0" cy="0"/>
        </a:xfrm>
      </p:grpSpPr>
      <p:sp>
        <p:nvSpPr>
          <p:cNvPr id="53" name="Google Shape;53;p270"/>
          <p:cNvSpPr txBox="1"/>
          <p:nvPr>
            <p:ph type="title"/>
          </p:nvPr>
        </p:nvSpPr>
        <p:spPr>
          <a:xfrm rot="5400000">
            <a:off x="4936367" y="2182286"/>
            <a:ext cx="5592761" cy="177747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70"/>
          <p:cNvSpPr txBox="1"/>
          <p:nvPr>
            <p:ph idx="1" type="body"/>
          </p:nvPr>
        </p:nvSpPr>
        <p:spPr>
          <a:xfrm rot="5400000">
            <a:off x="823120" y="-91279"/>
            <a:ext cx="5592760" cy="6324600"/>
          </a:xfrm>
          <a:prstGeom prst="rect">
            <a:avLst/>
          </a:prstGeom>
          <a:noFill/>
          <a:ln>
            <a:noFill/>
          </a:ln>
        </p:spPr>
        <p:txBody>
          <a:bodyPr anchorCtr="0" anchor="t" bIns="45700" lIns="91425" spcFirstLastPara="1" rIns="91425" wrap="square" tIns="45700">
            <a:noAutofit/>
          </a:bodyPr>
          <a:lstStyle>
            <a:lvl1pPr indent="-306324" lvl="0" marL="457200" algn="l">
              <a:spcBef>
                <a:spcPts val="400"/>
              </a:spcBef>
              <a:spcAft>
                <a:spcPts val="0"/>
              </a:spcAft>
              <a:buSzPts val="1224"/>
              <a:buChar char="🞂"/>
              <a:defRPr/>
            </a:lvl1pPr>
            <a:lvl2pPr indent="-342900" lvl="1" marL="914400" algn="l">
              <a:spcBef>
                <a:spcPts val="325"/>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55" name="Google Shape;55;p270"/>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70"/>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70"/>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8" name="Shape 58"/>
        <p:cNvGrpSpPr/>
        <p:nvPr/>
      </p:nvGrpSpPr>
      <p:grpSpPr>
        <a:xfrm>
          <a:off x="0" y="0"/>
          <a:ext cx="0" cy="0"/>
          <a:chOff x="0" y="0"/>
          <a:chExt cx="0" cy="0"/>
        </a:xfrm>
      </p:grpSpPr>
      <p:sp>
        <p:nvSpPr>
          <p:cNvPr id="59" name="Google Shape;59;p27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1"/>
          <p:cNvSpPr txBox="1"/>
          <p:nvPr>
            <p:ph idx="1" type="body"/>
          </p:nvPr>
        </p:nvSpPr>
        <p:spPr>
          <a:xfrm rot="5400000">
            <a:off x="2378965" y="-440435"/>
            <a:ext cx="4386071" cy="8229600"/>
          </a:xfrm>
          <a:prstGeom prst="rect">
            <a:avLst/>
          </a:prstGeom>
          <a:noFill/>
          <a:ln>
            <a:noFill/>
          </a:ln>
        </p:spPr>
        <p:txBody>
          <a:bodyPr anchorCtr="0" anchor="t" bIns="45700" lIns="91425" spcFirstLastPara="1" rIns="91425" wrap="square" tIns="45700">
            <a:noAutofit/>
          </a:bodyPr>
          <a:lstStyle>
            <a:lvl1pPr indent="-306324" lvl="0" marL="457200" algn="l">
              <a:spcBef>
                <a:spcPts val="400"/>
              </a:spcBef>
              <a:spcAft>
                <a:spcPts val="0"/>
              </a:spcAft>
              <a:buSzPts val="1224"/>
              <a:buChar char="🞂"/>
              <a:defRPr/>
            </a:lvl1pPr>
            <a:lvl2pPr indent="-342900" lvl="1" marL="914400" algn="l">
              <a:spcBef>
                <a:spcPts val="325"/>
              </a:spcBef>
              <a:spcAft>
                <a:spcPts val="0"/>
              </a:spcAft>
              <a:buSzPts val="1800"/>
              <a:buChar char="◦"/>
              <a:defRPr/>
            </a:lvl2pPr>
            <a:lvl3pPr indent="-342900" lvl="2" marL="1371600" algn="l">
              <a:spcBef>
                <a:spcPts val="350"/>
              </a:spcBef>
              <a:spcAft>
                <a:spcPts val="0"/>
              </a:spcAft>
              <a:buSzPts val="1800"/>
              <a:buChar char="●"/>
              <a:defRPr/>
            </a:lvl3pPr>
            <a:lvl4pPr indent="-342900" lvl="3" marL="1828800" algn="l">
              <a:spcBef>
                <a:spcPts val="350"/>
              </a:spcBef>
              <a:spcAft>
                <a:spcPts val="0"/>
              </a:spcAft>
              <a:buSzPts val="1800"/>
              <a:buChar char="●"/>
              <a:defRPr/>
            </a:lvl4pPr>
            <a:lvl5pPr indent="-342900" lvl="4" marL="2286000" algn="l">
              <a:spcBef>
                <a:spcPts val="350"/>
              </a:spcBef>
              <a:spcAft>
                <a:spcPts val="0"/>
              </a:spcAft>
              <a:buSzPts val="1800"/>
              <a:buChar char="●"/>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61" name="Google Shape;61;p271"/>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71"/>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71"/>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273"/>
          <p:cNvSpPr txBox="1"/>
          <p:nvPr>
            <p:ph type="title"/>
          </p:nvPr>
        </p:nvSpPr>
        <p:spPr>
          <a:xfrm>
            <a:off x="722376" y="1059712"/>
            <a:ext cx="7772400" cy="182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2"/>
              </a:buClr>
              <a:buSzPts val="4800"/>
              <a:buFont typeface="Lucida Sans"/>
              <a:buNone/>
              <a:defRPr b="1"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3"/>
          <p:cNvSpPr txBox="1"/>
          <p:nvPr>
            <p:ph idx="1" type="body"/>
          </p:nvPr>
        </p:nvSpPr>
        <p:spPr>
          <a:xfrm>
            <a:off x="3922713" y="2931712"/>
            <a:ext cx="4572000" cy="1454888"/>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1564"/>
              <a:buNone/>
              <a:defRPr sz="2300">
                <a:solidFill>
                  <a:schemeClr val="lt1"/>
                </a:solidFill>
              </a:defRPr>
            </a:lvl1pPr>
            <a:lvl2pPr indent="-228600" lvl="1" marL="914400" algn="l">
              <a:spcBef>
                <a:spcPts val="325"/>
              </a:spcBef>
              <a:spcAft>
                <a:spcPts val="0"/>
              </a:spcAft>
              <a:buSzPts val="1800"/>
              <a:buNone/>
              <a:defRPr sz="1800">
                <a:solidFill>
                  <a:schemeClr val="lt1"/>
                </a:solidFill>
              </a:defRPr>
            </a:lvl2pPr>
            <a:lvl3pPr indent="-228600" lvl="2" marL="1371600" algn="l">
              <a:spcBef>
                <a:spcPts val="350"/>
              </a:spcBef>
              <a:spcAft>
                <a:spcPts val="0"/>
              </a:spcAft>
              <a:buSzPts val="1600"/>
              <a:buNone/>
              <a:defRPr sz="1600">
                <a:solidFill>
                  <a:schemeClr val="lt1"/>
                </a:solidFill>
              </a:defRPr>
            </a:lvl3pPr>
            <a:lvl4pPr indent="-228600" lvl="3" marL="1828800" algn="l">
              <a:spcBef>
                <a:spcPts val="350"/>
              </a:spcBef>
              <a:spcAft>
                <a:spcPts val="0"/>
              </a:spcAft>
              <a:buSzPts val="1400"/>
              <a:buNone/>
              <a:defRPr sz="1400">
                <a:solidFill>
                  <a:schemeClr val="lt1"/>
                </a:solidFill>
              </a:defRPr>
            </a:lvl4pPr>
            <a:lvl5pPr indent="-228600" lvl="4" marL="2286000" algn="l">
              <a:spcBef>
                <a:spcPts val="350"/>
              </a:spcBef>
              <a:spcAft>
                <a:spcPts val="0"/>
              </a:spcAft>
              <a:buSzPts val="1400"/>
              <a:buNone/>
              <a:defRPr sz="1400">
                <a:solidFill>
                  <a:schemeClr val="lt1"/>
                </a:solidFill>
              </a:defRPr>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79" name="Google Shape;79;p273"/>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73"/>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73"/>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2" name="Shape 92"/>
        <p:cNvGrpSpPr/>
        <p:nvPr/>
      </p:nvGrpSpPr>
      <p:grpSpPr>
        <a:xfrm>
          <a:off x="0" y="0"/>
          <a:ext cx="0" cy="0"/>
          <a:chOff x="0" y="0"/>
          <a:chExt cx="0" cy="0"/>
        </a:xfrm>
      </p:grpSpPr>
      <p:sp>
        <p:nvSpPr>
          <p:cNvPr id="93" name="Google Shape;93;p275"/>
          <p:cNvSpPr txBox="1"/>
          <p:nvPr>
            <p:ph idx="1" type="body"/>
          </p:nvPr>
        </p:nvSpPr>
        <p:spPr>
          <a:xfrm>
            <a:off x="457200" y="1481328"/>
            <a:ext cx="4038600" cy="4525963"/>
          </a:xfrm>
          <a:prstGeom prst="rect">
            <a:avLst/>
          </a:prstGeom>
          <a:noFill/>
          <a:ln>
            <a:noFill/>
          </a:ln>
        </p:spPr>
        <p:txBody>
          <a:bodyPr anchorCtr="0" anchor="t" bIns="45700" lIns="91425" spcFirstLastPara="1" rIns="91425" wrap="square" tIns="45700">
            <a:noAutofit/>
          </a:bodyPr>
          <a:lstStyle>
            <a:lvl1pPr indent="-349504" lvl="0" marL="457200" algn="l">
              <a:spcBef>
                <a:spcPts val="400"/>
              </a:spcBef>
              <a:spcAft>
                <a:spcPts val="0"/>
              </a:spcAft>
              <a:buSzPts val="1904"/>
              <a:buChar char="🞂"/>
              <a:defRPr sz="2800"/>
            </a:lvl1pPr>
            <a:lvl2pPr indent="-381000" lvl="1" marL="914400" algn="l">
              <a:spcBef>
                <a:spcPts val="325"/>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94" name="Google Shape;94;p275"/>
          <p:cNvSpPr txBox="1"/>
          <p:nvPr>
            <p:ph idx="2" type="body"/>
          </p:nvPr>
        </p:nvSpPr>
        <p:spPr>
          <a:xfrm>
            <a:off x="4648200" y="1481328"/>
            <a:ext cx="4038600" cy="4525963"/>
          </a:xfrm>
          <a:prstGeom prst="rect">
            <a:avLst/>
          </a:prstGeom>
          <a:noFill/>
          <a:ln>
            <a:noFill/>
          </a:ln>
        </p:spPr>
        <p:txBody>
          <a:bodyPr anchorCtr="0" anchor="t" bIns="45700" lIns="91425" spcFirstLastPara="1" rIns="91425" wrap="square" tIns="45700">
            <a:noAutofit/>
          </a:bodyPr>
          <a:lstStyle>
            <a:lvl1pPr indent="-349504" lvl="0" marL="457200" algn="l">
              <a:spcBef>
                <a:spcPts val="400"/>
              </a:spcBef>
              <a:spcAft>
                <a:spcPts val="0"/>
              </a:spcAft>
              <a:buSzPts val="1904"/>
              <a:buChar char="🞂"/>
              <a:defRPr sz="2800"/>
            </a:lvl1pPr>
            <a:lvl2pPr indent="-381000" lvl="1" marL="914400" algn="l">
              <a:spcBef>
                <a:spcPts val="325"/>
              </a:spcBef>
              <a:spcAft>
                <a:spcPts val="0"/>
              </a:spcAft>
              <a:buSzPts val="2400"/>
              <a:buChar char="◦"/>
              <a:defRPr sz="2400"/>
            </a:lvl2pPr>
            <a:lvl3pPr indent="-355600" lvl="2" marL="1371600" algn="l">
              <a:spcBef>
                <a:spcPts val="350"/>
              </a:spcBef>
              <a:spcAft>
                <a:spcPts val="0"/>
              </a:spcAft>
              <a:buSzPts val="2000"/>
              <a:buChar char="●"/>
              <a:defRPr sz="2000"/>
            </a:lvl3pPr>
            <a:lvl4pPr indent="-342900" lvl="3" marL="1828800" algn="l">
              <a:spcBef>
                <a:spcPts val="350"/>
              </a:spcBef>
              <a:spcAft>
                <a:spcPts val="0"/>
              </a:spcAft>
              <a:buSzPts val="1800"/>
              <a:buChar char="●"/>
              <a:defRPr sz="1800"/>
            </a:lvl4pPr>
            <a:lvl5pPr indent="-342900" lvl="4" marL="2286000" algn="l">
              <a:spcBef>
                <a:spcPts val="350"/>
              </a:spcBef>
              <a:spcAft>
                <a:spcPts val="0"/>
              </a:spcAft>
              <a:buSzPts val="1800"/>
              <a:buChar char="●"/>
              <a:defRPr sz="18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95" name="Google Shape;95;p275"/>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75"/>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75"/>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75"/>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105" name="Shape 105"/>
        <p:cNvGrpSpPr/>
        <p:nvPr/>
      </p:nvGrpSpPr>
      <p:grpSpPr>
        <a:xfrm>
          <a:off x="0" y="0"/>
          <a:ext cx="0" cy="0"/>
          <a:chOff x="0" y="0"/>
          <a:chExt cx="0" cy="0"/>
        </a:xfrm>
      </p:grpSpPr>
      <p:sp>
        <p:nvSpPr>
          <p:cNvPr id="106" name="Google Shape;106;p277"/>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77"/>
          <p:cNvSpPr txBox="1"/>
          <p:nvPr>
            <p:ph idx="1" type="body"/>
          </p:nvPr>
        </p:nvSpPr>
        <p:spPr>
          <a:xfrm>
            <a:off x="457200" y="5410200"/>
            <a:ext cx="4040188"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5"/>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08" name="Google Shape;108;p277"/>
          <p:cNvSpPr txBox="1"/>
          <p:nvPr>
            <p:ph idx="2" type="body"/>
          </p:nvPr>
        </p:nvSpPr>
        <p:spPr>
          <a:xfrm>
            <a:off x="4645026" y="5410200"/>
            <a:ext cx="4041775" cy="762000"/>
          </a:xfrm>
          <a:prstGeom prst="rect">
            <a:avLst/>
          </a:prstGeom>
          <a:solidFill>
            <a:schemeClr val="accent1"/>
          </a:solidFill>
          <a:ln cap="flat" cmpd="sng" w="9650">
            <a:solidFill>
              <a:schemeClr val="accent1"/>
            </a:solidFill>
            <a:prstDash val="solid"/>
            <a:miter lim="800000"/>
            <a:headEnd len="sm" w="sm" type="none"/>
            <a:tailEnd len="sm" w="sm" type="none"/>
          </a:ln>
        </p:spPr>
        <p:txBody>
          <a:bodyPr anchorCtr="0" anchor="ctr" bIns="45700" lIns="182875" spcFirstLastPara="1" rIns="91425" wrap="square" tIns="45700">
            <a:noAutofit/>
          </a:bodyPr>
          <a:lstStyle>
            <a:lvl1pPr indent="-228600" lvl="0" marL="457200" algn="l">
              <a:spcBef>
                <a:spcPts val="400"/>
              </a:spcBef>
              <a:spcAft>
                <a:spcPts val="0"/>
              </a:spcAft>
              <a:buSzPts val="1632"/>
              <a:buNone/>
              <a:defRPr b="0" sz="2400">
                <a:solidFill>
                  <a:schemeClr val="lt1"/>
                </a:solidFill>
              </a:defRPr>
            </a:lvl1pPr>
            <a:lvl2pPr indent="-228600" lvl="1" marL="914400" algn="l">
              <a:spcBef>
                <a:spcPts val="325"/>
              </a:spcBef>
              <a:spcAft>
                <a:spcPts val="0"/>
              </a:spcAft>
              <a:buSzPts val="2000"/>
              <a:buNone/>
              <a:defRPr b="1" sz="2000"/>
            </a:lvl2pPr>
            <a:lvl3pPr indent="-228600" lvl="2" marL="1371600" algn="l">
              <a:spcBef>
                <a:spcPts val="350"/>
              </a:spcBef>
              <a:spcAft>
                <a:spcPts val="0"/>
              </a:spcAft>
              <a:buSzPts val="1800"/>
              <a:buNone/>
              <a:defRPr b="1" sz="1800"/>
            </a:lvl3pPr>
            <a:lvl4pPr indent="-228600" lvl="3" marL="1828800" algn="l">
              <a:spcBef>
                <a:spcPts val="350"/>
              </a:spcBef>
              <a:spcAft>
                <a:spcPts val="0"/>
              </a:spcAft>
              <a:buSzPts val="1600"/>
              <a:buNone/>
              <a:defRPr b="1" sz="1600"/>
            </a:lvl4pPr>
            <a:lvl5pPr indent="-228600" lvl="4" marL="2286000" algn="l">
              <a:spcBef>
                <a:spcPts val="350"/>
              </a:spcBef>
              <a:spcAft>
                <a:spcPts val="0"/>
              </a:spcAft>
              <a:buSzPts val="1600"/>
              <a:buNone/>
              <a:defRPr b="1"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09" name="Google Shape;109;p277"/>
          <p:cNvSpPr txBox="1"/>
          <p:nvPr>
            <p:ph idx="3" type="body"/>
          </p:nvPr>
        </p:nvSpPr>
        <p:spPr>
          <a:xfrm>
            <a:off x="457200" y="1444294"/>
            <a:ext cx="4040188" cy="3941763"/>
          </a:xfrm>
          <a:prstGeom prst="rect">
            <a:avLst/>
          </a:prstGeom>
          <a:noFill/>
          <a:ln>
            <a:noFill/>
          </a:ln>
        </p:spPr>
        <p:txBody>
          <a:bodyPr anchorCtr="0" anchor="t" bIns="45700" lIns="91425" spcFirstLastPara="1" rIns="91425" wrap="square" tIns="45700">
            <a:noAutofit/>
          </a:bodyPr>
          <a:lstStyle>
            <a:lvl1pPr indent="-332232" lvl="0" marL="457200" algn="l">
              <a:spcBef>
                <a:spcPts val="400"/>
              </a:spcBef>
              <a:spcAft>
                <a:spcPts val="0"/>
              </a:spcAft>
              <a:buSzPts val="1632"/>
              <a:buChar char="🞂"/>
              <a:defRPr sz="2400"/>
            </a:lvl1pPr>
            <a:lvl2pPr indent="-355600" lvl="1" marL="914400" algn="l">
              <a:spcBef>
                <a:spcPts val="325"/>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10" name="Google Shape;110;p277"/>
          <p:cNvSpPr txBox="1"/>
          <p:nvPr>
            <p:ph idx="4" type="body"/>
          </p:nvPr>
        </p:nvSpPr>
        <p:spPr>
          <a:xfrm>
            <a:off x="4645025" y="1444294"/>
            <a:ext cx="4041775" cy="3941763"/>
          </a:xfrm>
          <a:prstGeom prst="rect">
            <a:avLst/>
          </a:prstGeom>
          <a:noFill/>
          <a:ln>
            <a:noFill/>
          </a:ln>
        </p:spPr>
        <p:txBody>
          <a:bodyPr anchorCtr="0" anchor="t" bIns="45700" lIns="91425" spcFirstLastPara="1" rIns="91425" wrap="square" tIns="45700">
            <a:noAutofit/>
          </a:bodyPr>
          <a:lstStyle>
            <a:lvl1pPr indent="-332232" lvl="0" marL="457200" algn="l">
              <a:spcBef>
                <a:spcPts val="0"/>
              </a:spcBef>
              <a:spcAft>
                <a:spcPts val="0"/>
              </a:spcAft>
              <a:buSzPts val="1632"/>
              <a:buChar char="🞂"/>
              <a:defRPr sz="2400"/>
            </a:lvl1pPr>
            <a:lvl2pPr indent="-355600" lvl="1" marL="914400" algn="l">
              <a:spcBef>
                <a:spcPts val="325"/>
              </a:spcBef>
              <a:spcAft>
                <a:spcPts val="0"/>
              </a:spcAft>
              <a:buSzPts val="2000"/>
              <a:buChar char="◦"/>
              <a:defRPr sz="2000"/>
            </a:lvl2pPr>
            <a:lvl3pPr indent="-342900" lvl="2" marL="1371600" algn="l">
              <a:spcBef>
                <a:spcPts val="350"/>
              </a:spcBef>
              <a:spcAft>
                <a:spcPts val="0"/>
              </a:spcAft>
              <a:buSzPts val="1800"/>
              <a:buChar char="●"/>
              <a:defRPr sz="1800"/>
            </a:lvl3pPr>
            <a:lvl4pPr indent="-330200" lvl="3" marL="1828800" algn="l">
              <a:spcBef>
                <a:spcPts val="350"/>
              </a:spcBef>
              <a:spcAft>
                <a:spcPts val="0"/>
              </a:spcAft>
              <a:buSzPts val="1600"/>
              <a:buChar char="●"/>
              <a:defRPr sz="1600"/>
            </a:lvl4pPr>
            <a:lvl5pPr indent="-330200" lvl="4" marL="2286000" algn="l">
              <a:spcBef>
                <a:spcPts val="350"/>
              </a:spcBef>
              <a:spcAft>
                <a:spcPts val="0"/>
              </a:spcAft>
              <a:buSzPts val="1600"/>
              <a:buChar char="●"/>
              <a:defRPr sz="1600"/>
            </a:lvl5pPr>
            <a:lvl6pPr indent="-342900" lvl="5" marL="2743200" algn="l">
              <a:spcBef>
                <a:spcPts val="350"/>
              </a:spcBef>
              <a:spcAft>
                <a:spcPts val="0"/>
              </a:spcAft>
              <a:buSzPts val="1800"/>
              <a:buChar char="■"/>
              <a:defRPr/>
            </a:lvl6pPr>
            <a:lvl7pPr indent="-342900" lvl="6" marL="3200400" algn="l">
              <a:spcBef>
                <a:spcPts val="350"/>
              </a:spcBef>
              <a:spcAft>
                <a:spcPts val="0"/>
              </a:spcAft>
              <a:buSzPts val="1800"/>
              <a:buChar char="■"/>
              <a:defRPr/>
            </a:lvl7pPr>
            <a:lvl8pPr indent="-342900" lvl="7" marL="3657600" algn="l">
              <a:spcBef>
                <a:spcPts val="350"/>
              </a:spcBef>
              <a:spcAft>
                <a:spcPts val="0"/>
              </a:spcAft>
              <a:buSzPts val="1800"/>
              <a:buChar char="■"/>
              <a:defRPr/>
            </a:lvl8pPr>
            <a:lvl9pPr indent="-342900" lvl="8" marL="4114800" algn="l">
              <a:spcBef>
                <a:spcPts val="350"/>
              </a:spcBef>
              <a:spcAft>
                <a:spcPts val="0"/>
              </a:spcAft>
              <a:buSzPts val="1800"/>
              <a:buChar char="■"/>
              <a:defRPr/>
            </a:lvl9pPr>
          </a:lstStyle>
          <a:p/>
        </p:txBody>
      </p:sp>
      <p:sp>
        <p:nvSpPr>
          <p:cNvPr id="111" name="Google Shape;111;p277"/>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000">
                <a:latin typeface="Lucida Sans"/>
                <a:ea typeface="Lucida Sans"/>
                <a:cs typeface="Lucida Sans"/>
                <a:sym typeface="Lucida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77"/>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77"/>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1pPr>
            <a:lvl2pPr indent="0" lvl="1"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2pPr>
            <a:lvl3pPr indent="0" lvl="2"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3pPr>
            <a:lvl4pPr indent="0" lvl="3"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4pPr>
            <a:lvl5pPr indent="0" lvl="4"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5pPr>
            <a:lvl6pPr indent="0" lvl="5"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6pPr>
            <a:lvl7pPr indent="0" lvl="6"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7pPr>
            <a:lvl8pPr indent="0" lvl="7"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8pPr>
            <a:lvl9pPr indent="0" lvl="8" marL="0" marR="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35.png"/><Relationship Id="rId3" Type="http://schemas.openxmlformats.org/officeDocument/2006/relationships/slideLayout" Target="../slideLayouts/slideLayout1.xml"/><Relationship Id="rId4"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4.png"/><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4.jpg"/><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slideLayout" Target="../slideLayouts/slideLayout7.xml"/><Relationship Id="rId5"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4.jpg"/><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slideLayout" Target="../slideLayouts/slideLayout8.xml"/><Relationship Id="rId5"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slideLayout" Target="../slideLayouts/slideLayout9.xml"/><Relationship Id="rId3" Type="http://schemas.openxmlformats.org/officeDocument/2006/relationships/theme" Target="../theme/theme1.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4.jpg"/><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slideLayout" Target="../slideLayouts/slideLayout10.xml"/><Relationship Id="rId5" Type="http://schemas.openxmlformats.org/officeDocument/2006/relationships/theme" Target="../theme/theme7.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14.jpg"/><Relationship Id="rId2" Type="http://schemas.openxmlformats.org/officeDocument/2006/relationships/image" Target="../media/image1.jpg"/><Relationship Id="rId3" Type="http://schemas.openxmlformats.org/officeDocument/2006/relationships/image" Target="../media/image4.png"/><Relationship Id="rId4" Type="http://schemas.openxmlformats.org/officeDocument/2006/relationships/slideLayout" Target="../slideLayouts/slideLayout11.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4"/>
          <p:cNvSpPr/>
          <p:nvPr/>
        </p:nvSpPr>
        <p:spPr>
          <a:xfrm>
            <a:off x="0" y="4664075"/>
            <a:ext cx="9150350" cy="0"/>
          </a:xfrm>
          <a:prstGeom prst="rtTriangle">
            <a:avLst/>
          </a:prstGeom>
          <a:gradFill>
            <a:gsLst>
              <a:gs pos="0">
                <a:srgbClr val="007897"/>
              </a:gs>
              <a:gs pos="55000">
                <a:srgbClr val="4ABBE0"/>
              </a:gs>
              <a:gs pos="100000">
                <a:srgbClr val="007897"/>
              </a:gs>
            </a:gsLst>
            <a:lin ang="30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11" name="Google Shape;11;p264"/>
          <p:cNvGrpSpPr/>
          <p:nvPr/>
        </p:nvGrpSpPr>
        <p:grpSpPr>
          <a:xfrm>
            <a:off x="-12192" y="4953000"/>
            <a:ext cx="9162288" cy="1911350"/>
            <a:chOff x="-12783" y="4832896"/>
            <a:chExt cx="9162879" cy="2032192"/>
          </a:xfrm>
        </p:grpSpPr>
        <p:sp>
          <p:nvSpPr>
            <p:cNvPr id="12" name="Google Shape;12;p264"/>
            <p:cNvSpPr/>
            <p:nvPr/>
          </p:nvSpPr>
          <p:spPr>
            <a:xfrm>
              <a:off x="1687032" y="4832896"/>
              <a:ext cx="7456968" cy="518176"/>
            </a:xfrm>
            <a:custGeom>
              <a:rect b="b" l="l" r="r" t="t"/>
              <a:pathLst>
                <a:path extrusionOk="0" h="367" w="4697">
                  <a:moveTo>
                    <a:pt x="4697" y="0"/>
                  </a:moveTo>
                  <a:lnTo>
                    <a:pt x="4697" y="367"/>
                  </a:lnTo>
                  <a:lnTo>
                    <a:pt x="0" y="218"/>
                  </a:lnTo>
                  <a:lnTo>
                    <a:pt x="4697" y="0"/>
                  </a:lnTo>
                  <a:close/>
                </a:path>
              </a:pathLst>
            </a:custGeom>
            <a:solidFill>
              <a:srgbClr val="9FCBDC">
                <a:alpha val="3960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3" name="Google Shape;13;p264"/>
            <p:cNvSpPr/>
            <p:nvPr/>
          </p:nvSpPr>
          <p:spPr>
            <a:xfrm>
              <a:off x="35926" y="5135025"/>
              <a:ext cx="9108074" cy="838869"/>
            </a:xfrm>
            <a:custGeom>
              <a:rect b="b" l="l" r="r" t="t"/>
              <a:pathLst>
                <a:path extrusionOk="0" h="528" w="5760">
                  <a:moveTo>
                    <a:pt x="0" y="0"/>
                  </a:moveTo>
                  <a:lnTo>
                    <a:pt x="5760" y="0"/>
                  </a:lnTo>
                  <a:lnTo>
                    <a:pt x="5760" y="528"/>
                  </a:lnTo>
                  <a:lnTo>
                    <a:pt x="48" y="0"/>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4" name="Google Shape;14;p264"/>
            <p:cNvSpPr/>
            <p:nvPr/>
          </p:nvSpPr>
          <p:spPr>
            <a:xfrm>
              <a:off x="0" y="4883888"/>
              <a:ext cx="9144000" cy="1981200"/>
            </a:xfrm>
            <a:custGeom>
              <a:rect b="b" l="l" r="r" t="t"/>
              <a:pathLst>
                <a:path extrusionOk="0" h="1248" w="5760">
                  <a:moveTo>
                    <a:pt x="0" y="0"/>
                  </a:moveTo>
                  <a:lnTo>
                    <a:pt x="0" y="1248"/>
                  </a:lnTo>
                  <a:lnTo>
                    <a:pt x="5760" y="1248"/>
                  </a:lnTo>
                  <a:lnTo>
                    <a:pt x="5760" y="528"/>
                  </a:lnTo>
                  <a:lnTo>
                    <a:pt x="0" y="0"/>
                  </a:lnTo>
                  <a:close/>
                </a:path>
              </a:pathLst>
            </a:cu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Lucida Sans"/>
                <a:ea typeface="Lucida Sans"/>
                <a:cs typeface="Lucida Sans"/>
                <a:sym typeface="Lucida Sans"/>
              </a:endParaRPr>
            </a:p>
          </p:txBody>
        </p:sp>
        <p:pic>
          <p:nvPicPr>
            <p:cNvPr id="15" name="Google Shape;15;p264"/>
            <p:cNvPicPr preferRelativeResize="0"/>
            <p:nvPr/>
          </p:nvPicPr>
          <p:blipFill rotWithShape="1">
            <a:blip r:embed="rId2">
              <a:alphaModFix/>
            </a:blip>
            <a:srcRect b="0" l="0" r="0" t="0"/>
            <a:stretch/>
          </p:blipFill>
          <p:spPr>
            <a:xfrm>
              <a:off x="-12783" y="4875025"/>
              <a:ext cx="9162879" cy="855546"/>
            </a:xfrm>
            <a:prstGeom prst="rect">
              <a:avLst/>
            </a:prstGeom>
            <a:noFill/>
            <a:ln>
              <a:noFill/>
            </a:ln>
          </p:spPr>
        </p:pic>
      </p:grpSp>
      <p:sp>
        <p:nvSpPr>
          <p:cNvPr id="16" name="Google Shape;16;p26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1pPr>
            <a:lvl2pPr lvl="1"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2pPr>
            <a:lvl3pPr lvl="2"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3pPr>
            <a:lvl4pPr lvl="3"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4pPr>
            <a:lvl5pPr lvl="4"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5pPr>
            <a:lvl6pPr lvl="5"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6pPr>
            <a:lvl7pPr lvl="6"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7pPr>
            <a:lvl8pPr lvl="7"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8pPr>
            <a:lvl9pPr lvl="8"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9pPr>
          </a:lstStyle>
          <a:p/>
        </p:txBody>
      </p:sp>
      <p:sp>
        <p:nvSpPr>
          <p:cNvPr id="17" name="Google Shape;17;p26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dk1"/>
                </a:solidFill>
                <a:latin typeface="Lucida Sans"/>
                <a:ea typeface="Lucida Sans"/>
                <a:cs typeface="Lucida Sans"/>
                <a:sym typeface="Lucida Sans"/>
              </a:defRPr>
            </a:lvl1pPr>
            <a:lvl2pPr indent="-374650" lvl="1" marL="914400" marR="0" rtl="0" algn="l">
              <a:spcBef>
                <a:spcPts val="325"/>
              </a:spcBef>
              <a:spcAft>
                <a:spcPts val="0"/>
              </a:spcAft>
              <a:buClr>
                <a:schemeClr val="accent1"/>
              </a:buClr>
              <a:buSzPts val="2300"/>
              <a:buFont typeface="Verdana"/>
              <a:buChar char="◦"/>
              <a:defRPr b="0" i="0" sz="2300" u="none" cap="none" strike="noStrike">
                <a:solidFill>
                  <a:schemeClr val="dk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Lucida Sans"/>
                <a:ea typeface="Lucida Sans"/>
                <a:cs typeface="Lucida Sans"/>
                <a:sym typeface="Lucida Sans"/>
              </a:defRPr>
            </a:lvl4pPr>
            <a:lvl5pPr indent="-355600" lvl="4" marL="2286000" marR="0" rtl="0" algn="l">
              <a:spcBef>
                <a:spcPts val="350"/>
              </a:spcBef>
              <a:spcAft>
                <a:spcPts val="0"/>
              </a:spcAft>
              <a:buClr>
                <a:schemeClr val="accent2"/>
              </a:buClr>
              <a:buSzPts val="2000"/>
              <a:buFont typeface="Noto Sans Symbols"/>
              <a:buChar char="●"/>
              <a:defRPr b="0" i="0" sz="2000" u="none" cap="none" strike="noStrike">
                <a:solidFill>
                  <a:schemeClr val="dk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9pPr>
          </a:lstStyle>
          <a:p/>
        </p:txBody>
      </p:sp>
      <p:sp>
        <p:nvSpPr>
          <p:cNvPr id="18" name="Google Shape;18;p264"/>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rgbClr val="FFFFFF"/>
                </a:solidFill>
                <a:latin typeface="Lucida Sans"/>
                <a:ea typeface="Lucida Sans"/>
                <a:cs typeface="Lucida Sans"/>
                <a:sym typeface="Lucida Sans"/>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 name="Google Shape;19;p264"/>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0" name="Google Shape;20;p264"/>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1pPr>
            <a:lvl2pPr indent="0" lvl="1" marL="0" marR="0" rtl="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2pPr>
            <a:lvl3pPr indent="0" lvl="2" marL="0" marR="0" rtl="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3pPr>
            <a:lvl4pPr indent="0" lvl="3" marL="0" marR="0" rtl="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4pPr>
            <a:lvl5pPr indent="0" lvl="4" marL="0" marR="0" rtl="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5pPr>
            <a:lvl6pPr indent="0" lvl="5" marL="0" marR="0" rtl="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6pPr>
            <a:lvl7pPr indent="0" lvl="6" marL="0" marR="0" rtl="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7pPr>
            <a:lvl8pPr indent="0" lvl="7" marL="0" marR="0" rtl="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8pPr>
            <a:lvl9pPr indent="0" lvl="8" marL="0" marR="0" rtl="0" algn="r">
              <a:lnSpc>
                <a:spcPct val="100000"/>
              </a:lnSpc>
              <a:spcBef>
                <a:spcPts val="0"/>
              </a:spcBef>
              <a:spcAft>
                <a:spcPts val="0"/>
              </a:spcAft>
              <a:buClr>
                <a:srgbClr val="FFFFFF"/>
              </a:buClr>
              <a:buSzPts val="1000"/>
              <a:buFont typeface="Lucida Sans"/>
              <a:buNone/>
              <a:defRPr b="0" i="0" sz="1000" u="none">
                <a:solidFill>
                  <a:srgbClr val="FFFFFF"/>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 name="Shape 27"/>
        <p:cNvGrpSpPr/>
        <p:nvPr/>
      </p:nvGrpSpPr>
      <p:grpSpPr>
        <a:xfrm>
          <a:off x="0" y="0"/>
          <a:ext cx="0" cy="0"/>
          <a:chOff x="0" y="0"/>
          <a:chExt cx="0" cy="0"/>
        </a:xfrm>
      </p:grpSpPr>
      <p:sp>
        <p:nvSpPr>
          <p:cNvPr id="28" name="Google Shape;28;p266"/>
          <p:cNvSpPr/>
          <p:nvPr/>
        </p:nvSpPr>
        <p:spPr>
          <a:xfrm>
            <a:off x="715962" y="5002212"/>
            <a:ext cx="3802062" cy="1443037"/>
          </a:xfrm>
          <a:custGeom>
            <a:rect b="b" l="l" r="r" t="t"/>
            <a:pathLst>
              <a:path extrusionOk="0" h="528" w="5760">
                <a:moveTo>
                  <a:pt x="-329" y="347"/>
                </a:moveTo>
                <a:lnTo>
                  <a:pt x="7156" y="682"/>
                </a:lnTo>
                <a:lnTo>
                  <a:pt x="5229" y="682"/>
                </a:lnTo>
                <a:lnTo>
                  <a:pt x="-328" y="345"/>
                </a:lnTo>
              </a:path>
            </a:pathLst>
          </a:custGeom>
          <a:solidFill>
            <a:srgbClr val="9FCBDC">
              <a:alpha val="3960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 name="Google Shape;29;p266"/>
          <p:cNvSpPr/>
          <p:nvPr/>
        </p:nvSpPr>
        <p:spPr>
          <a:xfrm>
            <a:off x="-53975" y="5784850"/>
            <a:ext cx="3802062" cy="838200"/>
          </a:xfrm>
          <a:custGeom>
            <a:rect b="b" l="l" r="r" t="t"/>
            <a:pathLst>
              <a:path extrusionOk="0" h="528" w="5760">
                <a:moveTo>
                  <a:pt x="817" y="97"/>
                </a:moveTo>
                <a:lnTo>
                  <a:pt x="6408" y="682"/>
                </a:lnTo>
                <a:lnTo>
                  <a:pt x="5232" y="685"/>
                </a:lnTo>
                <a:lnTo>
                  <a:pt x="829" y="101"/>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0" name="Google Shape;30;p266"/>
          <p:cNvSpPr/>
          <p:nvPr/>
        </p:nvSpPr>
        <p:spPr>
          <a:xfrm>
            <a:off x="-6042" y="5791253"/>
            <a:ext cx="3402314" cy="1080868"/>
          </a:xfrm>
          <a:prstGeom prst="rtTriangle">
            <a:avLst/>
          </a:prstGeom>
          <a:blipFill rotWithShape="1">
            <a:blip r:embed="rId1">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Lucida Sans"/>
              <a:ea typeface="Lucida Sans"/>
              <a:cs typeface="Lucida Sans"/>
              <a:sym typeface="Lucida Sans"/>
            </a:endParaRPr>
          </a:p>
        </p:txBody>
      </p:sp>
      <p:pic>
        <p:nvPicPr>
          <p:cNvPr id="31" name="Google Shape;31;p266"/>
          <p:cNvPicPr preferRelativeResize="0"/>
          <p:nvPr/>
        </p:nvPicPr>
        <p:blipFill rotWithShape="1">
          <a:blip r:embed="rId2">
            <a:alphaModFix/>
          </a:blip>
          <a:srcRect b="0" l="0" r="0" t="0"/>
          <a:stretch/>
        </p:blipFill>
        <p:spPr>
          <a:xfrm>
            <a:off x="-19050" y="5778500"/>
            <a:ext cx="3421062" cy="1098550"/>
          </a:xfrm>
          <a:prstGeom prst="rect">
            <a:avLst/>
          </a:prstGeom>
          <a:noFill/>
          <a:ln>
            <a:noFill/>
          </a:ln>
        </p:spPr>
      </p:pic>
      <p:sp>
        <p:nvSpPr>
          <p:cNvPr id="32" name="Google Shape;32;p26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1pPr>
            <a:lvl2pPr lvl="1"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2pPr>
            <a:lvl3pPr lvl="2"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3pPr>
            <a:lvl4pPr lvl="3"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4pPr>
            <a:lvl5pPr lvl="4"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5pPr>
            <a:lvl6pPr lvl="5"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6pPr>
            <a:lvl7pPr lvl="6"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7pPr>
            <a:lvl8pPr lvl="7"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8pPr>
            <a:lvl9pPr lvl="8"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9pPr>
          </a:lstStyle>
          <a:p/>
        </p:txBody>
      </p:sp>
      <p:sp>
        <p:nvSpPr>
          <p:cNvPr id="33" name="Google Shape;33;p26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dk1"/>
                </a:solidFill>
                <a:latin typeface="Lucida Sans"/>
                <a:ea typeface="Lucida Sans"/>
                <a:cs typeface="Lucida Sans"/>
                <a:sym typeface="Lucida Sans"/>
              </a:defRPr>
            </a:lvl1pPr>
            <a:lvl2pPr indent="-374650" lvl="1" marL="914400" marR="0" rtl="0" algn="l">
              <a:spcBef>
                <a:spcPts val="325"/>
              </a:spcBef>
              <a:spcAft>
                <a:spcPts val="0"/>
              </a:spcAft>
              <a:buClr>
                <a:schemeClr val="accent1"/>
              </a:buClr>
              <a:buSzPts val="2300"/>
              <a:buFont typeface="Verdana"/>
              <a:buChar char="◦"/>
              <a:defRPr b="0" i="0" sz="2300" u="none" cap="none" strike="noStrike">
                <a:solidFill>
                  <a:schemeClr val="dk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Lucida Sans"/>
                <a:ea typeface="Lucida Sans"/>
                <a:cs typeface="Lucida Sans"/>
                <a:sym typeface="Lucida Sans"/>
              </a:defRPr>
            </a:lvl4pPr>
            <a:lvl5pPr indent="-355600" lvl="4" marL="2286000" marR="0" rtl="0" algn="l">
              <a:spcBef>
                <a:spcPts val="350"/>
              </a:spcBef>
              <a:spcAft>
                <a:spcPts val="0"/>
              </a:spcAft>
              <a:buClr>
                <a:schemeClr val="accent2"/>
              </a:buClr>
              <a:buSzPts val="2000"/>
              <a:buFont typeface="Noto Sans Symbols"/>
              <a:buChar char="●"/>
              <a:defRPr b="0" i="0" sz="2000" u="none" cap="none" strike="noStrike">
                <a:solidFill>
                  <a:schemeClr val="dk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9pPr>
          </a:lstStyle>
          <a:p/>
        </p:txBody>
      </p:sp>
      <p:sp>
        <p:nvSpPr>
          <p:cNvPr id="34" name="Google Shape;34;p266"/>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Lucida Sans"/>
                <a:ea typeface="Lucida Sans"/>
                <a:cs typeface="Lucida Sans"/>
                <a:sym typeface="Lucida Sans"/>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 name="Google Shape;35;p266"/>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266"/>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1pPr>
            <a:lvl2pPr indent="0" lvl="1"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2pPr>
            <a:lvl3pPr indent="0" lvl="2"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3pPr>
            <a:lvl4pPr indent="0" lvl="3"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4pPr>
            <a:lvl5pPr indent="0" lvl="4"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5pPr>
            <a:lvl6pPr indent="0" lvl="5"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6pPr>
            <a:lvl7pPr indent="0" lvl="6"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7pPr>
            <a:lvl8pPr indent="0" lvl="7"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8pPr>
            <a:lvl9pPr indent="0" lvl="8"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64" name="Shape 64"/>
        <p:cNvGrpSpPr/>
        <p:nvPr/>
      </p:nvGrpSpPr>
      <p:grpSpPr>
        <a:xfrm>
          <a:off x="0" y="0"/>
          <a:ext cx="0" cy="0"/>
          <a:chOff x="0" y="0"/>
          <a:chExt cx="0" cy="0"/>
        </a:xfrm>
      </p:grpSpPr>
      <p:sp>
        <p:nvSpPr>
          <p:cNvPr id="65" name="Google Shape;65;p272"/>
          <p:cNvSpPr/>
          <p:nvPr/>
        </p:nvSpPr>
        <p:spPr>
          <a:xfrm>
            <a:off x="715962" y="5002212"/>
            <a:ext cx="3802062" cy="1443037"/>
          </a:xfrm>
          <a:custGeom>
            <a:rect b="b" l="l" r="r" t="t"/>
            <a:pathLst>
              <a:path extrusionOk="0" h="528" w="5760">
                <a:moveTo>
                  <a:pt x="-329" y="347"/>
                </a:moveTo>
                <a:lnTo>
                  <a:pt x="7156" y="682"/>
                </a:lnTo>
                <a:lnTo>
                  <a:pt x="5229" y="682"/>
                </a:lnTo>
                <a:lnTo>
                  <a:pt x="-328" y="345"/>
                </a:lnTo>
              </a:path>
            </a:pathLst>
          </a:custGeom>
          <a:solidFill>
            <a:srgbClr val="9FCBDC">
              <a:alpha val="3960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66" name="Google Shape;66;p272"/>
          <p:cNvSpPr/>
          <p:nvPr/>
        </p:nvSpPr>
        <p:spPr>
          <a:xfrm>
            <a:off x="-53975" y="5784850"/>
            <a:ext cx="3802062" cy="838200"/>
          </a:xfrm>
          <a:custGeom>
            <a:rect b="b" l="l" r="r" t="t"/>
            <a:pathLst>
              <a:path extrusionOk="0" h="528" w="5760">
                <a:moveTo>
                  <a:pt x="817" y="97"/>
                </a:moveTo>
                <a:lnTo>
                  <a:pt x="6408" y="682"/>
                </a:lnTo>
                <a:lnTo>
                  <a:pt x="5232" y="685"/>
                </a:lnTo>
                <a:lnTo>
                  <a:pt x="829" y="101"/>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67" name="Google Shape;67;p272"/>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Lucida Sans"/>
              <a:ea typeface="Lucida Sans"/>
              <a:cs typeface="Lucida Sans"/>
              <a:sym typeface="Lucida Sans"/>
            </a:endParaRPr>
          </a:p>
        </p:txBody>
      </p:sp>
      <p:pic>
        <p:nvPicPr>
          <p:cNvPr id="68" name="Google Shape;68;p272"/>
          <p:cNvPicPr preferRelativeResize="0"/>
          <p:nvPr/>
        </p:nvPicPr>
        <p:blipFill rotWithShape="1">
          <a:blip r:embed="rId3">
            <a:alphaModFix/>
          </a:blip>
          <a:srcRect b="0" l="0" r="0" t="0"/>
          <a:stretch/>
        </p:blipFill>
        <p:spPr>
          <a:xfrm>
            <a:off x="-19050" y="5778500"/>
            <a:ext cx="3421062" cy="1098550"/>
          </a:xfrm>
          <a:prstGeom prst="rect">
            <a:avLst/>
          </a:prstGeom>
          <a:noFill/>
          <a:ln>
            <a:noFill/>
          </a:ln>
        </p:spPr>
      </p:pic>
      <p:sp>
        <p:nvSpPr>
          <p:cNvPr id="69" name="Google Shape;69;p272"/>
          <p:cNvSpPr/>
          <p:nvPr/>
        </p:nvSpPr>
        <p:spPr>
          <a:xfrm>
            <a:off x="3636962" y="3005137"/>
            <a:ext cx="182562" cy="228600"/>
          </a:xfrm>
          <a:prstGeom prst="chevron">
            <a:avLst>
              <a:gd fmla="val 10800" name="adj"/>
            </a:avLst>
          </a:prstGeom>
          <a:gradFill>
            <a:gsLst>
              <a:gs pos="0">
                <a:srgbClr val="1389A6"/>
              </a:gs>
              <a:gs pos="72000">
                <a:srgbClr val="50B8DA"/>
              </a:gs>
              <a:gs pos="100000">
                <a:srgbClr val="7FC4DD"/>
              </a:gs>
            </a:gsLst>
            <a:lin ang="16200000" scaled="0"/>
          </a:gradFill>
          <a:ln cap="rnd" cmpd="sng" w="9525">
            <a:solidFill>
              <a:srgbClr val="1E768C"/>
            </a:solidFill>
            <a:prstDash val="solid"/>
            <a:miter lim="800000"/>
            <a:headEnd len="sm" w="sm" type="none"/>
            <a:tailEnd len="sm" w="sm" type="none"/>
          </a:ln>
          <a:effectLst>
            <a:outerShdw blurRad="63500" dir="5400000" dist="25400">
              <a:srgbClr val="000000">
                <a:alpha val="4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0" name="Google Shape;70;p272"/>
          <p:cNvSpPr/>
          <p:nvPr/>
        </p:nvSpPr>
        <p:spPr>
          <a:xfrm>
            <a:off x="3449637" y="3005137"/>
            <a:ext cx="184150" cy="228600"/>
          </a:xfrm>
          <a:prstGeom prst="chevron">
            <a:avLst>
              <a:gd fmla="val 10800" name="adj"/>
            </a:avLst>
          </a:prstGeom>
          <a:gradFill>
            <a:gsLst>
              <a:gs pos="0">
                <a:srgbClr val="1389A6"/>
              </a:gs>
              <a:gs pos="72000">
                <a:srgbClr val="50B8DA"/>
              </a:gs>
              <a:gs pos="100000">
                <a:srgbClr val="7FC4DD"/>
              </a:gs>
            </a:gsLst>
            <a:lin ang="16200000" scaled="0"/>
          </a:gradFill>
          <a:ln cap="rnd" cmpd="sng" w="9525">
            <a:solidFill>
              <a:srgbClr val="1E768C"/>
            </a:solidFill>
            <a:prstDash val="solid"/>
            <a:miter lim="800000"/>
            <a:headEnd len="sm" w="sm" type="none"/>
            <a:tailEnd len="sm" w="sm" type="none"/>
          </a:ln>
          <a:effectLst>
            <a:outerShdw blurRad="63500" dir="5400000" dist="25400">
              <a:srgbClr val="000000">
                <a:alpha val="4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71" name="Google Shape;71;p27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1pPr>
            <a:lvl2pPr lvl="1"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2pPr>
            <a:lvl3pPr lvl="2"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3pPr>
            <a:lvl4pPr lvl="3"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4pPr>
            <a:lvl5pPr lvl="4"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5pPr>
            <a:lvl6pPr lvl="5"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6pPr>
            <a:lvl7pPr lvl="6"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7pPr>
            <a:lvl8pPr lvl="7"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8pPr>
            <a:lvl9pPr lvl="8"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9pPr>
          </a:lstStyle>
          <a:p/>
        </p:txBody>
      </p:sp>
      <p:sp>
        <p:nvSpPr>
          <p:cNvPr id="72" name="Google Shape;72;p27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lt1"/>
                </a:solidFill>
                <a:latin typeface="Lucida Sans"/>
                <a:ea typeface="Lucida Sans"/>
                <a:cs typeface="Lucida Sans"/>
                <a:sym typeface="Lucida Sans"/>
              </a:defRPr>
            </a:lvl1pPr>
            <a:lvl2pPr indent="-374650" lvl="1" marL="914400" marR="0" rtl="0" algn="l">
              <a:spcBef>
                <a:spcPts val="325"/>
              </a:spcBef>
              <a:spcAft>
                <a:spcPts val="0"/>
              </a:spcAft>
              <a:buClr>
                <a:schemeClr val="accent1"/>
              </a:buClr>
              <a:buSzPts val="2300"/>
              <a:buFont typeface="Verdana"/>
              <a:buChar char="◦"/>
              <a:defRPr b="0" i="0" sz="2300" u="none" cap="none" strike="noStrike">
                <a:solidFill>
                  <a:schemeClr val="lt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lt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lt1"/>
                </a:solidFill>
                <a:latin typeface="Lucida Sans"/>
                <a:ea typeface="Lucida Sans"/>
                <a:cs typeface="Lucida Sans"/>
                <a:sym typeface="Lucida Sans"/>
              </a:defRPr>
            </a:lvl4pPr>
            <a:lvl5pPr indent="-355600" lvl="4" marL="2286000" marR="0" rtl="0" algn="l">
              <a:spcBef>
                <a:spcPts val="350"/>
              </a:spcBef>
              <a:spcAft>
                <a:spcPts val="0"/>
              </a:spcAft>
              <a:buClr>
                <a:schemeClr val="accent2"/>
              </a:buClr>
              <a:buSzPts val="2000"/>
              <a:buFont typeface="Noto Sans Symbols"/>
              <a:buChar char="●"/>
              <a:defRPr b="0" i="0" sz="2000" u="none" cap="none" strike="noStrike">
                <a:solidFill>
                  <a:schemeClr val="lt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lt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9pPr>
          </a:lstStyle>
          <a:p/>
        </p:txBody>
      </p:sp>
      <p:sp>
        <p:nvSpPr>
          <p:cNvPr id="73" name="Google Shape;73;p272"/>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lt1"/>
                </a:solidFill>
                <a:latin typeface="Lucida Sans"/>
                <a:ea typeface="Lucida Sans"/>
                <a:cs typeface="Lucida Sans"/>
                <a:sym typeface="Lucida Sans"/>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4" name="Google Shape;74;p272"/>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5" name="Google Shape;75;p272"/>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1pPr>
            <a:lvl2pPr indent="0" lvl="1"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2pPr>
            <a:lvl3pPr indent="0" lvl="2"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3pPr>
            <a:lvl4pPr indent="0" lvl="3"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4pPr>
            <a:lvl5pPr indent="0" lvl="4"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5pPr>
            <a:lvl6pPr indent="0" lvl="5"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6pPr>
            <a:lvl7pPr indent="0" lvl="6"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7pPr>
            <a:lvl8pPr indent="0" lvl="7"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8pPr>
            <a:lvl9pPr indent="0" lvl="8"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82" name="Shape 82"/>
        <p:cNvGrpSpPr/>
        <p:nvPr/>
      </p:nvGrpSpPr>
      <p:grpSpPr>
        <a:xfrm>
          <a:off x="0" y="0"/>
          <a:ext cx="0" cy="0"/>
          <a:chOff x="0" y="0"/>
          <a:chExt cx="0" cy="0"/>
        </a:xfrm>
      </p:grpSpPr>
      <p:sp>
        <p:nvSpPr>
          <p:cNvPr id="83" name="Google Shape;83;p274"/>
          <p:cNvSpPr/>
          <p:nvPr/>
        </p:nvSpPr>
        <p:spPr>
          <a:xfrm>
            <a:off x="715962" y="5002212"/>
            <a:ext cx="3802062" cy="1443037"/>
          </a:xfrm>
          <a:custGeom>
            <a:rect b="b" l="l" r="r" t="t"/>
            <a:pathLst>
              <a:path extrusionOk="0" h="528" w="5760">
                <a:moveTo>
                  <a:pt x="-329" y="347"/>
                </a:moveTo>
                <a:lnTo>
                  <a:pt x="7156" y="682"/>
                </a:lnTo>
                <a:lnTo>
                  <a:pt x="5229" y="682"/>
                </a:lnTo>
                <a:lnTo>
                  <a:pt x="-328" y="345"/>
                </a:lnTo>
              </a:path>
            </a:pathLst>
          </a:custGeom>
          <a:solidFill>
            <a:srgbClr val="9FCBDC">
              <a:alpha val="3960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84" name="Google Shape;84;p274"/>
          <p:cNvSpPr/>
          <p:nvPr/>
        </p:nvSpPr>
        <p:spPr>
          <a:xfrm>
            <a:off x="-53975" y="5784850"/>
            <a:ext cx="3802062" cy="838200"/>
          </a:xfrm>
          <a:custGeom>
            <a:rect b="b" l="l" r="r" t="t"/>
            <a:pathLst>
              <a:path extrusionOk="0" h="528" w="5760">
                <a:moveTo>
                  <a:pt x="817" y="97"/>
                </a:moveTo>
                <a:lnTo>
                  <a:pt x="6408" y="682"/>
                </a:lnTo>
                <a:lnTo>
                  <a:pt x="5232" y="685"/>
                </a:lnTo>
                <a:lnTo>
                  <a:pt x="829" y="101"/>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85" name="Google Shape;85;p274"/>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Lucida Sans"/>
              <a:ea typeface="Lucida Sans"/>
              <a:cs typeface="Lucida Sans"/>
              <a:sym typeface="Lucida Sans"/>
            </a:endParaRPr>
          </a:p>
        </p:txBody>
      </p:sp>
      <p:pic>
        <p:nvPicPr>
          <p:cNvPr id="86" name="Google Shape;86;p274"/>
          <p:cNvPicPr preferRelativeResize="0"/>
          <p:nvPr/>
        </p:nvPicPr>
        <p:blipFill rotWithShape="1">
          <a:blip r:embed="rId3">
            <a:alphaModFix/>
          </a:blip>
          <a:srcRect b="0" l="0" r="0" t="0"/>
          <a:stretch/>
        </p:blipFill>
        <p:spPr>
          <a:xfrm>
            <a:off x="-19050" y="5778500"/>
            <a:ext cx="3421062" cy="1098550"/>
          </a:xfrm>
          <a:prstGeom prst="rect">
            <a:avLst/>
          </a:prstGeom>
          <a:noFill/>
          <a:ln>
            <a:noFill/>
          </a:ln>
        </p:spPr>
      </p:pic>
      <p:sp>
        <p:nvSpPr>
          <p:cNvPr id="87" name="Google Shape;87;p27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1pPr>
            <a:lvl2pPr lvl="1"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2pPr>
            <a:lvl3pPr lvl="2"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3pPr>
            <a:lvl4pPr lvl="3"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4pPr>
            <a:lvl5pPr lvl="4"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5pPr>
            <a:lvl6pPr lvl="5"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6pPr>
            <a:lvl7pPr lvl="6"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7pPr>
            <a:lvl8pPr lvl="7"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8pPr>
            <a:lvl9pPr lvl="8"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9pPr>
          </a:lstStyle>
          <a:p/>
        </p:txBody>
      </p:sp>
      <p:sp>
        <p:nvSpPr>
          <p:cNvPr id="88" name="Google Shape;88;p27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lt1"/>
                </a:solidFill>
                <a:latin typeface="Lucida Sans"/>
                <a:ea typeface="Lucida Sans"/>
                <a:cs typeface="Lucida Sans"/>
                <a:sym typeface="Lucida Sans"/>
              </a:defRPr>
            </a:lvl1pPr>
            <a:lvl2pPr indent="-374650" lvl="1" marL="914400" marR="0" rtl="0" algn="l">
              <a:spcBef>
                <a:spcPts val="325"/>
              </a:spcBef>
              <a:spcAft>
                <a:spcPts val="0"/>
              </a:spcAft>
              <a:buClr>
                <a:schemeClr val="accent1"/>
              </a:buClr>
              <a:buSzPts val="2300"/>
              <a:buFont typeface="Verdana"/>
              <a:buChar char="◦"/>
              <a:defRPr b="0" i="0" sz="2300" u="none" cap="none" strike="noStrike">
                <a:solidFill>
                  <a:schemeClr val="lt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lt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lt1"/>
                </a:solidFill>
                <a:latin typeface="Lucida Sans"/>
                <a:ea typeface="Lucida Sans"/>
                <a:cs typeface="Lucida Sans"/>
                <a:sym typeface="Lucida Sans"/>
              </a:defRPr>
            </a:lvl4pPr>
            <a:lvl5pPr indent="-355600" lvl="4" marL="2286000" marR="0" rtl="0" algn="l">
              <a:spcBef>
                <a:spcPts val="350"/>
              </a:spcBef>
              <a:spcAft>
                <a:spcPts val="0"/>
              </a:spcAft>
              <a:buClr>
                <a:schemeClr val="accent2"/>
              </a:buClr>
              <a:buSzPts val="2000"/>
              <a:buFont typeface="Noto Sans Symbols"/>
              <a:buChar char="●"/>
              <a:defRPr b="0" i="0" sz="2000" u="none" cap="none" strike="noStrike">
                <a:solidFill>
                  <a:schemeClr val="lt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lt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9pPr>
          </a:lstStyle>
          <a:p/>
        </p:txBody>
      </p:sp>
      <p:sp>
        <p:nvSpPr>
          <p:cNvPr id="89" name="Google Shape;89;p274"/>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lt1"/>
                </a:solidFill>
                <a:latin typeface="Lucida Sans"/>
                <a:ea typeface="Lucida Sans"/>
                <a:cs typeface="Lucida Sans"/>
                <a:sym typeface="Lucida Sans"/>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0" name="Google Shape;90;p274"/>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1" name="Google Shape;91;p274"/>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1pPr>
            <a:lvl2pPr indent="0" lvl="1"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2pPr>
            <a:lvl3pPr indent="0" lvl="2"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3pPr>
            <a:lvl4pPr indent="0" lvl="3"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4pPr>
            <a:lvl5pPr indent="0" lvl="4"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5pPr>
            <a:lvl6pPr indent="0" lvl="5"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6pPr>
            <a:lvl7pPr indent="0" lvl="6"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7pPr>
            <a:lvl8pPr indent="0" lvl="7"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8pPr>
            <a:lvl9pPr indent="0" lvl="8"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9" name="Shape 99"/>
        <p:cNvGrpSpPr/>
        <p:nvPr/>
      </p:nvGrpSpPr>
      <p:grpSpPr>
        <a:xfrm>
          <a:off x="0" y="0"/>
          <a:ext cx="0" cy="0"/>
          <a:chOff x="0" y="0"/>
          <a:chExt cx="0" cy="0"/>
        </a:xfrm>
      </p:grpSpPr>
      <p:sp>
        <p:nvSpPr>
          <p:cNvPr id="100" name="Google Shape;100;p27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1pPr>
            <a:lvl2pPr lvl="1"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2pPr>
            <a:lvl3pPr lvl="2"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3pPr>
            <a:lvl4pPr lvl="3"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4pPr>
            <a:lvl5pPr lvl="4"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5pPr>
            <a:lvl6pPr lvl="5"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6pPr>
            <a:lvl7pPr lvl="6"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7pPr>
            <a:lvl8pPr lvl="7"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8pPr>
            <a:lvl9pPr lvl="8" marR="0" rtl="0" algn="l">
              <a:spcBef>
                <a:spcPts val="0"/>
              </a:spcBef>
              <a:spcAft>
                <a:spcPts val="0"/>
              </a:spcAft>
              <a:buSzPts val="1400"/>
              <a:buNone/>
              <a:defRPr b="1" i="0" sz="4100" u="none" cap="none" strike="noStrike">
                <a:solidFill>
                  <a:schemeClr val="dk2"/>
                </a:solidFill>
                <a:latin typeface="Lucida Sans"/>
                <a:ea typeface="Lucida Sans"/>
                <a:cs typeface="Lucida Sans"/>
                <a:sym typeface="Lucida Sans"/>
              </a:defRPr>
            </a:lvl9pPr>
          </a:lstStyle>
          <a:p/>
        </p:txBody>
      </p:sp>
      <p:sp>
        <p:nvSpPr>
          <p:cNvPr id="101" name="Google Shape;101;p27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dk1"/>
                </a:solidFill>
                <a:latin typeface="Lucida Sans"/>
                <a:ea typeface="Lucida Sans"/>
                <a:cs typeface="Lucida Sans"/>
                <a:sym typeface="Lucida Sans"/>
              </a:defRPr>
            </a:lvl1pPr>
            <a:lvl2pPr indent="-374650" lvl="1" marL="914400" marR="0" rtl="0" algn="l">
              <a:spcBef>
                <a:spcPts val="325"/>
              </a:spcBef>
              <a:spcAft>
                <a:spcPts val="0"/>
              </a:spcAft>
              <a:buClr>
                <a:schemeClr val="accent1"/>
              </a:buClr>
              <a:buSzPts val="2300"/>
              <a:buFont typeface="Verdana"/>
              <a:buChar char="◦"/>
              <a:defRPr b="0" i="0" sz="2300" u="none" cap="none" strike="noStrike">
                <a:solidFill>
                  <a:schemeClr val="dk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dk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dk1"/>
                </a:solidFill>
                <a:latin typeface="Lucida Sans"/>
                <a:ea typeface="Lucida Sans"/>
                <a:cs typeface="Lucida Sans"/>
                <a:sym typeface="Lucida Sans"/>
              </a:defRPr>
            </a:lvl4pPr>
            <a:lvl5pPr indent="-355600" lvl="4" marL="2286000" marR="0" rtl="0" algn="l">
              <a:spcBef>
                <a:spcPts val="350"/>
              </a:spcBef>
              <a:spcAft>
                <a:spcPts val="0"/>
              </a:spcAft>
              <a:buClr>
                <a:schemeClr val="accent2"/>
              </a:buClr>
              <a:buSzPts val="2000"/>
              <a:buFont typeface="Noto Sans Symbols"/>
              <a:buChar char="●"/>
              <a:defRPr b="0" i="0" sz="2000" u="none" cap="none" strike="noStrike">
                <a:solidFill>
                  <a:schemeClr val="dk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dk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dk1"/>
                </a:solidFill>
                <a:latin typeface="Lucida Sans"/>
                <a:ea typeface="Lucida Sans"/>
                <a:cs typeface="Lucida Sans"/>
                <a:sym typeface="Lucida Sans"/>
              </a:defRPr>
            </a:lvl9pPr>
          </a:lstStyle>
          <a:p/>
        </p:txBody>
      </p:sp>
      <p:sp>
        <p:nvSpPr>
          <p:cNvPr id="102" name="Google Shape;102;p276"/>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dk1"/>
                </a:solidFill>
                <a:latin typeface="Lucida Sans"/>
                <a:ea typeface="Lucida Sans"/>
                <a:cs typeface="Lucida Sans"/>
                <a:sym typeface="Lucida Sans"/>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3" name="Google Shape;103;p276"/>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4" name="Google Shape;104;p276"/>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1pPr>
            <a:lvl2pPr indent="0" lvl="1"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2pPr>
            <a:lvl3pPr indent="0" lvl="2"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3pPr>
            <a:lvl4pPr indent="0" lvl="3"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4pPr>
            <a:lvl5pPr indent="0" lvl="4"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5pPr>
            <a:lvl6pPr indent="0" lvl="5"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6pPr>
            <a:lvl7pPr indent="0" lvl="6"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7pPr>
            <a:lvl8pPr indent="0" lvl="7"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8pPr>
            <a:lvl9pPr indent="0" lvl="8" marL="0" marR="0" rtl="0" algn="r">
              <a:lnSpc>
                <a:spcPct val="100000"/>
              </a:lnSpc>
              <a:spcBef>
                <a:spcPts val="0"/>
              </a:spcBef>
              <a:spcAft>
                <a:spcPts val="0"/>
              </a:spcAft>
              <a:buClr>
                <a:schemeClr val="dk1"/>
              </a:buClr>
              <a:buSzPts val="1000"/>
              <a:buFont typeface="Lucida Sans"/>
              <a:buNone/>
              <a:defRPr b="0" i="0" sz="1000" u="none">
                <a:solidFill>
                  <a:schemeClr val="dk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14" name="Shape 114"/>
        <p:cNvGrpSpPr/>
        <p:nvPr/>
      </p:nvGrpSpPr>
      <p:grpSpPr>
        <a:xfrm>
          <a:off x="0" y="0"/>
          <a:ext cx="0" cy="0"/>
          <a:chOff x="0" y="0"/>
          <a:chExt cx="0" cy="0"/>
        </a:xfrm>
      </p:grpSpPr>
      <p:sp>
        <p:nvSpPr>
          <p:cNvPr id="115" name="Google Shape;115;p278"/>
          <p:cNvSpPr/>
          <p:nvPr/>
        </p:nvSpPr>
        <p:spPr>
          <a:xfrm>
            <a:off x="715962" y="5002212"/>
            <a:ext cx="3802062" cy="1443037"/>
          </a:xfrm>
          <a:custGeom>
            <a:rect b="b" l="l" r="r" t="t"/>
            <a:pathLst>
              <a:path extrusionOk="0" h="528" w="5760">
                <a:moveTo>
                  <a:pt x="-329" y="347"/>
                </a:moveTo>
                <a:lnTo>
                  <a:pt x="7156" y="682"/>
                </a:lnTo>
                <a:lnTo>
                  <a:pt x="5229" y="682"/>
                </a:lnTo>
                <a:lnTo>
                  <a:pt x="-328" y="345"/>
                </a:lnTo>
              </a:path>
            </a:pathLst>
          </a:custGeom>
          <a:solidFill>
            <a:srgbClr val="9FCBDC">
              <a:alpha val="3960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16" name="Google Shape;116;p278"/>
          <p:cNvSpPr/>
          <p:nvPr/>
        </p:nvSpPr>
        <p:spPr>
          <a:xfrm>
            <a:off x="-53975" y="5784850"/>
            <a:ext cx="3802062" cy="838200"/>
          </a:xfrm>
          <a:custGeom>
            <a:rect b="b" l="l" r="r" t="t"/>
            <a:pathLst>
              <a:path extrusionOk="0" h="528" w="5760">
                <a:moveTo>
                  <a:pt x="817" y="97"/>
                </a:moveTo>
                <a:lnTo>
                  <a:pt x="6408" y="682"/>
                </a:lnTo>
                <a:lnTo>
                  <a:pt x="5232" y="685"/>
                </a:lnTo>
                <a:lnTo>
                  <a:pt x="829" y="101"/>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17" name="Google Shape;117;p278"/>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Lucida Sans"/>
              <a:ea typeface="Lucida Sans"/>
              <a:cs typeface="Lucida Sans"/>
              <a:sym typeface="Lucida Sans"/>
            </a:endParaRPr>
          </a:p>
        </p:txBody>
      </p:sp>
      <p:pic>
        <p:nvPicPr>
          <p:cNvPr id="118" name="Google Shape;118;p278"/>
          <p:cNvPicPr preferRelativeResize="0"/>
          <p:nvPr/>
        </p:nvPicPr>
        <p:blipFill rotWithShape="1">
          <a:blip r:embed="rId3">
            <a:alphaModFix/>
          </a:blip>
          <a:srcRect b="0" l="0" r="0" t="0"/>
          <a:stretch/>
        </p:blipFill>
        <p:spPr>
          <a:xfrm>
            <a:off x="-19050" y="5778500"/>
            <a:ext cx="3421062" cy="1098550"/>
          </a:xfrm>
          <a:prstGeom prst="rect">
            <a:avLst/>
          </a:prstGeom>
          <a:noFill/>
          <a:ln>
            <a:noFill/>
          </a:ln>
        </p:spPr>
      </p:pic>
      <p:sp>
        <p:nvSpPr>
          <p:cNvPr id="119" name="Google Shape;119;p27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1pPr>
            <a:lvl2pPr lvl="1"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2pPr>
            <a:lvl3pPr lvl="2"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3pPr>
            <a:lvl4pPr lvl="3"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4pPr>
            <a:lvl5pPr lvl="4"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5pPr>
            <a:lvl6pPr lvl="5"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6pPr>
            <a:lvl7pPr lvl="6"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7pPr>
            <a:lvl8pPr lvl="7"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8pPr>
            <a:lvl9pPr lvl="8"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9pPr>
          </a:lstStyle>
          <a:p/>
        </p:txBody>
      </p:sp>
      <p:sp>
        <p:nvSpPr>
          <p:cNvPr id="120" name="Google Shape;120;p27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lt1"/>
                </a:solidFill>
                <a:latin typeface="Lucida Sans"/>
                <a:ea typeface="Lucida Sans"/>
                <a:cs typeface="Lucida Sans"/>
                <a:sym typeface="Lucida Sans"/>
              </a:defRPr>
            </a:lvl1pPr>
            <a:lvl2pPr indent="-374650" lvl="1" marL="914400" marR="0" rtl="0" algn="l">
              <a:spcBef>
                <a:spcPts val="325"/>
              </a:spcBef>
              <a:spcAft>
                <a:spcPts val="0"/>
              </a:spcAft>
              <a:buClr>
                <a:schemeClr val="accent1"/>
              </a:buClr>
              <a:buSzPts val="2300"/>
              <a:buFont typeface="Verdana"/>
              <a:buChar char="◦"/>
              <a:defRPr b="0" i="0" sz="2300" u="none" cap="none" strike="noStrike">
                <a:solidFill>
                  <a:schemeClr val="lt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lt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lt1"/>
                </a:solidFill>
                <a:latin typeface="Lucida Sans"/>
                <a:ea typeface="Lucida Sans"/>
                <a:cs typeface="Lucida Sans"/>
                <a:sym typeface="Lucida Sans"/>
              </a:defRPr>
            </a:lvl4pPr>
            <a:lvl5pPr indent="-355600" lvl="4" marL="2286000" marR="0" rtl="0" algn="l">
              <a:spcBef>
                <a:spcPts val="350"/>
              </a:spcBef>
              <a:spcAft>
                <a:spcPts val="0"/>
              </a:spcAft>
              <a:buClr>
                <a:schemeClr val="accent2"/>
              </a:buClr>
              <a:buSzPts val="2000"/>
              <a:buFont typeface="Noto Sans Symbols"/>
              <a:buChar char="●"/>
              <a:defRPr b="0" i="0" sz="2000" u="none" cap="none" strike="noStrike">
                <a:solidFill>
                  <a:schemeClr val="lt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lt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9pPr>
          </a:lstStyle>
          <a:p/>
        </p:txBody>
      </p:sp>
      <p:sp>
        <p:nvSpPr>
          <p:cNvPr id="121" name="Google Shape;121;p278"/>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lt1"/>
                </a:solidFill>
                <a:latin typeface="Lucida Sans"/>
                <a:ea typeface="Lucida Sans"/>
                <a:cs typeface="Lucida Sans"/>
                <a:sym typeface="Lucida Sans"/>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2" name="Google Shape;122;p278"/>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23" name="Google Shape;123;p278"/>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1pPr>
            <a:lvl2pPr indent="0" lvl="1"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2pPr>
            <a:lvl3pPr indent="0" lvl="2"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3pPr>
            <a:lvl4pPr indent="0" lvl="3"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4pPr>
            <a:lvl5pPr indent="0" lvl="4"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5pPr>
            <a:lvl6pPr indent="0" lvl="5"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6pPr>
            <a:lvl7pPr indent="0" lvl="6"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7pPr>
            <a:lvl8pPr indent="0" lvl="7"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8pPr>
            <a:lvl9pPr indent="0" lvl="8"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29" name="Shape 129"/>
        <p:cNvGrpSpPr/>
        <p:nvPr/>
      </p:nvGrpSpPr>
      <p:grpSpPr>
        <a:xfrm>
          <a:off x="0" y="0"/>
          <a:ext cx="0" cy="0"/>
          <a:chOff x="0" y="0"/>
          <a:chExt cx="0" cy="0"/>
        </a:xfrm>
      </p:grpSpPr>
      <p:sp>
        <p:nvSpPr>
          <p:cNvPr id="130" name="Google Shape;130;p280"/>
          <p:cNvSpPr/>
          <p:nvPr/>
        </p:nvSpPr>
        <p:spPr>
          <a:xfrm>
            <a:off x="715962" y="5002212"/>
            <a:ext cx="3802062" cy="1443037"/>
          </a:xfrm>
          <a:custGeom>
            <a:rect b="b" l="l" r="r" t="t"/>
            <a:pathLst>
              <a:path extrusionOk="0" h="528" w="5760">
                <a:moveTo>
                  <a:pt x="-329" y="347"/>
                </a:moveTo>
                <a:lnTo>
                  <a:pt x="7156" y="682"/>
                </a:lnTo>
                <a:lnTo>
                  <a:pt x="5229" y="682"/>
                </a:lnTo>
                <a:lnTo>
                  <a:pt x="-328" y="345"/>
                </a:lnTo>
              </a:path>
            </a:pathLst>
          </a:custGeom>
          <a:solidFill>
            <a:srgbClr val="9FCBDC">
              <a:alpha val="39607"/>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1" name="Google Shape;131;p280"/>
          <p:cNvSpPr/>
          <p:nvPr/>
        </p:nvSpPr>
        <p:spPr>
          <a:xfrm>
            <a:off x="-53975" y="5784850"/>
            <a:ext cx="3802062" cy="838200"/>
          </a:xfrm>
          <a:custGeom>
            <a:rect b="b" l="l" r="r" t="t"/>
            <a:pathLst>
              <a:path extrusionOk="0" h="528" w="5760">
                <a:moveTo>
                  <a:pt x="817" y="97"/>
                </a:moveTo>
                <a:lnTo>
                  <a:pt x="6408" y="682"/>
                </a:lnTo>
                <a:lnTo>
                  <a:pt x="5232" y="685"/>
                </a:lnTo>
                <a:lnTo>
                  <a:pt x="829" y="101"/>
                </a:ln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2" name="Google Shape;132;p280"/>
          <p:cNvSpPr/>
          <p:nvPr/>
        </p:nvSpPr>
        <p:spPr>
          <a:xfrm>
            <a:off x="-6042" y="5791253"/>
            <a:ext cx="3402314" cy="1080868"/>
          </a:xfrm>
          <a:prstGeom prst="rtTriangle">
            <a:avLst/>
          </a:prstGeom>
          <a:blipFill rotWithShape="1">
            <a:blip r:embed="rId2">
              <a:alphaModFix amt="50000"/>
            </a:blip>
            <a:tile algn="t" flip="none" tx="0" sx="50000" ty="0" sy="5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chemeClr val="lt1"/>
              </a:solidFill>
              <a:latin typeface="Lucida Sans"/>
              <a:ea typeface="Lucida Sans"/>
              <a:cs typeface="Lucida Sans"/>
              <a:sym typeface="Lucida Sans"/>
            </a:endParaRPr>
          </a:p>
        </p:txBody>
      </p:sp>
      <p:pic>
        <p:nvPicPr>
          <p:cNvPr id="133" name="Google Shape;133;p280"/>
          <p:cNvPicPr preferRelativeResize="0"/>
          <p:nvPr/>
        </p:nvPicPr>
        <p:blipFill rotWithShape="1">
          <a:blip r:embed="rId3">
            <a:alphaModFix/>
          </a:blip>
          <a:srcRect b="0" l="0" r="0" t="0"/>
          <a:stretch/>
        </p:blipFill>
        <p:spPr>
          <a:xfrm>
            <a:off x="-19050" y="5778500"/>
            <a:ext cx="3421062" cy="1098550"/>
          </a:xfrm>
          <a:prstGeom prst="rect">
            <a:avLst/>
          </a:prstGeom>
          <a:noFill/>
          <a:ln>
            <a:noFill/>
          </a:ln>
        </p:spPr>
      </p:pic>
      <p:sp>
        <p:nvSpPr>
          <p:cNvPr id="134" name="Google Shape;134;p280"/>
          <p:cNvSpPr/>
          <p:nvPr/>
        </p:nvSpPr>
        <p:spPr>
          <a:xfrm>
            <a:off x="8664575" y="4987925"/>
            <a:ext cx="182562" cy="228600"/>
          </a:xfrm>
          <a:prstGeom prst="chevron">
            <a:avLst>
              <a:gd fmla="val 10800" name="adj"/>
            </a:avLst>
          </a:prstGeom>
          <a:gradFill>
            <a:gsLst>
              <a:gs pos="0">
                <a:srgbClr val="1389A6"/>
              </a:gs>
              <a:gs pos="72000">
                <a:srgbClr val="50B8DA"/>
              </a:gs>
              <a:gs pos="100000">
                <a:srgbClr val="7FC4DD"/>
              </a:gs>
            </a:gsLst>
            <a:lin ang="16200000" scaled="0"/>
          </a:gradFill>
          <a:ln cap="rnd" cmpd="sng" w="9525">
            <a:solidFill>
              <a:srgbClr val="1E768C"/>
            </a:solidFill>
            <a:prstDash val="solid"/>
            <a:miter lim="800000"/>
            <a:headEnd len="sm" w="sm" type="none"/>
            <a:tailEnd len="sm" w="sm" type="none"/>
          </a:ln>
          <a:effectLst>
            <a:outerShdw blurRad="63500" dir="5400000" dist="25400">
              <a:srgbClr val="000000">
                <a:alpha val="4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5" name="Google Shape;135;p280"/>
          <p:cNvSpPr/>
          <p:nvPr/>
        </p:nvSpPr>
        <p:spPr>
          <a:xfrm>
            <a:off x="8477250" y="4987925"/>
            <a:ext cx="182562" cy="228600"/>
          </a:xfrm>
          <a:prstGeom prst="chevron">
            <a:avLst>
              <a:gd fmla="val 10800" name="adj"/>
            </a:avLst>
          </a:prstGeom>
          <a:gradFill>
            <a:gsLst>
              <a:gs pos="0">
                <a:srgbClr val="1389A6"/>
              </a:gs>
              <a:gs pos="72000">
                <a:srgbClr val="50B8DA"/>
              </a:gs>
              <a:gs pos="100000">
                <a:srgbClr val="7FC4DD"/>
              </a:gs>
            </a:gsLst>
            <a:lin ang="16200000" scaled="0"/>
          </a:gradFill>
          <a:ln cap="rnd" cmpd="sng" w="9525">
            <a:solidFill>
              <a:srgbClr val="1E768C"/>
            </a:solidFill>
            <a:prstDash val="solid"/>
            <a:miter lim="800000"/>
            <a:headEnd len="sm" w="sm" type="none"/>
            <a:tailEnd len="sm" w="sm" type="none"/>
          </a:ln>
          <a:effectLst>
            <a:outerShdw blurRad="63500" dir="5400000" dist="25400">
              <a:srgbClr val="000000">
                <a:alpha val="45882"/>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Arial"/>
              <a:ea typeface="Arial"/>
              <a:cs typeface="Arial"/>
              <a:sym typeface="Arial"/>
            </a:endParaRPr>
          </a:p>
        </p:txBody>
      </p:sp>
      <p:sp>
        <p:nvSpPr>
          <p:cNvPr id="136" name="Google Shape;136;p28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1pPr>
            <a:lvl2pPr lvl="1"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2pPr>
            <a:lvl3pPr lvl="2"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3pPr>
            <a:lvl4pPr lvl="3"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4pPr>
            <a:lvl5pPr lvl="4"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5pPr>
            <a:lvl6pPr lvl="5"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6pPr>
            <a:lvl7pPr lvl="6"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7pPr>
            <a:lvl8pPr lvl="7"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8pPr>
            <a:lvl9pPr lvl="8" marR="0" rtl="0" algn="l">
              <a:spcBef>
                <a:spcPts val="0"/>
              </a:spcBef>
              <a:spcAft>
                <a:spcPts val="0"/>
              </a:spcAft>
              <a:buSzPts val="1400"/>
              <a:buNone/>
              <a:defRPr b="1" i="0" sz="4100" u="none" cap="none" strike="noStrike">
                <a:solidFill>
                  <a:schemeClr val="lt2"/>
                </a:solidFill>
                <a:latin typeface="Lucida Sans"/>
                <a:ea typeface="Lucida Sans"/>
                <a:cs typeface="Lucida Sans"/>
                <a:sym typeface="Lucida Sans"/>
              </a:defRPr>
            </a:lvl9pPr>
          </a:lstStyle>
          <a:p/>
        </p:txBody>
      </p:sp>
      <p:sp>
        <p:nvSpPr>
          <p:cNvPr id="137" name="Google Shape;137;p28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lvl1pPr indent="-345186" lvl="0" marL="457200" marR="0" rtl="0" algn="l">
              <a:spcBef>
                <a:spcPts val="400"/>
              </a:spcBef>
              <a:spcAft>
                <a:spcPts val="0"/>
              </a:spcAft>
              <a:buClr>
                <a:schemeClr val="accent1"/>
              </a:buClr>
              <a:buSzPts val="1836"/>
              <a:buFont typeface="Noto Sans Symbols"/>
              <a:buChar char="🞂"/>
              <a:defRPr b="0" i="0" sz="2700" u="none" cap="none" strike="noStrike">
                <a:solidFill>
                  <a:schemeClr val="lt1"/>
                </a:solidFill>
                <a:latin typeface="Lucida Sans"/>
                <a:ea typeface="Lucida Sans"/>
                <a:cs typeface="Lucida Sans"/>
                <a:sym typeface="Lucida Sans"/>
              </a:defRPr>
            </a:lvl1pPr>
            <a:lvl2pPr indent="-374650" lvl="1" marL="914400" marR="0" rtl="0" algn="l">
              <a:spcBef>
                <a:spcPts val="325"/>
              </a:spcBef>
              <a:spcAft>
                <a:spcPts val="0"/>
              </a:spcAft>
              <a:buClr>
                <a:schemeClr val="accent1"/>
              </a:buClr>
              <a:buSzPts val="2300"/>
              <a:buFont typeface="Verdana"/>
              <a:buChar char="◦"/>
              <a:defRPr b="0" i="0" sz="2300" u="none" cap="none" strike="noStrike">
                <a:solidFill>
                  <a:schemeClr val="lt1"/>
                </a:solidFill>
                <a:latin typeface="Lucida Sans"/>
                <a:ea typeface="Lucida Sans"/>
                <a:cs typeface="Lucida Sans"/>
                <a:sym typeface="Lucida Sans"/>
              </a:defRPr>
            </a:lvl2pPr>
            <a:lvl3pPr indent="-361950" lvl="2" marL="1371600" marR="0" rtl="0" algn="l">
              <a:spcBef>
                <a:spcPts val="350"/>
              </a:spcBef>
              <a:spcAft>
                <a:spcPts val="0"/>
              </a:spcAft>
              <a:buClr>
                <a:schemeClr val="accent2"/>
              </a:buClr>
              <a:buSzPts val="2100"/>
              <a:buFont typeface="Noto Sans Symbols"/>
              <a:buChar char="●"/>
              <a:defRPr b="0" i="0" sz="2100" u="none" cap="none" strike="noStrike">
                <a:solidFill>
                  <a:schemeClr val="lt1"/>
                </a:solidFill>
                <a:latin typeface="Lucida Sans"/>
                <a:ea typeface="Lucida Sans"/>
                <a:cs typeface="Lucida Sans"/>
                <a:sym typeface="Lucida Sans"/>
              </a:defRPr>
            </a:lvl3pPr>
            <a:lvl4pPr indent="-349250" lvl="3" marL="1828800" marR="0" rtl="0" algn="l">
              <a:spcBef>
                <a:spcPts val="350"/>
              </a:spcBef>
              <a:spcAft>
                <a:spcPts val="0"/>
              </a:spcAft>
              <a:buClr>
                <a:schemeClr val="accent2"/>
              </a:buClr>
              <a:buSzPts val="1900"/>
              <a:buFont typeface="Noto Sans Symbols"/>
              <a:buChar char="●"/>
              <a:defRPr b="0" i="0" sz="1900" u="none" cap="none" strike="noStrike">
                <a:solidFill>
                  <a:schemeClr val="lt1"/>
                </a:solidFill>
                <a:latin typeface="Lucida Sans"/>
                <a:ea typeface="Lucida Sans"/>
                <a:cs typeface="Lucida Sans"/>
                <a:sym typeface="Lucida Sans"/>
              </a:defRPr>
            </a:lvl4pPr>
            <a:lvl5pPr indent="-355600" lvl="4" marL="2286000" marR="0" rtl="0" algn="l">
              <a:spcBef>
                <a:spcPts val="350"/>
              </a:spcBef>
              <a:spcAft>
                <a:spcPts val="0"/>
              </a:spcAft>
              <a:buClr>
                <a:schemeClr val="accent2"/>
              </a:buClr>
              <a:buSzPts val="2000"/>
              <a:buFont typeface="Noto Sans Symbols"/>
              <a:buChar char="●"/>
              <a:defRPr b="0" i="0" sz="2000" u="none" cap="none" strike="noStrike">
                <a:solidFill>
                  <a:schemeClr val="lt1"/>
                </a:solidFill>
                <a:latin typeface="Lucida Sans"/>
                <a:ea typeface="Lucida Sans"/>
                <a:cs typeface="Lucida Sans"/>
                <a:sym typeface="Lucida Sans"/>
              </a:defRPr>
            </a:lvl5pPr>
            <a:lvl6pPr indent="-342900" lvl="5" marL="2743200" marR="0" rtl="0" algn="l">
              <a:spcBef>
                <a:spcPts val="350"/>
              </a:spcBef>
              <a:spcAft>
                <a:spcPts val="0"/>
              </a:spcAft>
              <a:buClr>
                <a:schemeClr val="accent3"/>
              </a:buClr>
              <a:buSzPts val="1800"/>
              <a:buFont typeface="Noto Sans Symbols"/>
              <a:buChar char="■"/>
              <a:defRPr b="0" i="0" sz="1800" u="none" cap="none" strike="noStrike">
                <a:solidFill>
                  <a:schemeClr val="lt1"/>
                </a:solidFill>
                <a:latin typeface="Lucida Sans"/>
                <a:ea typeface="Lucida Sans"/>
                <a:cs typeface="Lucida Sans"/>
                <a:sym typeface="Lucida Sans"/>
              </a:defRPr>
            </a:lvl6pPr>
            <a:lvl7pPr indent="-330200" lvl="6" marL="32004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7pPr>
            <a:lvl8pPr indent="-330200" lvl="7" marL="36576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8pPr>
            <a:lvl9pPr indent="-330200" lvl="8" marL="4114800" marR="0" rtl="0" algn="l">
              <a:spcBef>
                <a:spcPts val="350"/>
              </a:spcBef>
              <a:spcAft>
                <a:spcPts val="0"/>
              </a:spcAft>
              <a:buClr>
                <a:schemeClr val="accent3"/>
              </a:buClr>
              <a:buSzPts val="1600"/>
              <a:buFont typeface="Noto Sans Symbols"/>
              <a:buChar char="■"/>
              <a:defRPr b="0" i="0" sz="1600" u="none" cap="none" strike="noStrike">
                <a:solidFill>
                  <a:schemeClr val="lt1"/>
                </a:solidFill>
                <a:latin typeface="Lucida Sans"/>
                <a:ea typeface="Lucida Sans"/>
                <a:cs typeface="Lucida Sans"/>
                <a:sym typeface="Lucida Sans"/>
              </a:defRPr>
            </a:lvl9pPr>
          </a:lstStyle>
          <a:p/>
        </p:txBody>
      </p:sp>
      <p:sp>
        <p:nvSpPr>
          <p:cNvPr id="138" name="Google Shape;138;p280"/>
          <p:cNvSpPr txBox="1"/>
          <p:nvPr>
            <p:ph idx="10" type="dt"/>
          </p:nvPr>
        </p:nvSpPr>
        <p:spPr>
          <a:xfrm>
            <a:off x="6727825" y="6408737"/>
            <a:ext cx="19192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000" u="none">
                <a:solidFill>
                  <a:schemeClr val="lt1"/>
                </a:solidFill>
                <a:latin typeface="Lucida Sans"/>
                <a:ea typeface="Lucida Sans"/>
                <a:cs typeface="Lucida Sans"/>
                <a:sym typeface="Lucida Sans"/>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9" name="Google Shape;139;p280"/>
          <p:cNvSpPr txBox="1"/>
          <p:nvPr>
            <p:ph idx="11" type="ftr"/>
          </p:nvPr>
        </p:nvSpPr>
        <p:spPr>
          <a:xfrm>
            <a:off x="4379912" y="6408737"/>
            <a:ext cx="2351087" cy="36512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lt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40" name="Google Shape;140;p280"/>
          <p:cNvSpPr txBox="1"/>
          <p:nvPr>
            <p:ph idx="12" type="sldNum"/>
          </p:nvPr>
        </p:nvSpPr>
        <p:spPr>
          <a:xfrm>
            <a:off x="8647112" y="6408737"/>
            <a:ext cx="366712" cy="365125"/>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1pPr>
            <a:lvl2pPr indent="0" lvl="1"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2pPr>
            <a:lvl3pPr indent="0" lvl="2"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3pPr>
            <a:lvl4pPr indent="0" lvl="3"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4pPr>
            <a:lvl5pPr indent="0" lvl="4"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5pPr>
            <a:lvl6pPr indent="0" lvl="5"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6pPr>
            <a:lvl7pPr indent="0" lvl="6"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7pPr>
            <a:lvl8pPr indent="0" lvl="7"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8pPr>
            <a:lvl9pPr indent="0" lvl="8" marL="0" marR="0" rtl="0" algn="r">
              <a:lnSpc>
                <a:spcPct val="100000"/>
              </a:lnSpc>
              <a:spcBef>
                <a:spcPts val="0"/>
              </a:spcBef>
              <a:spcAft>
                <a:spcPts val="0"/>
              </a:spcAft>
              <a:buClr>
                <a:schemeClr val="lt1"/>
              </a:buClr>
              <a:buSzPts val="1000"/>
              <a:buFont typeface="Lucida Sans"/>
              <a:buNone/>
              <a:defRPr b="0" i="0" sz="1000" u="none">
                <a:solidFill>
                  <a:schemeClr val="lt1"/>
                </a:solidFill>
                <a:latin typeface="Lucida Sans"/>
                <a:ea typeface="Lucida Sans"/>
                <a:cs typeface="Lucida Sans"/>
                <a:sym typeface="Lucida Sans"/>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7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7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6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8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en.wikipedia.org/wiki/Key_(cryptography)" TargetMode="External"/><Relationship Id="rId4" Type="http://schemas.openxmlformats.org/officeDocument/2006/relationships/hyperlink" Target="http://en.wikipedia.org/wiki/Parity_bit" TargetMode="External"/><Relationship Id="rId5" Type="http://schemas.openxmlformats.org/officeDocument/2006/relationships/hyperlink" Target="http://en.wikipedia.org/wiki/Block_size_(cryptography)"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84.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84.png"/><Relationship Id="rId4" Type="http://schemas.openxmlformats.org/officeDocument/2006/relationships/image" Target="../media/image8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8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84.png"/><Relationship Id="rId4" Type="http://schemas.openxmlformats.org/officeDocument/2006/relationships/image" Target="../media/image10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84.png"/><Relationship Id="rId4" Type="http://schemas.openxmlformats.org/officeDocument/2006/relationships/image" Target="../media/image10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84.png"/><Relationship Id="rId4" Type="http://schemas.openxmlformats.org/officeDocument/2006/relationships/image" Target="../media/image9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4.png"/><Relationship Id="rId4" Type="http://schemas.openxmlformats.org/officeDocument/2006/relationships/image" Target="../media/image8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84.png"/><Relationship Id="rId4" Type="http://schemas.openxmlformats.org/officeDocument/2006/relationships/image" Target="../media/image10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84.png"/><Relationship Id="rId4" Type="http://schemas.openxmlformats.org/officeDocument/2006/relationships/image" Target="../media/image11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84.png"/><Relationship Id="rId4" Type="http://schemas.openxmlformats.org/officeDocument/2006/relationships/image" Target="../media/image110.png"/><Relationship Id="rId5" Type="http://schemas.openxmlformats.org/officeDocument/2006/relationships/image" Target="../media/image11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84.png"/><Relationship Id="rId4" Type="http://schemas.openxmlformats.org/officeDocument/2006/relationships/image" Target="../media/image9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84.png"/><Relationship Id="rId4" Type="http://schemas.openxmlformats.org/officeDocument/2006/relationships/image" Target="../media/image101.png"/><Relationship Id="rId5" Type="http://schemas.openxmlformats.org/officeDocument/2006/relationships/image" Target="../media/image9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84.png"/><Relationship Id="rId4" Type="http://schemas.openxmlformats.org/officeDocument/2006/relationships/image" Target="../media/image9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8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84.png"/><Relationship Id="rId4" Type="http://schemas.openxmlformats.org/officeDocument/2006/relationships/image" Target="../media/image99.png"/><Relationship Id="rId5" Type="http://schemas.openxmlformats.org/officeDocument/2006/relationships/image" Target="../media/image9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9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90.png"/><Relationship Id="rId4" Type="http://schemas.openxmlformats.org/officeDocument/2006/relationships/image" Target="../media/image10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90.png"/><Relationship Id="rId4" Type="http://schemas.openxmlformats.org/officeDocument/2006/relationships/image" Target="../media/image142.png"/><Relationship Id="rId5" Type="http://schemas.openxmlformats.org/officeDocument/2006/relationships/image" Target="../media/image99.png"/><Relationship Id="rId6" Type="http://schemas.openxmlformats.org/officeDocument/2006/relationships/image" Target="../media/image104.png"/><Relationship Id="rId7" Type="http://schemas.openxmlformats.org/officeDocument/2006/relationships/image" Target="../media/image10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90.png"/><Relationship Id="rId4" Type="http://schemas.openxmlformats.org/officeDocument/2006/relationships/image" Target="../media/image99.png"/><Relationship Id="rId5" Type="http://schemas.openxmlformats.org/officeDocument/2006/relationships/image" Target="../media/image104.png"/><Relationship Id="rId6" Type="http://schemas.openxmlformats.org/officeDocument/2006/relationships/image" Target="../media/image103.png"/><Relationship Id="rId7" Type="http://schemas.openxmlformats.org/officeDocument/2006/relationships/image" Target="../media/image11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90.png"/><Relationship Id="rId4" Type="http://schemas.openxmlformats.org/officeDocument/2006/relationships/image" Target="../media/image11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1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29.png"/><Relationship Id="rId4" Type="http://schemas.openxmlformats.org/officeDocument/2006/relationships/image" Target="../media/image11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29.png"/><Relationship Id="rId4" Type="http://schemas.openxmlformats.org/officeDocument/2006/relationships/image" Target="../media/image1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10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27.png"/><Relationship Id="rId4" Type="http://schemas.openxmlformats.org/officeDocument/2006/relationships/image" Target="../media/image125.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2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27.png"/><Relationship Id="rId4" Type="http://schemas.openxmlformats.org/officeDocument/2006/relationships/image" Target="../media/image16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128.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2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11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117.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1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1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3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3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3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1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13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13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hyperlink" Target="http://en.wikipedia.org/wiki/Integer" TargetMode="External"/><Relationship Id="rId4" Type="http://schemas.openxmlformats.org/officeDocument/2006/relationships/hyperlink" Target="http://en.wikipedia.org/wiki/Modular_arithmetic"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29.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1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40.png"/><Relationship Id="rId4" Type="http://schemas.openxmlformats.org/officeDocument/2006/relationships/image" Target="../media/image14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4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38.png"/><Relationship Id="rId4" Type="http://schemas.openxmlformats.org/officeDocument/2006/relationships/image" Target="../media/image140.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40.png"/><Relationship Id="rId4" Type="http://schemas.openxmlformats.org/officeDocument/2006/relationships/image" Target="../media/image14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3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3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36.png"/><Relationship Id="rId4" Type="http://schemas.openxmlformats.org/officeDocument/2006/relationships/image" Target="../media/image13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55.png"/><Relationship Id="rId4" Type="http://schemas.openxmlformats.org/officeDocument/2006/relationships/image" Target="../media/image135.png"/><Relationship Id="rId5" Type="http://schemas.openxmlformats.org/officeDocument/2006/relationships/image" Target="../media/image13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35.png"/><Relationship Id="rId4" Type="http://schemas.openxmlformats.org/officeDocument/2006/relationships/image" Target="../media/image15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15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148.png"/><Relationship Id="rId4" Type="http://schemas.openxmlformats.org/officeDocument/2006/relationships/image" Target="../media/image15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17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65.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15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17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5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1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en.wikipedia.org/wiki/Integer" TargetMode="External"/><Relationship Id="rId4" Type="http://schemas.openxmlformats.org/officeDocument/2006/relationships/hyperlink" Target="http://en.wikipedia.org/wiki/Modular_arithmetic"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160.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vmlDrawing" Target="../drawings/vmlDrawing1.vml"/><Relationship Id="rId4" Type="http://schemas.openxmlformats.org/officeDocument/2006/relationships/oleObject" Target="../embeddings/Microsoft_Office_Word_97_-_2003_Document1.doc"/><Relationship Id="rId11" Type="http://schemas.openxmlformats.org/officeDocument/2006/relationships/image" Target="../media/image151.png"/><Relationship Id="rId10" Type="http://schemas.openxmlformats.org/officeDocument/2006/relationships/image" Target="../media/image170.png"/><Relationship Id="rId12" Type="http://schemas.openxmlformats.org/officeDocument/2006/relationships/image" Target="../media/image149.png"/><Relationship Id="rId9" Type="http://schemas.openxmlformats.org/officeDocument/2006/relationships/image" Target="../media/image162.png"/><Relationship Id="rId5" Type="http://schemas.openxmlformats.org/officeDocument/2006/relationships/oleObject" Target="../embeddings/Microsoft_Office_Word_97_-_2003_Document1.doc"/><Relationship Id="rId6" Type="http://schemas.openxmlformats.org/officeDocument/2006/relationships/image" Target="../media/image158.png"/><Relationship Id="rId7" Type="http://schemas.openxmlformats.org/officeDocument/2006/relationships/image" Target="../media/image175.png"/><Relationship Id="rId8" Type="http://schemas.openxmlformats.org/officeDocument/2006/relationships/image" Target="../media/image176.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18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156.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180.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vmlDrawing" Target="../drawings/vmlDrawing2.vml"/><Relationship Id="rId4" Type="http://schemas.openxmlformats.org/officeDocument/2006/relationships/image" Target="../media/image157.png"/><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16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 Id="rId3" Type="http://schemas.openxmlformats.org/officeDocument/2006/relationships/image" Target="../media/image161.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167.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178.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 Id="rId3" Type="http://schemas.openxmlformats.org/officeDocument/2006/relationships/image" Target="../media/image16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image" Target="../media/image166.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 Id="rId3" Type="http://schemas.openxmlformats.org/officeDocument/2006/relationships/image" Target="../media/image177.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183.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171.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16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 Id="rId3" Type="http://schemas.openxmlformats.org/officeDocument/2006/relationships/image" Target="../media/image17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 Id="rId3" Type="http://schemas.openxmlformats.org/officeDocument/2006/relationships/image" Target="../media/image1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24.png"/><Relationship Id="rId7" Type="http://schemas.openxmlformats.org/officeDocument/2006/relationships/image" Target="../media/image36.png"/><Relationship Id="rId8"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1.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0.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3.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7.png"/><Relationship Id="rId4" Type="http://schemas.openxmlformats.org/officeDocument/2006/relationships/image" Target="../media/image1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3.png"/><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2.png"/><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8.png"/><Relationship Id="rId4"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59.png"/><Relationship Id="rId4" Type="http://schemas.openxmlformats.org/officeDocument/2006/relationships/image" Target="../media/image10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
          <p:cNvSpPr txBox="1"/>
          <p:nvPr>
            <p:ph idx="4294967295"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p>
            <a:pPr indent="0" lvl="0" marL="0" marR="0" rtl="0" algn="r">
              <a:lnSpc>
                <a:spcPct val="100000"/>
              </a:lnSpc>
              <a:spcBef>
                <a:spcPts val="0"/>
              </a:spcBef>
              <a:spcAft>
                <a:spcPts val="0"/>
              </a:spcAft>
              <a:buClr>
                <a:schemeClr val="dk2"/>
              </a:buClr>
              <a:buSzPts val="4800"/>
              <a:buFont typeface="Lucida Sans"/>
              <a:buNone/>
            </a:pPr>
            <a:r>
              <a:rPr b="1" i="0" lang="en-US" sz="4800" u="none" cap="none" strike="noStrike">
                <a:solidFill>
                  <a:schemeClr val="dk2"/>
                </a:solidFill>
                <a:latin typeface="Lucida Sans"/>
                <a:ea typeface="Lucida Sans"/>
                <a:cs typeface="Lucida Sans"/>
                <a:sym typeface="Lucida Sans"/>
              </a:rPr>
              <a:t>Cryptography</a:t>
            </a:r>
            <a:endParaRPr/>
          </a:p>
        </p:txBody>
      </p:sp>
      <p:sp>
        <p:nvSpPr>
          <p:cNvPr id="153" name="Google Shape;153;p1"/>
          <p:cNvSpPr txBox="1"/>
          <p:nvPr>
            <p:ph idx="1" type="subTitle"/>
          </p:nvPr>
        </p:nvSpPr>
        <p:spPr>
          <a:xfrm>
            <a:off x="685800" y="3611562"/>
            <a:ext cx="7772400" cy="1200150"/>
          </a:xfrm>
          <a:prstGeom prst="rect">
            <a:avLst/>
          </a:prstGeom>
          <a:noFill/>
          <a:ln>
            <a:noFill/>
          </a:ln>
        </p:spPr>
        <p:txBody>
          <a:bodyPr anchorCtr="0" anchor="t" bIns="45700" lIns="45700" spcFirstLastPara="1" rIns="45700" wrap="square" tIns="45700">
            <a:noAutofit/>
          </a:bodyPr>
          <a:lstStyle/>
          <a:p>
            <a:pPr indent="0" lvl="0" marL="0" rtl="0" algn="r">
              <a:lnSpc>
                <a:spcPct val="100000"/>
              </a:lnSpc>
              <a:spcBef>
                <a:spcPts val="0"/>
              </a:spcBef>
              <a:spcAft>
                <a:spcPts val="0"/>
              </a:spcAft>
              <a:buSzPts val="1836"/>
              <a:buNone/>
            </a:pPr>
            <a:r>
              <a:rPr b="0" i="0" lang="en-US" sz="2700" u="none">
                <a:solidFill>
                  <a:schemeClr val="dk2"/>
                </a:solidFill>
                <a:latin typeface="Lucida Sans"/>
                <a:ea typeface="Lucida Sans"/>
                <a:cs typeface="Lucida Sans"/>
                <a:sym typeface="Lucida Sans"/>
              </a:rPr>
              <a:t>Tasneem Mirza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Asymmetric Key encryption</a:t>
            </a:r>
            <a:endParaRPr/>
          </a:p>
        </p:txBody>
      </p:sp>
      <p:pic>
        <p:nvPicPr>
          <p:cNvPr id="247" name="Google Shape;247;p10"/>
          <p:cNvPicPr preferRelativeResize="0"/>
          <p:nvPr>
            <p:ph idx="1" type="body"/>
          </p:nvPr>
        </p:nvPicPr>
        <p:blipFill rotWithShape="1">
          <a:blip r:embed="rId3">
            <a:alphaModFix/>
          </a:blip>
          <a:srcRect b="0" l="0" r="0" t="0"/>
          <a:stretch/>
        </p:blipFill>
        <p:spPr>
          <a:xfrm>
            <a:off x="457200" y="1447800"/>
            <a:ext cx="8229600" cy="47244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Times New Roman"/>
                <a:ea typeface="Times New Roman"/>
                <a:cs typeface="Times New Roman"/>
                <a:sym typeface="Times New Roman"/>
              </a:rPr>
              <a:t>DES uses 16 rounds. Each round of DES is a Feistel cipher.</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Each round has 2 cipher elements :</a:t>
            </a:r>
            <a:endParaRPr/>
          </a:p>
          <a:p>
            <a:pPr indent="-255587" lvl="0" marL="365125" marR="0"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Mixer</a:t>
            </a:r>
            <a:endParaRPr/>
          </a:p>
          <a:p>
            <a:pPr indent="-255587" lvl="0" marL="365125" marR="0"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Swapper</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Each of these is invertible.</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mixer is invertible because of the Xor operation.</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All the non invertible elements are collected inside         f(Ri-1,ki)</a:t>
            </a:r>
            <a:endParaRPr/>
          </a:p>
        </p:txBody>
      </p:sp>
      <p:sp>
        <p:nvSpPr>
          <p:cNvPr id="885" name="Google Shape;885;p10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Rounds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xEl>
                                              <p:pRg end="0" st="0"/>
                                            </p:txEl>
                                          </p:spTgt>
                                        </p:tgtEl>
                                        <p:attrNameLst>
                                          <p:attrName>style.visibility</p:attrName>
                                        </p:attrNameLst>
                                      </p:cBhvr>
                                      <p:to>
                                        <p:strVal val="visible"/>
                                      </p:to>
                                    </p:set>
                                    <p:animEffect filter="fade" transition="in">
                                      <p:cBhvr>
                                        <p:cTn dur="500"/>
                                        <p:tgtEl>
                                          <p:spTgt spid="8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xEl>
                                              <p:pRg end="1" st="1"/>
                                            </p:txEl>
                                          </p:spTgt>
                                        </p:tgtEl>
                                        <p:attrNameLst>
                                          <p:attrName>style.visibility</p:attrName>
                                        </p:attrNameLst>
                                      </p:cBhvr>
                                      <p:to>
                                        <p:strVal val="visible"/>
                                      </p:to>
                                    </p:set>
                                    <p:animEffect filter="fade" transition="in">
                                      <p:cBhvr>
                                        <p:cTn dur="500"/>
                                        <p:tgtEl>
                                          <p:spTgt spid="8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xEl>
                                              <p:pRg end="2" st="2"/>
                                            </p:txEl>
                                          </p:spTgt>
                                        </p:tgtEl>
                                        <p:attrNameLst>
                                          <p:attrName>style.visibility</p:attrName>
                                        </p:attrNameLst>
                                      </p:cBhvr>
                                      <p:to>
                                        <p:strVal val="visible"/>
                                      </p:to>
                                    </p:set>
                                    <p:animEffect filter="fade" transition="in">
                                      <p:cBhvr>
                                        <p:cTn dur="500"/>
                                        <p:tgtEl>
                                          <p:spTgt spid="8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xEl>
                                              <p:pRg end="3" st="3"/>
                                            </p:txEl>
                                          </p:spTgt>
                                        </p:tgtEl>
                                        <p:attrNameLst>
                                          <p:attrName>style.visibility</p:attrName>
                                        </p:attrNameLst>
                                      </p:cBhvr>
                                      <p:to>
                                        <p:strVal val="visible"/>
                                      </p:to>
                                    </p:set>
                                    <p:animEffect filter="fade" transition="in">
                                      <p:cBhvr>
                                        <p:cTn dur="500"/>
                                        <p:tgtEl>
                                          <p:spTgt spid="8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xEl>
                                              <p:pRg end="4" st="4"/>
                                            </p:txEl>
                                          </p:spTgt>
                                        </p:tgtEl>
                                        <p:attrNameLst>
                                          <p:attrName>style.visibility</p:attrName>
                                        </p:attrNameLst>
                                      </p:cBhvr>
                                      <p:to>
                                        <p:strVal val="visible"/>
                                      </p:to>
                                    </p:set>
                                    <p:animEffect filter="fade" transition="in">
                                      <p:cBhvr>
                                        <p:cTn dur="500"/>
                                        <p:tgtEl>
                                          <p:spTgt spid="8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xEl>
                                              <p:pRg end="5" st="5"/>
                                            </p:txEl>
                                          </p:spTgt>
                                        </p:tgtEl>
                                        <p:attrNameLst>
                                          <p:attrName>style.visibility</p:attrName>
                                        </p:attrNameLst>
                                      </p:cBhvr>
                                      <p:to>
                                        <p:strVal val="visible"/>
                                      </p:to>
                                    </p:set>
                                    <p:animEffect filter="fade" transition="in">
                                      <p:cBhvr>
                                        <p:cTn dur="500"/>
                                        <p:tgtEl>
                                          <p:spTgt spid="8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xEl>
                                              <p:pRg end="6" st="6"/>
                                            </p:txEl>
                                          </p:spTgt>
                                        </p:tgtEl>
                                        <p:attrNameLst>
                                          <p:attrName>style.visibility</p:attrName>
                                        </p:attrNameLst>
                                      </p:cBhvr>
                                      <p:to>
                                        <p:strVal val="visible"/>
                                      </p:to>
                                    </p:set>
                                    <p:animEffect filter="fade" transition="in">
                                      <p:cBhvr>
                                        <p:cTn dur="500"/>
                                        <p:tgtEl>
                                          <p:spTgt spid="88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A round in DES</a:t>
            </a:r>
            <a:endParaRPr/>
          </a:p>
        </p:txBody>
      </p:sp>
      <p:pic>
        <p:nvPicPr>
          <p:cNvPr id="891" name="Google Shape;891;p101"/>
          <p:cNvPicPr preferRelativeResize="0"/>
          <p:nvPr>
            <p:ph idx="1" type="body"/>
          </p:nvPr>
        </p:nvPicPr>
        <p:blipFill rotWithShape="1">
          <a:blip r:embed="rId3">
            <a:alphaModFix/>
          </a:blip>
          <a:srcRect b="0" l="0" r="0" t="0"/>
          <a:stretch/>
        </p:blipFill>
        <p:spPr>
          <a:xfrm>
            <a:off x="2433637" y="1481137"/>
            <a:ext cx="4652962" cy="492283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Heart of DES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Input to DES function🡪</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1. 48 bit Key</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2. Rightmost 32 bits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Output -&gt;</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a:t>
            </a:r>
            <a:r>
              <a:rPr b="0" i="0" lang="en-US" sz="1600" u="none">
                <a:solidFill>
                  <a:schemeClr val="dk1"/>
                </a:solidFill>
                <a:latin typeface="Lucida Sans"/>
                <a:ea typeface="Lucida Sans"/>
                <a:cs typeface="Lucida Sans"/>
                <a:sym typeface="Lucida Sans"/>
              </a:rPr>
              <a:t> 32 bit output</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DES function is made up of 4 sections.</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1. Expansion Box</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2. Whitener(XOR)</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3. Group of S-boxes</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4. A straight P-box</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a:t>
            </a:r>
            <a:endParaRPr/>
          </a:p>
        </p:txBody>
      </p:sp>
      <p:sp>
        <p:nvSpPr>
          <p:cNvPr id="897" name="Google Shape;897;p10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DES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0" st="0"/>
                                            </p:txEl>
                                          </p:spTgt>
                                        </p:tgtEl>
                                        <p:attrNameLst>
                                          <p:attrName>style.visibility</p:attrName>
                                        </p:attrNameLst>
                                      </p:cBhvr>
                                      <p:to>
                                        <p:strVal val="visible"/>
                                      </p:to>
                                    </p:set>
                                    <p:animEffect filter="fade" transition="in">
                                      <p:cBhvr>
                                        <p:cTn dur="500"/>
                                        <p:tgtEl>
                                          <p:spTgt spid="8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1" st="1"/>
                                            </p:txEl>
                                          </p:spTgt>
                                        </p:tgtEl>
                                        <p:attrNameLst>
                                          <p:attrName>style.visibility</p:attrName>
                                        </p:attrNameLst>
                                      </p:cBhvr>
                                      <p:to>
                                        <p:strVal val="visible"/>
                                      </p:to>
                                    </p:set>
                                    <p:animEffect filter="fade" transition="in">
                                      <p:cBhvr>
                                        <p:cTn dur="500"/>
                                        <p:tgtEl>
                                          <p:spTgt spid="8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2" st="2"/>
                                            </p:txEl>
                                          </p:spTgt>
                                        </p:tgtEl>
                                        <p:attrNameLst>
                                          <p:attrName>style.visibility</p:attrName>
                                        </p:attrNameLst>
                                      </p:cBhvr>
                                      <p:to>
                                        <p:strVal val="visible"/>
                                      </p:to>
                                    </p:set>
                                    <p:animEffect filter="fade" transition="in">
                                      <p:cBhvr>
                                        <p:cTn dur="500"/>
                                        <p:tgtEl>
                                          <p:spTgt spid="8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3" st="3"/>
                                            </p:txEl>
                                          </p:spTgt>
                                        </p:tgtEl>
                                        <p:attrNameLst>
                                          <p:attrName>style.visibility</p:attrName>
                                        </p:attrNameLst>
                                      </p:cBhvr>
                                      <p:to>
                                        <p:strVal val="visible"/>
                                      </p:to>
                                    </p:set>
                                    <p:animEffect filter="fade" transition="in">
                                      <p:cBhvr>
                                        <p:cTn dur="500"/>
                                        <p:tgtEl>
                                          <p:spTgt spid="8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4" st="4"/>
                                            </p:txEl>
                                          </p:spTgt>
                                        </p:tgtEl>
                                        <p:attrNameLst>
                                          <p:attrName>style.visibility</p:attrName>
                                        </p:attrNameLst>
                                      </p:cBhvr>
                                      <p:to>
                                        <p:strVal val="visible"/>
                                      </p:to>
                                    </p:set>
                                    <p:animEffect filter="fade" transition="in">
                                      <p:cBhvr>
                                        <p:cTn dur="500"/>
                                        <p:tgtEl>
                                          <p:spTgt spid="8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5" st="5"/>
                                            </p:txEl>
                                          </p:spTgt>
                                        </p:tgtEl>
                                        <p:attrNameLst>
                                          <p:attrName>style.visibility</p:attrName>
                                        </p:attrNameLst>
                                      </p:cBhvr>
                                      <p:to>
                                        <p:strVal val="visible"/>
                                      </p:to>
                                    </p:set>
                                    <p:animEffect filter="fade" transition="in">
                                      <p:cBhvr>
                                        <p:cTn dur="500"/>
                                        <p:tgtEl>
                                          <p:spTgt spid="8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6" st="6"/>
                                            </p:txEl>
                                          </p:spTgt>
                                        </p:tgtEl>
                                        <p:attrNameLst>
                                          <p:attrName>style.visibility</p:attrName>
                                        </p:attrNameLst>
                                      </p:cBhvr>
                                      <p:to>
                                        <p:strVal val="visible"/>
                                      </p:to>
                                    </p:set>
                                    <p:animEffect filter="fade" transition="in">
                                      <p:cBhvr>
                                        <p:cTn dur="500"/>
                                        <p:tgtEl>
                                          <p:spTgt spid="8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7" st="7"/>
                                            </p:txEl>
                                          </p:spTgt>
                                        </p:tgtEl>
                                        <p:attrNameLst>
                                          <p:attrName>style.visibility</p:attrName>
                                        </p:attrNameLst>
                                      </p:cBhvr>
                                      <p:to>
                                        <p:strVal val="visible"/>
                                      </p:to>
                                    </p:set>
                                    <p:animEffect filter="fade" transition="in">
                                      <p:cBhvr>
                                        <p:cTn dur="500"/>
                                        <p:tgtEl>
                                          <p:spTgt spid="8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8" st="8"/>
                                            </p:txEl>
                                          </p:spTgt>
                                        </p:tgtEl>
                                        <p:attrNameLst>
                                          <p:attrName>style.visibility</p:attrName>
                                        </p:attrNameLst>
                                      </p:cBhvr>
                                      <p:to>
                                        <p:strVal val="visible"/>
                                      </p:to>
                                    </p:set>
                                    <p:animEffect filter="fade" transition="in">
                                      <p:cBhvr>
                                        <p:cTn dur="500"/>
                                        <p:tgtEl>
                                          <p:spTgt spid="8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9" st="9"/>
                                            </p:txEl>
                                          </p:spTgt>
                                        </p:tgtEl>
                                        <p:attrNameLst>
                                          <p:attrName>style.visibility</p:attrName>
                                        </p:attrNameLst>
                                      </p:cBhvr>
                                      <p:to>
                                        <p:strVal val="visible"/>
                                      </p:to>
                                    </p:set>
                                    <p:animEffect filter="fade" transition="in">
                                      <p:cBhvr>
                                        <p:cTn dur="500"/>
                                        <p:tgtEl>
                                          <p:spTgt spid="89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10" st="10"/>
                                            </p:txEl>
                                          </p:spTgt>
                                        </p:tgtEl>
                                        <p:attrNameLst>
                                          <p:attrName>style.visibility</p:attrName>
                                        </p:attrNameLst>
                                      </p:cBhvr>
                                      <p:to>
                                        <p:strVal val="visible"/>
                                      </p:to>
                                    </p:set>
                                    <p:animEffect filter="fade" transition="in">
                                      <p:cBhvr>
                                        <p:cTn dur="500"/>
                                        <p:tgtEl>
                                          <p:spTgt spid="89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6">
                                            <p:txEl>
                                              <p:pRg end="11" st="11"/>
                                            </p:txEl>
                                          </p:spTgt>
                                        </p:tgtEl>
                                        <p:attrNameLst>
                                          <p:attrName>style.visibility</p:attrName>
                                        </p:attrNameLst>
                                      </p:cBhvr>
                                      <p:to>
                                        <p:strVal val="visible"/>
                                      </p:to>
                                    </p:set>
                                    <p:animEffect filter="fade" transition="in">
                                      <p:cBhvr>
                                        <p:cTn dur="500"/>
                                        <p:tgtEl>
                                          <p:spTgt spid="89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0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DES function</a:t>
            </a:r>
            <a:endParaRPr/>
          </a:p>
        </p:txBody>
      </p:sp>
      <p:pic>
        <p:nvPicPr>
          <p:cNvPr id="903" name="Google Shape;903;p103"/>
          <p:cNvPicPr preferRelativeResize="0"/>
          <p:nvPr>
            <p:ph idx="1" type="body"/>
          </p:nvPr>
        </p:nvPicPr>
        <p:blipFill rotWithShape="1">
          <a:blip r:embed="rId3">
            <a:alphaModFix/>
          </a:blip>
          <a:srcRect b="0" l="0" r="0" t="0"/>
          <a:stretch/>
        </p:blipFill>
        <p:spPr>
          <a:xfrm>
            <a:off x="2513012" y="1481137"/>
            <a:ext cx="4954587" cy="502761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0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1. Expansion P- box</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1" lang="en-US" sz="2000" u="none">
                <a:solidFill>
                  <a:schemeClr val="dk1"/>
                </a:solidFill>
                <a:latin typeface="Times New Roman"/>
                <a:ea typeface="Times New Roman"/>
                <a:cs typeface="Times New Roman"/>
                <a:sym typeface="Times New Roman"/>
              </a:rPr>
              <a:t>Since R</a:t>
            </a:r>
            <a:r>
              <a:rPr b="0" baseline="-25000" i="1" lang="en-US" sz="2000" u="none">
                <a:solidFill>
                  <a:schemeClr val="dk1"/>
                </a:solidFill>
                <a:latin typeface="Times New Roman"/>
                <a:ea typeface="Times New Roman"/>
                <a:cs typeface="Times New Roman"/>
                <a:sym typeface="Times New Roman"/>
              </a:rPr>
              <a:t>I−1</a:t>
            </a:r>
            <a:r>
              <a:rPr b="0" i="1" lang="en-US" sz="2000" u="none">
                <a:solidFill>
                  <a:schemeClr val="dk1"/>
                </a:solidFill>
                <a:latin typeface="Times New Roman"/>
                <a:ea typeface="Times New Roman"/>
                <a:cs typeface="Times New Roman"/>
                <a:sym typeface="Times New Roman"/>
              </a:rPr>
              <a:t> is a 32-bit input and K</a:t>
            </a:r>
            <a:r>
              <a:rPr b="0" baseline="-25000" i="1" lang="en-US" sz="2000" u="none">
                <a:solidFill>
                  <a:schemeClr val="dk1"/>
                </a:solidFill>
                <a:latin typeface="Times New Roman"/>
                <a:ea typeface="Times New Roman"/>
                <a:cs typeface="Times New Roman"/>
                <a:sym typeface="Times New Roman"/>
              </a:rPr>
              <a:t>I</a:t>
            </a:r>
            <a:r>
              <a:rPr b="0" i="1" lang="en-US" sz="2000" u="none">
                <a:solidFill>
                  <a:schemeClr val="dk1"/>
                </a:solidFill>
                <a:latin typeface="Times New Roman"/>
                <a:ea typeface="Times New Roman"/>
                <a:cs typeface="Times New Roman"/>
                <a:sym typeface="Times New Roman"/>
              </a:rPr>
              <a:t> is a 48-bit key, we first need to expand R</a:t>
            </a:r>
            <a:r>
              <a:rPr b="0" baseline="-25000" i="1" lang="en-US" sz="2000" u="none">
                <a:solidFill>
                  <a:schemeClr val="dk1"/>
                </a:solidFill>
                <a:latin typeface="Times New Roman"/>
                <a:ea typeface="Times New Roman"/>
                <a:cs typeface="Times New Roman"/>
                <a:sym typeface="Times New Roman"/>
              </a:rPr>
              <a:t>I−1</a:t>
            </a:r>
            <a:r>
              <a:rPr b="0" i="1" lang="en-US" sz="2000" u="none">
                <a:solidFill>
                  <a:schemeClr val="dk1"/>
                </a:solidFill>
                <a:latin typeface="Times New Roman"/>
                <a:ea typeface="Times New Roman"/>
                <a:cs typeface="Times New Roman"/>
                <a:sym typeface="Times New Roman"/>
              </a:rPr>
              <a:t> to 48 bits. </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1" lang="en-US" sz="2000" u="none">
                <a:solidFill>
                  <a:schemeClr val="dk1"/>
                </a:solidFill>
                <a:latin typeface="Times New Roman"/>
                <a:ea typeface="Times New Roman"/>
                <a:cs typeface="Times New Roman"/>
                <a:sym typeface="Times New Roman"/>
              </a:rPr>
              <a:t>R</a:t>
            </a:r>
            <a:r>
              <a:rPr b="0" baseline="-25000" i="1" lang="en-US" sz="2000" u="none">
                <a:solidFill>
                  <a:schemeClr val="dk1"/>
                </a:solidFill>
                <a:latin typeface="Times New Roman"/>
                <a:ea typeface="Times New Roman"/>
                <a:cs typeface="Times New Roman"/>
                <a:sym typeface="Times New Roman"/>
              </a:rPr>
              <a:t>I−1 </a:t>
            </a:r>
            <a:r>
              <a:rPr b="0" i="1" lang="en-US" sz="2000" u="none">
                <a:solidFill>
                  <a:schemeClr val="dk1"/>
                </a:solidFill>
                <a:latin typeface="Times New Roman"/>
                <a:ea typeface="Times New Roman"/>
                <a:cs typeface="Times New Roman"/>
                <a:sym typeface="Times New Roman"/>
              </a:rPr>
              <a:t>is divided  into 8   4-bit sections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1" lang="en-US" sz="2000" u="none">
                <a:solidFill>
                  <a:schemeClr val="dk1"/>
                </a:solidFill>
                <a:latin typeface="Times New Roman"/>
                <a:ea typeface="Times New Roman"/>
                <a:cs typeface="Times New Roman"/>
                <a:sym typeface="Times New Roman"/>
              </a:rPr>
              <a:t>Each 4-bit section is expanded to 6 bits in the following manner :</a:t>
            </a:r>
            <a:endParaRPr/>
          </a:p>
          <a:p>
            <a:pPr indent="-255587" lvl="0" marL="365125" marR="0" rtl="0" algn="l">
              <a:lnSpc>
                <a:spcPct val="100000"/>
              </a:lnSpc>
              <a:spcBef>
                <a:spcPts val="400"/>
              </a:spcBef>
              <a:spcAft>
                <a:spcPts val="0"/>
              </a:spcAft>
              <a:buClr>
                <a:schemeClr val="accent1"/>
              </a:buClr>
              <a:buSzPts val="1360"/>
              <a:buFont typeface="Arial"/>
              <a:buChar char="•"/>
            </a:pPr>
            <a:r>
              <a:rPr b="0" i="1" lang="en-US" sz="2000" u="none">
                <a:solidFill>
                  <a:schemeClr val="dk1"/>
                </a:solidFill>
                <a:latin typeface="Times New Roman"/>
                <a:ea typeface="Times New Roman"/>
                <a:cs typeface="Times New Roman"/>
                <a:sym typeface="Times New Roman"/>
              </a:rPr>
              <a:t>Input bits 1,2,3,4 are copied to output bits 2,3,4,5 respectively.</a:t>
            </a:r>
            <a:endParaRPr/>
          </a:p>
          <a:p>
            <a:pPr indent="-255587" lvl="0" marL="365125" marR="0" rtl="0" algn="l">
              <a:lnSpc>
                <a:spcPct val="100000"/>
              </a:lnSpc>
              <a:spcBef>
                <a:spcPts val="400"/>
              </a:spcBef>
              <a:spcAft>
                <a:spcPts val="0"/>
              </a:spcAft>
              <a:buClr>
                <a:schemeClr val="accent1"/>
              </a:buClr>
              <a:buSzPts val="1360"/>
              <a:buFont typeface="Arial"/>
              <a:buChar char="•"/>
            </a:pPr>
            <a:r>
              <a:rPr b="0" i="1" lang="en-US" sz="2000" u="none">
                <a:solidFill>
                  <a:schemeClr val="dk1"/>
                </a:solidFill>
                <a:latin typeface="Times New Roman"/>
                <a:ea typeface="Times New Roman"/>
                <a:cs typeface="Times New Roman"/>
                <a:sym typeface="Times New Roman"/>
              </a:rPr>
              <a:t>O/p bit 1 comes from the input bit 4 of the previous section.</a:t>
            </a:r>
            <a:endParaRPr/>
          </a:p>
          <a:p>
            <a:pPr indent="-255587" lvl="0" marL="365125" marR="0" rtl="0" algn="l">
              <a:lnSpc>
                <a:spcPct val="100000"/>
              </a:lnSpc>
              <a:spcBef>
                <a:spcPts val="400"/>
              </a:spcBef>
              <a:spcAft>
                <a:spcPts val="0"/>
              </a:spcAft>
              <a:buClr>
                <a:schemeClr val="accent1"/>
              </a:buClr>
              <a:buSzPts val="1360"/>
              <a:buFont typeface="Arial"/>
              <a:buChar char="•"/>
            </a:pPr>
            <a:r>
              <a:rPr b="0" i="1" lang="en-US" sz="2000" u="none">
                <a:solidFill>
                  <a:schemeClr val="dk1"/>
                </a:solidFill>
                <a:latin typeface="Times New Roman"/>
                <a:ea typeface="Times New Roman"/>
                <a:cs typeface="Times New Roman"/>
                <a:sym typeface="Times New Roman"/>
              </a:rPr>
              <a:t>O/p bit 6 comes from input bit 1 of the next section.</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1" sz="2000" u="none">
              <a:solidFill>
                <a:schemeClr val="dk1"/>
              </a:solidFill>
              <a:latin typeface="Times New Roman"/>
              <a:ea typeface="Times New Roman"/>
              <a:cs typeface="Times New Roman"/>
              <a:sym typeface="Times New Roman"/>
            </a:endParaRPr>
          </a:p>
          <a:p>
            <a:pPr indent="-255587" lvl="0" marL="365125" marR="0" rtl="0" algn="l">
              <a:lnSpc>
                <a:spcPct val="100000"/>
              </a:lnSpc>
              <a:spcBef>
                <a:spcPts val="400"/>
              </a:spcBef>
              <a:spcAft>
                <a:spcPts val="0"/>
              </a:spcAft>
              <a:buClr>
                <a:schemeClr val="accent1"/>
              </a:buClr>
              <a:buSzPts val="1632"/>
              <a:buFont typeface="Noto Sans Symbols"/>
              <a:buNone/>
            </a:pPr>
            <a:r>
              <a:t/>
            </a:r>
            <a:endParaRPr b="0" i="1" sz="2400" u="none">
              <a:solidFill>
                <a:schemeClr val="dk1"/>
              </a:solidFill>
              <a:latin typeface="Times New Roman"/>
              <a:ea typeface="Times New Roman"/>
              <a:cs typeface="Times New Roman"/>
              <a:sym typeface="Times New Roman"/>
            </a:endParaRPr>
          </a:p>
          <a:p>
            <a:pPr indent="-151955" lvl="0" marL="365125" marR="0" rtl="0" algn="l">
              <a:spcBef>
                <a:spcPts val="400"/>
              </a:spcBef>
              <a:spcAft>
                <a:spcPts val="0"/>
              </a:spcAft>
              <a:buClr>
                <a:schemeClr val="accent1"/>
              </a:buClr>
              <a:buSzPts val="1632"/>
              <a:buFont typeface="Noto Sans Symbols"/>
              <a:buNone/>
            </a:pPr>
            <a:r>
              <a:t/>
            </a:r>
            <a:endParaRPr b="0" i="1" sz="2400" u="none">
              <a:solidFill>
                <a:schemeClr val="dk1"/>
              </a:solidFill>
              <a:latin typeface="Times New Roman"/>
              <a:ea typeface="Times New Roman"/>
              <a:cs typeface="Times New Roman"/>
              <a:sym typeface="Times New Roman"/>
            </a:endParaRPr>
          </a:p>
        </p:txBody>
      </p:sp>
      <p:sp>
        <p:nvSpPr>
          <p:cNvPr id="909" name="Google Shape;909;p10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DES function</a:t>
            </a:r>
            <a:endParaRPr/>
          </a:p>
        </p:txBody>
      </p:sp>
      <p:pic>
        <p:nvPicPr>
          <p:cNvPr id="910" name="Google Shape;910;p104"/>
          <p:cNvPicPr preferRelativeResize="0"/>
          <p:nvPr/>
        </p:nvPicPr>
        <p:blipFill rotWithShape="1">
          <a:blip r:embed="rId3">
            <a:alphaModFix/>
          </a:blip>
          <a:srcRect b="0" l="0" r="0" t="0"/>
          <a:stretch/>
        </p:blipFill>
        <p:spPr>
          <a:xfrm>
            <a:off x="152400" y="4572000"/>
            <a:ext cx="8915400" cy="175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0" st="0"/>
                                            </p:txEl>
                                          </p:spTgt>
                                        </p:tgtEl>
                                        <p:attrNameLst>
                                          <p:attrName>style.visibility</p:attrName>
                                        </p:attrNameLst>
                                      </p:cBhvr>
                                      <p:to>
                                        <p:strVal val="visible"/>
                                      </p:to>
                                    </p:set>
                                    <p:animEffect filter="fade" transition="in">
                                      <p:cBhvr>
                                        <p:cTn dur="500"/>
                                        <p:tgtEl>
                                          <p:spTgt spid="9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1" st="1"/>
                                            </p:txEl>
                                          </p:spTgt>
                                        </p:tgtEl>
                                        <p:attrNameLst>
                                          <p:attrName>style.visibility</p:attrName>
                                        </p:attrNameLst>
                                      </p:cBhvr>
                                      <p:to>
                                        <p:strVal val="visible"/>
                                      </p:to>
                                    </p:set>
                                    <p:animEffect filter="fade" transition="in">
                                      <p:cBhvr>
                                        <p:cTn dur="500"/>
                                        <p:tgtEl>
                                          <p:spTgt spid="9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2" st="2"/>
                                            </p:txEl>
                                          </p:spTgt>
                                        </p:tgtEl>
                                        <p:attrNameLst>
                                          <p:attrName>style.visibility</p:attrName>
                                        </p:attrNameLst>
                                      </p:cBhvr>
                                      <p:to>
                                        <p:strVal val="visible"/>
                                      </p:to>
                                    </p:set>
                                    <p:animEffect filter="fade" transition="in">
                                      <p:cBhvr>
                                        <p:cTn dur="500"/>
                                        <p:tgtEl>
                                          <p:spTgt spid="9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3" st="3"/>
                                            </p:txEl>
                                          </p:spTgt>
                                        </p:tgtEl>
                                        <p:attrNameLst>
                                          <p:attrName>style.visibility</p:attrName>
                                        </p:attrNameLst>
                                      </p:cBhvr>
                                      <p:to>
                                        <p:strVal val="visible"/>
                                      </p:to>
                                    </p:set>
                                    <p:animEffect filter="fade" transition="in">
                                      <p:cBhvr>
                                        <p:cTn dur="500"/>
                                        <p:tgtEl>
                                          <p:spTgt spid="9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4" st="4"/>
                                            </p:txEl>
                                          </p:spTgt>
                                        </p:tgtEl>
                                        <p:attrNameLst>
                                          <p:attrName>style.visibility</p:attrName>
                                        </p:attrNameLst>
                                      </p:cBhvr>
                                      <p:to>
                                        <p:strVal val="visible"/>
                                      </p:to>
                                    </p:set>
                                    <p:animEffect filter="fade" transition="in">
                                      <p:cBhvr>
                                        <p:cTn dur="500"/>
                                        <p:tgtEl>
                                          <p:spTgt spid="9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5" st="5"/>
                                            </p:txEl>
                                          </p:spTgt>
                                        </p:tgtEl>
                                        <p:attrNameLst>
                                          <p:attrName>style.visibility</p:attrName>
                                        </p:attrNameLst>
                                      </p:cBhvr>
                                      <p:to>
                                        <p:strVal val="visible"/>
                                      </p:to>
                                    </p:set>
                                    <p:animEffect filter="fade" transition="in">
                                      <p:cBhvr>
                                        <p:cTn dur="500"/>
                                        <p:tgtEl>
                                          <p:spTgt spid="9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6" st="6"/>
                                            </p:txEl>
                                          </p:spTgt>
                                        </p:tgtEl>
                                        <p:attrNameLst>
                                          <p:attrName>style.visibility</p:attrName>
                                        </p:attrNameLst>
                                      </p:cBhvr>
                                      <p:to>
                                        <p:strVal val="visible"/>
                                      </p:to>
                                    </p:set>
                                    <p:animEffect filter="fade" transition="in">
                                      <p:cBhvr>
                                        <p:cTn dur="500"/>
                                        <p:tgtEl>
                                          <p:spTgt spid="9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7" st="7"/>
                                            </p:txEl>
                                          </p:spTgt>
                                        </p:tgtEl>
                                        <p:attrNameLst>
                                          <p:attrName>style.visibility</p:attrName>
                                        </p:attrNameLst>
                                      </p:cBhvr>
                                      <p:to>
                                        <p:strVal val="visible"/>
                                      </p:to>
                                    </p:set>
                                    <p:animEffect filter="fade" transition="in">
                                      <p:cBhvr>
                                        <p:cTn dur="500"/>
                                        <p:tgtEl>
                                          <p:spTgt spid="9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8" st="8"/>
                                            </p:txEl>
                                          </p:spTgt>
                                        </p:tgtEl>
                                        <p:attrNameLst>
                                          <p:attrName>style.visibility</p:attrName>
                                        </p:attrNameLst>
                                      </p:cBhvr>
                                      <p:to>
                                        <p:strVal val="visible"/>
                                      </p:to>
                                    </p:set>
                                    <p:animEffect filter="fade" transition="in">
                                      <p:cBhvr>
                                        <p:cTn dur="500"/>
                                        <p:tgtEl>
                                          <p:spTgt spid="90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xEl>
                                              <p:pRg end="9" st="9"/>
                                            </p:txEl>
                                          </p:spTgt>
                                        </p:tgtEl>
                                        <p:attrNameLst>
                                          <p:attrName>style.visibility</p:attrName>
                                        </p:attrNameLst>
                                      </p:cBhvr>
                                      <p:to>
                                        <p:strVal val="visible"/>
                                      </p:to>
                                    </p:set>
                                    <p:animEffect filter="fade" transition="in">
                                      <p:cBhvr>
                                        <p:cTn dur="500"/>
                                        <p:tgtEl>
                                          <p:spTgt spid="90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5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DES function</a:t>
            </a:r>
            <a:endParaRPr/>
          </a:p>
        </p:txBody>
      </p:sp>
      <p:pic>
        <p:nvPicPr>
          <p:cNvPr id="916" name="Google Shape;916;p105"/>
          <p:cNvPicPr preferRelativeResize="0"/>
          <p:nvPr>
            <p:ph idx="1" type="body"/>
          </p:nvPr>
        </p:nvPicPr>
        <p:blipFill rotWithShape="1">
          <a:blip r:embed="rId3">
            <a:alphaModFix/>
          </a:blip>
          <a:srcRect b="0" l="0" r="0" t="0"/>
          <a:stretch/>
        </p:blipFill>
        <p:spPr>
          <a:xfrm>
            <a:off x="304800" y="2052637"/>
            <a:ext cx="8686800" cy="3967162"/>
          </a:xfrm>
          <a:prstGeom prst="rect">
            <a:avLst/>
          </a:prstGeom>
          <a:noFill/>
          <a:ln>
            <a:noFill/>
          </a:ln>
        </p:spPr>
      </p:pic>
      <p:sp>
        <p:nvSpPr>
          <p:cNvPr id="917" name="Google Shape;917;p105"/>
          <p:cNvSpPr txBox="1"/>
          <p:nvPr/>
        </p:nvSpPr>
        <p:spPr>
          <a:xfrm>
            <a:off x="685800" y="1447800"/>
            <a:ext cx="76200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a:solidFill>
                  <a:schemeClr val="dk1"/>
                </a:solidFill>
                <a:latin typeface="Times New Roman"/>
                <a:ea typeface="Times New Roman"/>
                <a:cs typeface="Times New Roman"/>
                <a:sym typeface="Times New Roman"/>
              </a:rPr>
              <a:t>Expansion P-box table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None/>
            </a:pPr>
            <a:r>
              <a:rPr b="0" i="0" lang="en-US" sz="2400" u="none">
                <a:solidFill>
                  <a:schemeClr val="dk1"/>
                </a:solidFill>
                <a:latin typeface="Lucida Sans"/>
                <a:ea typeface="Lucida Sans"/>
                <a:cs typeface="Lucida Sans"/>
                <a:sym typeface="Lucida Sans"/>
              </a:rPr>
              <a:t>2. Whitener(XOR)</a:t>
            </a:r>
            <a:endParaRPr/>
          </a:p>
          <a:p>
            <a:pPr indent="-255587" lvl="0" marL="365125" marR="0" rtl="0" algn="l">
              <a:lnSpc>
                <a:spcPct val="100000"/>
              </a:lnSpc>
              <a:spcBef>
                <a:spcPts val="400"/>
              </a:spcBef>
              <a:spcAft>
                <a:spcPts val="0"/>
              </a:spcAft>
              <a:buClr>
                <a:schemeClr val="accent1"/>
              </a:buClr>
              <a:buSzPts val="1632"/>
              <a:buFont typeface="Noto Sans Symbols"/>
              <a:buNone/>
            </a:pPr>
            <a:r>
              <a:rPr b="0" i="1" lang="en-US" sz="2400" u="none">
                <a:solidFill>
                  <a:schemeClr val="dk1"/>
                </a:solidFill>
                <a:latin typeface="Times New Roman"/>
                <a:ea typeface="Times New Roman"/>
                <a:cs typeface="Times New Roman"/>
                <a:sym typeface="Times New Roman"/>
              </a:rPr>
              <a:t>After the expansion permutation, DES uses the XOR operation </a:t>
            </a:r>
            <a:endParaRPr/>
          </a:p>
          <a:p>
            <a:pPr indent="-255587" lvl="0" marL="365125" marR="0" rtl="0" algn="l">
              <a:lnSpc>
                <a:spcPct val="100000"/>
              </a:lnSpc>
              <a:spcBef>
                <a:spcPts val="400"/>
              </a:spcBef>
              <a:spcAft>
                <a:spcPts val="0"/>
              </a:spcAft>
              <a:buClr>
                <a:schemeClr val="accent1"/>
              </a:buClr>
              <a:buSzPts val="1632"/>
              <a:buFont typeface="Noto Sans Symbols"/>
              <a:buNone/>
            </a:pPr>
            <a:r>
              <a:rPr b="0" i="1" lang="en-US" sz="2400" u="none">
                <a:solidFill>
                  <a:schemeClr val="dk1"/>
                </a:solidFill>
                <a:latin typeface="Times New Roman"/>
                <a:ea typeface="Times New Roman"/>
                <a:cs typeface="Times New Roman"/>
                <a:sym typeface="Times New Roman"/>
              </a:rPr>
              <a:t>on the expanded right section and the round key. </a:t>
            </a:r>
            <a:endParaRPr/>
          </a:p>
          <a:p>
            <a:pPr indent="-255587" lvl="0" marL="365125" marR="0" rtl="0" algn="l">
              <a:lnSpc>
                <a:spcPct val="100000"/>
              </a:lnSpc>
              <a:spcBef>
                <a:spcPts val="400"/>
              </a:spcBef>
              <a:spcAft>
                <a:spcPts val="0"/>
              </a:spcAft>
              <a:buClr>
                <a:schemeClr val="accent1"/>
              </a:buClr>
              <a:buSzPts val="1632"/>
              <a:buFont typeface="Noto Sans Symbols"/>
              <a:buNone/>
            </a:pPr>
            <a:r>
              <a:rPr b="1" i="1" lang="en-US" sz="2400" u="none">
                <a:solidFill>
                  <a:schemeClr val="dk1"/>
                </a:solidFill>
                <a:latin typeface="Times New Roman"/>
                <a:ea typeface="Times New Roman"/>
                <a:cs typeface="Times New Roman"/>
                <a:sym typeface="Times New Roman"/>
              </a:rPr>
              <a:t>Note : </a:t>
            </a:r>
            <a:r>
              <a:rPr b="0" i="1" lang="en-US" sz="2400" u="none">
                <a:solidFill>
                  <a:schemeClr val="dk1"/>
                </a:solidFill>
                <a:latin typeface="Times New Roman"/>
                <a:ea typeface="Times New Roman"/>
                <a:cs typeface="Times New Roman"/>
                <a:sym typeface="Times New Roman"/>
              </a:rPr>
              <a:t>Both the right section and the key are 48-bits in length. </a:t>
            </a:r>
            <a:endParaRPr/>
          </a:p>
          <a:p>
            <a:pPr indent="-255587" lvl="0" marL="365125" marR="0" rtl="0" algn="l">
              <a:lnSpc>
                <a:spcPct val="100000"/>
              </a:lnSpc>
              <a:spcBef>
                <a:spcPts val="400"/>
              </a:spcBef>
              <a:spcAft>
                <a:spcPts val="0"/>
              </a:spcAft>
              <a:buClr>
                <a:schemeClr val="accent1"/>
              </a:buClr>
              <a:buSzPts val="1632"/>
              <a:buFont typeface="Noto Sans Symbols"/>
              <a:buNone/>
            </a:pPr>
            <a:r>
              <a:rPr b="0" i="1" lang="en-US" sz="2400" u="none">
                <a:solidFill>
                  <a:schemeClr val="dk1"/>
                </a:solidFill>
                <a:latin typeface="Times New Roman"/>
                <a:ea typeface="Times New Roman"/>
                <a:cs typeface="Times New Roman"/>
                <a:sym typeface="Times New Roman"/>
              </a:rPr>
              <a:t>The 48-bit output goes as input to the S-box.</a:t>
            </a:r>
            <a:endParaRPr/>
          </a:p>
          <a:p>
            <a:pPr indent="-255587" lvl="0" marL="365125" marR="0" rtl="0" algn="l">
              <a:lnSpc>
                <a:spcPct val="100000"/>
              </a:lnSpc>
              <a:spcBef>
                <a:spcPts val="400"/>
              </a:spcBef>
              <a:spcAft>
                <a:spcPts val="0"/>
              </a:spcAft>
              <a:buClr>
                <a:schemeClr val="accent1"/>
              </a:buClr>
              <a:buSzPts val="1632"/>
              <a:buFont typeface="Noto Sans Symbols"/>
              <a:buNone/>
            </a:pPr>
            <a:r>
              <a:t/>
            </a:r>
            <a:endParaRPr b="0" i="1" sz="2400" u="none">
              <a:solidFill>
                <a:schemeClr val="dk1"/>
              </a:solidFill>
              <a:latin typeface="Times New Roman"/>
              <a:ea typeface="Times New Roman"/>
              <a:cs typeface="Times New Roman"/>
              <a:sym typeface="Times New Roman"/>
            </a:endParaRPr>
          </a:p>
          <a:p>
            <a:pPr indent="-255587" lvl="0" marL="365125" marR="0" rtl="0" algn="l">
              <a:lnSpc>
                <a:spcPct val="100000"/>
              </a:lnSpc>
              <a:spcBef>
                <a:spcPts val="400"/>
              </a:spcBef>
              <a:spcAft>
                <a:spcPts val="0"/>
              </a:spcAft>
              <a:buClr>
                <a:schemeClr val="accent1"/>
              </a:buClr>
              <a:buSzPts val="1632"/>
              <a:buFont typeface="Noto Sans Symbols"/>
              <a:buNone/>
            </a:pPr>
            <a:r>
              <a:rPr b="0" i="0" lang="en-US" sz="2400" u="none">
                <a:solidFill>
                  <a:schemeClr val="dk1"/>
                </a:solidFill>
                <a:latin typeface="Lucida Sans"/>
                <a:ea typeface="Lucida Sans"/>
                <a:cs typeface="Lucida Sans"/>
                <a:sym typeface="Lucida Sans"/>
              </a:rPr>
              <a:t>3. S-boxes</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1" lang="en-US" sz="2400" u="none">
                <a:solidFill>
                  <a:schemeClr val="dk1"/>
                </a:solidFill>
                <a:latin typeface="Times New Roman"/>
                <a:ea typeface="Times New Roman"/>
                <a:cs typeface="Times New Roman"/>
                <a:sym typeface="Times New Roman"/>
              </a:rPr>
              <a:t>DES uses 8 S-boxes, each with a 6-bit input and a 4-bit output.</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1" lang="en-US" sz="2400" u="none">
                <a:solidFill>
                  <a:schemeClr val="dk1"/>
                </a:solidFill>
                <a:latin typeface="Times New Roman"/>
                <a:ea typeface="Times New Roman"/>
                <a:cs typeface="Times New Roman"/>
                <a:sym typeface="Times New Roman"/>
              </a:rPr>
              <a:t>Substitution follows a predetermined rule :</a:t>
            </a:r>
            <a:endParaRPr/>
          </a:p>
          <a:p>
            <a:pPr indent="-255587" lvl="0" marL="365125" marR="0" rtl="0" algn="l">
              <a:lnSpc>
                <a:spcPct val="100000"/>
              </a:lnSpc>
              <a:spcBef>
                <a:spcPts val="400"/>
              </a:spcBef>
              <a:spcAft>
                <a:spcPts val="0"/>
              </a:spcAft>
              <a:buClr>
                <a:schemeClr val="accent1"/>
              </a:buClr>
              <a:buSzPts val="1632"/>
              <a:buFont typeface="Noto Sans Symbols"/>
              <a:buNone/>
            </a:pPr>
            <a:r>
              <a:rPr b="0" i="1" lang="en-US" sz="2400" u="none">
                <a:solidFill>
                  <a:schemeClr val="dk1"/>
                </a:solidFill>
                <a:latin typeface="Times New Roman"/>
                <a:ea typeface="Times New Roman"/>
                <a:cs typeface="Times New Roman"/>
                <a:sym typeface="Times New Roman"/>
              </a:rPr>
              <a:t>   Outer 2 bits of the 6 bit input select the row.</a:t>
            </a:r>
            <a:endParaRPr/>
          </a:p>
          <a:p>
            <a:pPr indent="-255587" lvl="0" marL="365125" marR="0" rtl="0" algn="l">
              <a:lnSpc>
                <a:spcPct val="100000"/>
              </a:lnSpc>
              <a:spcBef>
                <a:spcPts val="400"/>
              </a:spcBef>
              <a:spcAft>
                <a:spcPts val="0"/>
              </a:spcAft>
              <a:buClr>
                <a:schemeClr val="accent1"/>
              </a:buClr>
              <a:buSzPts val="1632"/>
              <a:buFont typeface="Noto Sans Symbols"/>
              <a:buNone/>
            </a:pPr>
            <a:r>
              <a:rPr b="0" i="1" lang="en-US" sz="2400" u="none">
                <a:solidFill>
                  <a:schemeClr val="dk1"/>
                </a:solidFill>
                <a:latin typeface="Times New Roman"/>
                <a:ea typeface="Times New Roman"/>
                <a:cs typeface="Times New Roman"/>
                <a:sym typeface="Times New Roman"/>
              </a:rPr>
              <a:t>   Inner 4 bits select the column.</a:t>
            </a:r>
            <a:endParaRPr b="0" i="0" sz="24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632"/>
              <a:buFont typeface="Noto Sans Symbols"/>
              <a:buNone/>
            </a:pPr>
            <a:r>
              <a:t/>
            </a:r>
            <a:endParaRPr b="0" i="1" sz="2400" u="none">
              <a:solidFill>
                <a:schemeClr val="dk1"/>
              </a:solidFill>
              <a:latin typeface="Times New Roman"/>
              <a:ea typeface="Times New Roman"/>
              <a:cs typeface="Times New Roman"/>
              <a:sym typeface="Times New Roman"/>
            </a:endParaRPr>
          </a:p>
          <a:p>
            <a:pPr indent="-151955" lvl="0" marL="365125" marR="0" rtl="0" algn="l">
              <a:spcBef>
                <a:spcPts val="400"/>
              </a:spcBef>
              <a:spcAft>
                <a:spcPts val="0"/>
              </a:spcAft>
              <a:buClr>
                <a:schemeClr val="accent1"/>
              </a:buClr>
              <a:buSzPts val="1632"/>
              <a:buFont typeface="Noto Sans Symbols"/>
              <a:buNone/>
            </a:pPr>
            <a:r>
              <a:t/>
            </a:r>
            <a:endParaRPr b="0" i="1" sz="2400" u="none">
              <a:solidFill>
                <a:schemeClr val="dk1"/>
              </a:solidFill>
              <a:latin typeface="Times New Roman"/>
              <a:ea typeface="Times New Roman"/>
              <a:cs typeface="Times New Roman"/>
              <a:sym typeface="Times New Roman"/>
            </a:endParaRPr>
          </a:p>
        </p:txBody>
      </p:sp>
      <p:sp>
        <p:nvSpPr>
          <p:cNvPr id="923" name="Google Shape;923;p10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DES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0" st="0"/>
                                            </p:txEl>
                                          </p:spTgt>
                                        </p:tgtEl>
                                        <p:attrNameLst>
                                          <p:attrName>style.visibility</p:attrName>
                                        </p:attrNameLst>
                                      </p:cBhvr>
                                      <p:to>
                                        <p:strVal val="visible"/>
                                      </p:to>
                                    </p:set>
                                    <p:animEffect filter="fade" transition="in">
                                      <p:cBhvr>
                                        <p:cTn dur="500"/>
                                        <p:tgtEl>
                                          <p:spTgt spid="9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1" st="1"/>
                                            </p:txEl>
                                          </p:spTgt>
                                        </p:tgtEl>
                                        <p:attrNameLst>
                                          <p:attrName>style.visibility</p:attrName>
                                        </p:attrNameLst>
                                      </p:cBhvr>
                                      <p:to>
                                        <p:strVal val="visible"/>
                                      </p:to>
                                    </p:set>
                                    <p:animEffect filter="fade" transition="in">
                                      <p:cBhvr>
                                        <p:cTn dur="500"/>
                                        <p:tgtEl>
                                          <p:spTgt spid="9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2" st="2"/>
                                            </p:txEl>
                                          </p:spTgt>
                                        </p:tgtEl>
                                        <p:attrNameLst>
                                          <p:attrName>style.visibility</p:attrName>
                                        </p:attrNameLst>
                                      </p:cBhvr>
                                      <p:to>
                                        <p:strVal val="visible"/>
                                      </p:to>
                                    </p:set>
                                    <p:animEffect filter="fade" transition="in">
                                      <p:cBhvr>
                                        <p:cTn dur="500"/>
                                        <p:tgtEl>
                                          <p:spTgt spid="9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3" st="3"/>
                                            </p:txEl>
                                          </p:spTgt>
                                        </p:tgtEl>
                                        <p:attrNameLst>
                                          <p:attrName>style.visibility</p:attrName>
                                        </p:attrNameLst>
                                      </p:cBhvr>
                                      <p:to>
                                        <p:strVal val="visible"/>
                                      </p:to>
                                    </p:set>
                                    <p:animEffect filter="fade" transition="in">
                                      <p:cBhvr>
                                        <p:cTn dur="500"/>
                                        <p:tgtEl>
                                          <p:spTgt spid="92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4" st="4"/>
                                            </p:txEl>
                                          </p:spTgt>
                                        </p:tgtEl>
                                        <p:attrNameLst>
                                          <p:attrName>style.visibility</p:attrName>
                                        </p:attrNameLst>
                                      </p:cBhvr>
                                      <p:to>
                                        <p:strVal val="visible"/>
                                      </p:to>
                                    </p:set>
                                    <p:animEffect filter="fade" transition="in">
                                      <p:cBhvr>
                                        <p:cTn dur="500"/>
                                        <p:tgtEl>
                                          <p:spTgt spid="92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5" st="5"/>
                                            </p:txEl>
                                          </p:spTgt>
                                        </p:tgtEl>
                                        <p:attrNameLst>
                                          <p:attrName>style.visibility</p:attrName>
                                        </p:attrNameLst>
                                      </p:cBhvr>
                                      <p:to>
                                        <p:strVal val="visible"/>
                                      </p:to>
                                    </p:set>
                                    <p:animEffect filter="fade" transition="in">
                                      <p:cBhvr>
                                        <p:cTn dur="500"/>
                                        <p:tgtEl>
                                          <p:spTgt spid="92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6" st="6"/>
                                            </p:txEl>
                                          </p:spTgt>
                                        </p:tgtEl>
                                        <p:attrNameLst>
                                          <p:attrName>style.visibility</p:attrName>
                                        </p:attrNameLst>
                                      </p:cBhvr>
                                      <p:to>
                                        <p:strVal val="visible"/>
                                      </p:to>
                                    </p:set>
                                    <p:animEffect filter="fade" transition="in">
                                      <p:cBhvr>
                                        <p:cTn dur="500"/>
                                        <p:tgtEl>
                                          <p:spTgt spid="92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7" st="7"/>
                                            </p:txEl>
                                          </p:spTgt>
                                        </p:tgtEl>
                                        <p:attrNameLst>
                                          <p:attrName>style.visibility</p:attrName>
                                        </p:attrNameLst>
                                      </p:cBhvr>
                                      <p:to>
                                        <p:strVal val="visible"/>
                                      </p:to>
                                    </p:set>
                                    <p:animEffect filter="fade" transition="in">
                                      <p:cBhvr>
                                        <p:cTn dur="500"/>
                                        <p:tgtEl>
                                          <p:spTgt spid="92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8" st="8"/>
                                            </p:txEl>
                                          </p:spTgt>
                                        </p:tgtEl>
                                        <p:attrNameLst>
                                          <p:attrName>style.visibility</p:attrName>
                                        </p:attrNameLst>
                                      </p:cBhvr>
                                      <p:to>
                                        <p:strVal val="visible"/>
                                      </p:to>
                                    </p:set>
                                    <p:animEffect filter="fade" transition="in">
                                      <p:cBhvr>
                                        <p:cTn dur="500"/>
                                        <p:tgtEl>
                                          <p:spTgt spid="92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9" st="9"/>
                                            </p:txEl>
                                          </p:spTgt>
                                        </p:tgtEl>
                                        <p:attrNameLst>
                                          <p:attrName>style.visibility</p:attrName>
                                        </p:attrNameLst>
                                      </p:cBhvr>
                                      <p:to>
                                        <p:strVal val="visible"/>
                                      </p:to>
                                    </p:set>
                                    <p:animEffect filter="fade" transition="in">
                                      <p:cBhvr>
                                        <p:cTn dur="500"/>
                                        <p:tgtEl>
                                          <p:spTgt spid="92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10" st="10"/>
                                            </p:txEl>
                                          </p:spTgt>
                                        </p:tgtEl>
                                        <p:attrNameLst>
                                          <p:attrName>style.visibility</p:attrName>
                                        </p:attrNameLst>
                                      </p:cBhvr>
                                      <p:to>
                                        <p:strVal val="visible"/>
                                      </p:to>
                                    </p:set>
                                    <p:animEffect filter="fade" transition="in">
                                      <p:cBhvr>
                                        <p:cTn dur="500"/>
                                        <p:tgtEl>
                                          <p:spTgt spid="92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11" st="11"/>
                                            </p:txEl>
                                          </p:spTgt>
                                        </p:tgtEl>
                                        <p:attrNameLst>
                                          <p:attrName>style.visibility</p:attrName>
                                        </p:attrNameLst>
                                      </p:cBhvr>
                                      <p:to>
                                        <p:strVal val="visible"/>
                                      </p:to>
                                    </p:set>
                                    <p:animEffect filter="fade" transition="in">
                                      <p:cBhvr>
                                        <p:cTn dur="500"/>
                                        <p:tgtEl>
                                          <p:spTgt spid="92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xEl>
                                              <p:pRg end="12" st="12"/>
                                            </p:txEl>
                                          </p:spTgt>
                                        </p:tgtEl>
                                        <p:attrNameLst>
                                          <p:attrName>style.visibility</p:attrName>
                                        </p:attrNameLst>
                                      </p:cBhvr>
                                      <p:to>
                                        <p:strVal val="visible"/>
                                      </p:to>
                                    </p:set>
                                    <p:animEffect filter="fade" transition="in">
                                      <p:cBhvr>
                                        <p:cTn dur="500"/>
                                        <p:tgtEl>
                                          <p:spTgt spid="922">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DES function</a:t>
            </a:r>
            <a:endParaRPr/>
          </a:p>
        </p:txBody>
      </p:sp>
      <p:pic>
        <p:nvPicPr>
          <p:cNvPr id="929" name="Google Shape;929;p107"/>
          <p:cNvPicPr preferRelativeResize="0"/>
          <p:nvPr>
            <p:ph idx="1" type="body"/>
          </p:nvPr>
        </p:nvPicPr>
        <p:blipFill rotWithShape="1">
          <a:blip r:embed="rId3">
            <a:alphaModFix/>
          </a:blip>
          <a:srcRect b="0" l="0" r="0" t="0"/>
          <a:stretch/>
        </p:blipFill>
        <p:spPr>
          <a:xfrm>
            <a:off x="1782762" y="1481137"/>
            <a:ext cx="5578475" cy="452596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0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Note : Each S-box has its own table</a:t>
            </a:r>
            <a:endParaRPr/>
          </a:p>
          <a:p>
            <a:pPr indent="-139001" lvl="0" marL="365125" marR="0" rtl="0" algn="l">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p:txBody>
      </p:sp>
      <p:sp>
        <p:nvSpPr>
          <p:cNvPr id="935" name="Google Shape;935;p10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DES function</a:t>
            </a:r>
            <a:endParaRPr/>
          </a:p>
        </p:txBody>
      </p:sp>
      <p:pic>
        <p:nvPicPr>
          <p:cNvPr id="936" name="Google Shape;936;p108"/>
          <p:cNvPicPr preferRelativeResize="0"/>
          <p:nvPr/>
        </p:nvPicPr>
        <p:blipFill rotWithShape="1">
          <a:blip r:embed="rId3">
            <a:alphaModFix/>
          </a:blip>
          <a:srcRect b="0" l="0" r="0" t="0"/>
          <a:stretch/>
        </p:blipFill>
        <p:spPr>
          <a:xfrm>
            <a:off x="76200" y="2819400"/>
            <a:ext cx="8583612" cy="2025650"/>
          </a:xfrm>
          <a:prstGeom prst="rect">
            <a:avLst/>
          </a:prstGeom>
          <a:noFill/>
          <a:ln>
            <a:noFill/>
          </a:ln>
        </p:spPr>
      </p:pic>
      <p:sp>
        <p:nvSpPr>
          <p:cNvPr id="937" name="Google Shape;937;p108"/>
          <p:cNvSpPr txBox="1"/>
          <p:nvPr/>
        </p:nvSpPr>
        <p:spPr>
          <a:xfrm>
            <a:off x="1905000" y="2362200"/>
            <a:ext cx="5638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S box 1</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0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4. Straight P-box</a:t>
            </a:r>
            <a:endParaRPr/>
          </a:p>
          <a:p>
            <a:pPr indent="-255587"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139001" lvl="0" marL="365125" marR="0" rtl="0" algn="l">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p:txBody>
      </p:sp>
      <p:sp>
        <p:nvSpPr>
          <p:cNvPr id="943" name="Google Shape;943;p10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DES function</a:t>
            </a:r>
            <a:endParaRPr/>
          </a:p>
        </p:txBody>
      </p:sp>
      <p:pic>
        <p:nvPicPr>
          <p:cNvPr id="944" name="Google Shape;944;p109"/>
          <p:cNvPicPr preferRelativeResize="0"/>
          <p:nvPr/>
        </p:nvPicPr>
        <p:blipFill rotWithShape="1">
          <a:blip r:embed="rId3">
            <a:alphaModFix/>
          </a:blip>
          <a:srcRect b="0" l="0" r="0" t="0"/>
          <a:stretch/>
        </p:blipFill>
        <p:spPr>
          <a:xfrm>
            <a:off x="457200" y="2209800"/>
            <a:ext cx="8428037" cy="190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1"/>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Stream ciphers</a:t>
            </a:r>
            <a:endParaRPr/>
          </a:p>
          <a:p>
            <a:pPr indent="-228599" lvl="1" marL="620712" marR="0" rtl="0" algn="l">
              <a:lnSpc>
                <a:spcPct val="100000"/>
              </a:lnSpc>
              <a:spcBef>
                <a:spcPts val="300"/>
              </a:spcBef>
              <a:spcAft>
                <a:spcPts val="0"/>
              </a:spcAft>
              <a:buClr>
                <a:schemeClr val="accent1"/>
              </a:buClr>
              <a:buSzPts val="2300"/>
              <a:buFont typeface="Verdana"/>
              <a:buChar char="◦"/>
            </a:pPr>
            <a:r>
              <a:rPr b="0" i="0" lang="en-US" sz="2300" u="none" cap="none" strike="noStrike">
                <a:solidFill>
                  <a:schemeClr val="dk1"/>
                </a:solidFill>
                <a:latin typeface="Lucida Sans"/>
                <a:ea typeface="Lucida Sans"/>
                <a:cs typeface="Lucida Sans"/>
                <a:sym typeface="Lucida Sans"/>
              </a:rPr>
              <a:t>Encrypts one bit/character at a time</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Block ciphers</a:t>
            </a:r>
            <a:endParaRPr/>
          </a:p>
          <a:p>
            <a:pPr indent="-228599" lvl="1" marL="620712" marR="0" rtl="0" algn="l">
              <a:lnSpc>
                <a:spcPct val="100000"/>
              </a:lnSpc>
              <a:spcBef>
                <a:spcPts val="300"/>
              </a:spcBef>
              <a:spcAft>
                <a:spcPts val="0"/>
              </a:spcAft>
              <a:buClr>
                <a:schemeClr val="accent1"/>
              </a:buClr>
              <a:buSzPts val="2300"/>
              <a:buFont typeface="Verdana"/>
              <a:buChar char="◦"/>
            </a:pPr>
            <a:r>
              <a:rPr b="0" i="0" lang="en-US" sz="2300" u="none" cap="none" strike="noStrike">
                <a:solidFill>
                  <a:schemeClr val="dk1"/>
                </a:solidFill>
                <a:latin typeface="Lucida Sans"/>
                <a:ea typeface="Lucida Sans"/>
                <a:cs typeface="Lucida Sans"/>
                <a:sym typeface="Lucida Sans"/>
              </a:rPr>
              <a:t>Break plaintext message in equal-size blocks</a:t>
            </a:r>
            <a:endParaRPr/>
          </a:p>
          <a:p>
            <a:pPr indent="-228599" lvl="1" marL="620712" marR="0" rtl="0" algn="l">
              <a:lnSpc>
                <a:spcPct val="100000"/>
              </a:lnSpc>
              <a:spcBef>
                <a:spcPts val="300"/>
              </a:spcBef>
              <a:spcAft>
                <a:spcPts val="0"/>
              </a:spcAft>
              <a:buClr>
                <a:schemeClr val="accent1"/>
              </a:buClr>
              <a:buSzPts val="2300"/>
              <a:buFont typeface="Verdana"/>
              <a:buChar char="◦"/>
            </a:pPr>
            <a:r>
              <a:rPr b="0" i="0" lang="en-US" sz="2300" u="none" cap="none" strike="noStrike">
                <a:solidFill>
                  <a:schemeClr val="dk1"/>
                </a:solidFill>
                <a:latin typeface="Lucida Sans"/>
                <a:ea typeface="Lucida Sans"/>
                <a:cs typeface="Lucida Sans"/>
                <a:sym typeface="Lucida Sans"/>
              </a:rPr>
              <a:t>Encrypts each block as a unit</a:t>
            </a:r>
            <a:endParaRPr/>
          </a:p>
        </p:txBody>
      </p:sp>
      <p:sp>
        <p:nvSpPr>
          <p:cNvPr id="253" name="Google Shape;253;p1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400" u="none" cap="none" strike="noStrike">
                <a:solidFill>
                  <a:schemeClr val="dk2"/>
                </a:solidFill>
                <a:latin typeface="Lucida Sans"/>
                <a:ea typeface="Lucida Sans"/>
                <a:cs typeface="Lucida Sans"/>
                <a:sym typeface="Lucida Sans"/>
              </a:rPr>
              <a:t>Two types of symmetric ciphers</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0" st="0"/>
                                            </p:txEl>
                                          </p:spTgt>
                                        </p:tgtEl>
                                        <p:attrNameLst>
                                          <p:attrName>style.visibility</p:attrName>
                                        </p:attrNameLst>
                                      </p:cBhvr>
                                      <p:to>
                                        <p:strVal val="visible"/>
                                      </p:to>
                                    </p:set>
                                    <p:animEffect filter="fade" transition="in">
                                      <p:cBhvr>
                                        <p:cTn dur="500"/>
                                        <p:tgtEl>
                                          <p:spTgt spid="2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1" st="1"/>
                                            </p:txEl>
                                          </p:spTgt>
                                        </p:tgtEl>
                                        <p:attrNameLst>
                                          <p:attrName>style.visibility</p:attrName>
                                        </p:attrNameLst>
                                      </p:cBhvr>
                                      <p:to>
                                        <p:strVal val="visible"/>
                                      </p:to>
                                    </p:set>
                                    <p:animEffect filter="fade" transition="in">
                                      <p:cBhvr>
                                        <p:cTn dur="500"/>
                                        <p:tgtEl>
                                          <p:spTgt spid="2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2" st="2"/>
                                            </p:txEl>
                                          </p:spTgt>
                                        </p:tgtEl>
                                        <p:attrNameLst>
                                          <p:attrName>style.visibility</p:attrName>
                                        </p:attrNameLst>
                                      </p:cBhvr>
                                      <p:to>
                                        <p:strVal val="visible"/>
                                      </p:to>
                                    </p:set>
                                    <p:animEffect filter="fade" transition="in">
                                      <p:cBhvr>
                                        <p:cTn dur="500"/>
                                        <p:tgtEl>
                                          <p:spTgt spid="2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3" st="3"/>
                                            </p:txEl>
                                          </p:spTgt>
                                        </p:tgtEl>
                                        <p:attrNameLst>
                                          <p:attrName>style.visibility</p:attrName>
                                        </p:attrNameLst>
                                      </p:cBhvr>
                                      <p:to>
                                        <p:strVal val="visible"/>
                                      </p:to>
                                    </p:set>
                                    <p:animEffect filter="fade" transition="in">
                                      <p:cBhvr>
                                        <p:cTn dur="500"/>
                                        <p:tgtEl>
                                          <p:spTgt spid="2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xEl>
                                              <p:pRg end="4" st="4"/>
                                            </p:txEl>
                                          </p:spTgt>
                                        </p:tgtEl>
                                        <p:attrNameLst>
                                          <p:attrName>style.visibility</p:attrName>
                                        </p:attrNameLst>
                                      </p:cBhvr>
                                      <p:to>
                                        <p:strVal val="visible"/>
                                      </p:to>
                                    </p:set>
                                    <p:animEffect filter="fade" transition="in">
                                      <p:cBhvr>
                                        <p:cTn dur="500"/>
                                        <p:tgtEl>
                                          <p:spTgt spid="252">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1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Times New Roman"/>
                <a:ea typeface="Times New Roman"/>
                <a:cs typeface="Times New Roman"/>
                <a:sym typeface="Times New Roman"/>
              </a:rPr>
              <a:t>The round-key generator creates sixteen 48-bit keys out of a 56-bit cipher key. </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Times New Roman"/>
                <a:ea typeface="Times New Roman"/>
                <a:cs typeface="Times New Roman"/>
                <a:sym typeface="Times New Roman"/>
              </a:rPr>
              <a:t>The cipher key is actually a 64-bit key in which 8 extra bits are the parity bits which are dropped before the actual key generation process.</a:t>
            </a:r>
            <a:endParaRPr/>
          </a:p>
          <a:p>
            <a:pPr indent="-255587" lvl="0" marL="365125" marR="0" rtl="0" algn="l">
              <a:lnSpc>
                <a:spcPct val="100000"/>
              </a:lnSpc>
              <a:spcBef>
                <a:spcPts val="400"/>
              </a:spcBef>
              <a:spcAft>
                <a:spcPts val="0"/>
              </a:spcAft>
              <a:buClr>
                <a:schemeClr val="accent1"/>
              </a:buClr>
              <a:buSzPts val="1632"/>
              <a:buFont typeface="Noto Sans Symbols"/>
              <a:buNone/>
            </a:pPr>
            <a:r>
              <a:rPr b="1" i="0" lang="en-US" sz="2400" u="none">
                <a:solidFill>
                  <a:schemeClr val="dk1"/>
                </a:solidFill>
                <a:latin typeface="Times New Roman"/>
                <a:ea typeface="Times New Roman"/>
                <a:cs typeface="Times New Roman"/>
                <a:sym typeface="Times New Roman"/>
              </a:rPr>
              <a:t>Process :</a:t>
            </a:r>
            <a:endParaRPr/>
          </a:p>
          <a:p>
            <a:pPr indent="-255587" lvl="0" marL="365125" marR="0" rtl="0" algn="l">
              <a:lnSpc>
                <a:spcPct val="100000"/>
              </a:lnSpc>
              <a:spcBef>
                <a:spcPts val="400"/>
              </a:spcBef>
              <a:spcAft>
                <a:spcPts val="0"/>
              </a:spcAft>
              <a:buClr>
                <a:schemeClr val="accent1"/>
              </a:buClr>
              <a:buSzPts val="1632"/>
              <a:buFont typeface="Noto Sans Symbols"/>
              <a:buNone/>
            </a:pPr>
            <a:r>
              <a:rPr b="1" i="0" lang="en-US" sz="2400" u="none">
                <a:solidFill>
                  <a:schemeClr val="dk1"/>
                </a:solidFill>
                <a:latin typeface="Times New Roman"/>
                <a:ea typeface="Times New Roman"/>
                <a:cs typeface="Times New Roman"/>
                <a:sym typeface="Times New Roman"/>
              </a:rPr>
              <a:t>1. Parity Drop :</a:t>
            </a:r>
            <a:endParaRPr/>
          </a:p>
          <a:p>
            <a:pPr indent="-255587" lvl="0" marL="365125" marR="0" rtl="0" algn="l">
              <a:lnSpc>
                <a:spcPct val="100000"/>
              </a:lnSpc>
              <a:spcBef>
                <a:spcPts val="400"/>
              </a:spcBef>
              <a:spcAft>
                <a:spcPts val="0"/>
              </a:spcAft>
              <a:buClr>
                <a:schemeClr val="accent1"/>
              </a:buClr>
              <a:buSzPts val="1632"/>
              <a:buFont typeface="Noto Sans Symbols"/>
              <a:buNone/>
            </a:pPr>
            <a:r>
              <a:rPr b="1" i="0" lang="en-US" sz="2400" u="none">
                <a:solidFill>
                  <a:schemeClr val="dk1"/>
                </a:solidFill>
                <a:latin typeface="Times New Roman"/>
                <a:ea typeface="Times New Roman"/>
                <a:cs typeface="Times New Roman"/>
                <a:sym typeface="Times New Roman"/>
              </a:rPr>
              <a:t>   </a:t>
            </a:r>
            <a:r>
              <a:rPr b="0" i="0" lang="en-US" sz="2400" u="none">
                <a:solidFill>
                  <a:schemeClr val="dk1"/>
                </a:solidFill>
                <a:latin typeface="Times New Roman"/>
                <a:ea typeface="Times New Roman"/>
                <a:cs typeface="Times New Roman"/>
                <a:sym typeface="Times New Roman"/>
              </a:rPr>
              <a:t>Parity drop step is called the compression transposition step.</a:t>
            </a:r>
            <a:endParaRPr/>
          </a:p>
          <a:p>
            <a:pPr indent="-255587" lvl="0" marL="365125" marR="0" rtl="0" algn="l">
              <a:lnSpc>
                <a:spcPct val="100000"/>
              </a:lnSpc>
              <a:spcBef>
                <a:spcPts val="400"/>
              </a:spcBef>
              <a:spcAft>
                <a:spcPts val="0"/>
              </a:spcAft>
              <a:buClr>
                <a:schemeClr val="accent1"/>
              </a:buClr>
              <a:buSzPts val="1632"/>
              <a:buFont typeface="Noto Sans Symbols"/>
              <a:buNone/>
            </a:pPr>
            <a:r>
              <a:rPr b="0" i="0" lang="en-US" sz="2400" u="none">
                <a:solidFill>
                  <a:schemeClr val="dk1"/>
                </a:solidFill>
                <a:latin typeface="Times New Roman"/>
                <a:ea typeface="Times New Roman"/>
                <a:cs typeface="Times New Roman"/>
                <a:sym typeface="Times New Roman"/>
              </a:rPr>
              <a:t>   Step 1 : Drop the parity bits (bits 8,16,24,32,40,48,56,64) from the 64-bit 	   key.</a:t>
            </a:r>
            <a:endParaRPr/>
          </a:p>
          <a:p>
            <a:pPr indent="-255587" lvl="0" marL="365125" marR="0" rtl="0" algn="l">
              <a:lnSpc>
                <a:spcPct val="100000"/>
              </a:lnSpc>
              <a:spcBef>
                <a:spcPts val="400"/>
              </a:spcBef>
              <a:spcAft>
                <a:spcPts val="0"/>
              </a:spcAft>
              <a:buClr>
                <a:schemeClr val="accent1"/>
              </a:buClr>
              <a:buSzPts val="1632"/>
              <a:buFont typeface="Noto Sans Symbols"/>
              <a:buNone/>
            </a:pPr>
            <a:r>
              <a:rPr b="0" i="0" lang="en-US" sz="2400" u="none">
                <a:solidFill>
                  <a:schemeClr val="dk1"/>
                </a:solidFill>
                <a:latin typeface="Times New Roman"/>
                <a:ea typeface="Times New Roman"/>
                <a:cs typeface="Times New Roman"/>
                <a:sym typeface="Times New Roman"/>
              </a:rPr>
              <a:t>   </a:t>
            </a:r>
            <a:endParaRPr/>
          </a:p>
          <a:p>
            <a:pPr indent="-255587" lvl="0" marL="365125" marR="0" rtl="0" algn="l">
              <a:lnSpc>
                <a:spcPct val="100000"/>
              </a:lnSpc>
              <a:spcBef>
                <a:spcPts val="400"/>
              </a:spcBef>
              <a:spcAft>
                <a:spcPts val="0"/>
              </a:spcAft>
              <a:buClr>
                <a:schemeClr val="accent1"/>
              </a:buClr>
              <a:buSzPts val="1632"/>
              <a:buFont typeface="Noto Sans Symbols"/>
              <a:buNone/>
            </a:pPr>
            <a:r>
              <a:rPr b="0" i="0" lang="en-US" sz="2400" u="none">
                <a:solidFill>
                  <a:schemeClr val="dk1"/>
                </a:solidFill>
                <a:latin typeface="Times New Roman"/>
                <a:ea typeface="Times New Roman"/>
                <a:cs typeface="Times New Roman"/>
                <a:sym typeface="Times New Roman"/>
              </a:rPr>
              <a:t>   </a:t>
            </a:r>
            <a:endParaRPr/>
          </a:p>
          <a:p>
            <a:pPr indent="-255587" lvl="0" marL="365125" marR="0" rtl="0" algn="l">
              <a:lnSpc>
                <a:spcPct val="100000"/>
              </a:lnSpc>
              <a:spcBef>
                <a:spcPts val="400"/>
              </a:spcBef>
              <a:spcAft>
                <a:spcPts val="0"/>
              </a:spcAft>
              <a:buClr>
                <a:schemeClr val="accent1"/>
              </a:buClr>
              <a:buSzPts val="1632"/>
              <a:buFont typeface="Noto Sans Symbols"/>
              <a:buNone/>
            </a:pPr>
            <a:r>
              <a:t/>
            </a:r>
            <a:endParaRPr b="0" i="0" sz="2400" u="none">
              <a:solidFill>
                <a:schemeClr val="dk1"/>
              </a:solidFill>
              <a:latin typeface="Times New Roman"/>
              <a:ea typeface="Times New Roman"/>
              <a:cs typeface="Times New Roman"/>
              <a:sym typeface="Times New Roman"/>
            </a:endParaRPr>
          </a:p>
          <a:p>
            <a:pPr indent="-151955" lvl="0" marL="365125" marR="0" rtl="0" algn="l">
              <a:spcBef>
                <a:spcPts val="400"/>
              </a:spcBef>
              <a:spcAft>
                <a:spcPts val="0"/>
              </a:spcAft>
              <a:buClr>
                <a:schemeClr val="accent1"/>
              </a:buClr>
              <a:buSzPts val="1632"/>
              <a:buFont typeface="Noto Sans Symbols"/>
              <a:buNone/>
            </a:pPr>
            <a:r>
              <a:t/>
            </a:r>
            <a:endParaRPr b="0" i="0" sz="2400" u="none">
              <a:solidFill>
                <a:schemeClr val="dk1"/>
              </a:solidFill>
              <a:latin typeface="Times New Roman"/>
              <a:ea typeface="Times New Roman"/>
              <a:cs typeface="Times New Roman"/>
              <a:sym typeface="Times New Roman"/>
            </a:endParaRPr>
          </a:p>
        </p:txBody>
      </p:sp>
      <p:sp>
        <p:nvSpPr>
          <p:cNvPr id="950" name="Google Shape;950;p11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folHlink"/>
              </a:buClr>
              <a:buSzPct val="100000"/>
              <a:buFont typeface="Times New Roman"/>
              <a:buNone/>
            </a:pPr>
            <a:r>
              <a:rPr b="1" i="1" lang="en-US" sz="4400" u="none" cap="none" strike="noStrike">
                <a:solidFill>
                  <a:schemeClr val="folHlink"/>
                </a:solidFill>
                <a:latin typeface="Times New Roman"/>
                <a:ea typeface="Times New Roman"/>
                <a:cs typeface="Times New Roman"/>
                <a:sym typeface="Times New Roman"/>
              </a:rPr>
              <a:t>Key Generation</a:t>
            </a:r>
            <a:br>
              <a:rPr b="1" i="1" lang="en-US" sz="4400" u="none" cap="none" strike="noStrike">
                <a:solidFill>
                  <a:schemeClr val="folHlink"/>
                </a:solidFill>
                <a:latin typeface="Times New Roman"/>
                <a:ea typeface="Times New Roman"/>
                <a:cs typeface="Times New Roman"/>
                <a:sym typeface="Times New Roman"/>
              </a:rPr>
            </a:b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0" st="0"/>
                                            </p:txEl>
                                          </p:spTgt>
                                        </p:tgtEl>
                                        <p:attrNameLst>
                                          <p:attrName>style.visibility</p:attrName>
                                        </p:attrNameLst>
                                      </p:cBhvr>
                                      <p:to>
                                        <p:strVal val="visible"/>
                                      </p:to>
                                    </p:set>
                                    <p:animEffect filter="fade" transition="in">
                                      <p:cBhvr>
                                        <p:cTn dur="500"/>
                                        <p:tgtEl>
                                          <p:spTgt spid="9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1" st="1"/>
                                            </p:txEl>
                                          </p:spTgt>
                                        </p:tgtEl>
                                        <p:attrNameLst>
                                          <p:attrName>style.visibility</p:attrName>
                                        </p:attrNameLst>
                                      </p:cBhvr>
                                      <p:to>
                                        <p:strVal val="visible"/>
                                      </p:to>
                                    </p:set>
                                    <p:animEffect filter="fade" transition="in">
                                      <p:cBhvr>
                                        <p:cTn dur="500"/>
                                        <p:tgtEl>
                                          <p:spTgt spid="9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2" st="2"/>
                                            </p:txEl>
                                          </p:spTgt>
                                        </p:tgtEl>
                                        <p:attrNameLst>
                                          <p:attrName>style.visibility</p:attrName>
                                        </p:attrNameLst>
                                      </p:cBhvr>
                                      <p:to>
                                        <p:strVal val="visible"/>
                                      </p:to>
                                    </p:set>
                                    <p:animEffect filter="fade" transition="in">
                                      <p:cBhvr>
                                        <p:cTn dur="500"/>
                                        <p:tgtEl>
                                          <p:spTgt spid="9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3" st="3"/>
                                            </p:txEl>
                                          </p:spTgt>
                                        </p:tgtEl>
                                        <p:attrNameLst>
                                          <p:attrName>style.visibility</p:attrName>
                                        </p:attrNameLst>
                                      </p:cBhvr>
                                      <p:to>
                                        <p:strVal val="visible"/>
                                      </p:to>
                                    </p:set>
                                    <p:animEffect filter="fade" transition="in">
                                      <p:cBhvr>
                                        <p:cTn dur="500"/>
                                        <p:tgtEl>
                                          <p:spTgt spid="9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4" st="4"/>
                                            </p:txEl>
                                          </p:spTgt>
                                        </p:tgtEl>
                                        <p:attrNameLst>
                                          <p:attrName>style.visibility</p:attrName>
                                        </p:attrNameLst>
                                      </p:cBhvr>
                                      <p:to>
                                        <p:strVal val="visible"/>
                                      </p:to>
                                    </p:set>
                                    <p:animEffect filter="fade" transition="in">
                                      <p:cBhvr>
                                        <p:cTn dur="500"/>
                                        <p:tgtEl>
                                          <p:spTgt spid="9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5" st="5"/>
                                            </p:txEl>
                                          </p:spTgt>
                                        </p:tgtEl>
                                        <p:attrNameLst>
                                          <p:attrName>style.visibility</p:attrName>
                                        </p:attrNameLst>
                                      </p:cBhvr>
                                      <p:to>
                                        <p:strVal val="visible"/>
                                      </p:to>
                                    </p:set>
                                    <p:animEffect filter="fade" transition="in">
                                      <p:cBhvr>
                                        <p:cTn dur="500"/>
                                        <p:tgtEl>
                                          <p:spTgt spid="9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6" st="6"/>
                                            </p:txEl>
                                          </p:spTgt>
                                        </p:tgtEl>
                                        <p:attrNameLst>
                                          <p:attrName>style.visibility</p:attrName>
                                        </p:attrNameLst>
                                      </p:cBhvr>
                                      <p:to>
                                        <p:strVal val="visible"/>
                                      </p:to>
                                    </p:set>
                                    <p:animEffect filter="fade" transition="in">
                                      <p:cBhvr>
                                        <p:cTn dur="500"/>
                                        <p:tgtEl>
                                          <p:spTgt spid="94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7" st="7"/>
                                            </p:txEl>
                                          </p:spTgt>
                                        </p:tgtEl>
                                        <p:attrNameLst>
                                          <p:attrName>style.visibility</p:attrName>
                                        </p:attrNameLst>
                                      </p:cBhvr>
                                      <p:to>
                                        <p:strVal val="visible"/>
                                      </p:to>
                                    </p:set>
                                    <p:animEffect filter="fade" transition="in">
                                      <p:cBhvr>
                                        <p:cTn dur="500"/>
                                        <p:tgtEl>
                                          <p:spTgt spid="94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8" st="8"/>
                                            </p:txEl>
                                          </p:spTgt>
                                        </p:tgtEl>
                                        <p:attrNameLst>
                                          <p:attrName>style.visibility</p:attrName>
                                        </p:attrNameLst>
                                      </p:cBhvr>
                                      <p:to>
                                        <p:strVal val="visible"/>
                                      </p:to>
                                    </p:set>
                                    <p:animEffect filter="fade" transition="in">
                                      <p:cBhvr>
                                        <p:cTn dur="500"/>
                                        <p:tgtEl>
                                          <p:spTgt spid="94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9">
                                            <p:txEl>
                                              <p:pRg end="9" st="9"/>
                                            </p:txEl>
                                          </p:spTgt>
                                        </p:tgtEl>
                                        <p:attrNameLst>
                                          <p:attrName>style.visibility</p:attrName>
                                        </p:attrNameLst>
                                      </p:cBhvr>
                                      <p:to>
                                        <p:strVal val="visible"/>
                                      </p:to>
                                    </p:set>
                                    <p:animEffect filter="fade" transition="in">
                                      <p:cBhvr>
                                        <p:cTn dur="500"/>
                                        <p:tgtEl>
                                          <p:spTgt spid="94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11"/>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904"/>
              <a:buFont typeface="Noto Sans Symbols"/>
              <a:buNone/>
            </a:pPr>
            <a:r>
              <a:rPr b="0" i="0" lang="en-US" sz="2800" u="none">
                <a:solidFill>
                  <a:schemeClr val="dk1"/>
                </a:solidFill>
                <a:latin typeface="Times New Roman"/>
                <a:ea typeface="Times New Roman"/>
                <a:cs typeface="Times New Roman"/>
                <a:sym typeface="Times New Roman"/>
              </a:rPr>
              <a:t>Step2 : Permute the bits according to 🡪</a:t>
            </a:r>
            <a:endParaRPr/>
          </a:p>
          <a:p>
            <a:pPr indent="-134683" lvl="0" marL="365125" marR="0" rtl="0" algn="l">
              <a:spcBef>
                <a:spcPts val="400"/>
              </a:spcBef>
              <a:spcAft>
                <a:spcPts val="0"/>
              </a:spcAft>
              <a:buClr>
                <a:schemeClr val="accent1"/>
              </a:buClr>
              <a:buSzPts val="1904"/>
              <a:buFont typeface="Noto Sans Symbols"/>
              <a:buNone/>
            </a:pPr>
            <a:r>
              <a:t/>
            </a:r>
            <a:endParaRPr b="0" i="0" sz="2800" u="none">
              <a:solidFill>
                <a:schemeClr val="dk1"/>
              </a:solidFill>
              <a:latin typeface="Times New Roman"/>
              <a:ea typeface="Times New Roman"/>
              <a:cs typeface="Times New Roman"/>
              <a:sym typeface="Times New Roman"/>
            </a:endParaRPr>
          </a:p>
        </p:txBody>
      </p:sp>
      <p:sp>
        <p:nvSpPr>
          <p:cNvPr id="956" name="Google Shape;956;p11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folHlink"/>
              </a:buClr>
              <a:buSzPts val="4000"/>
              <a:buFont typeface="Times New Roman"/>
              <a:buNone/>
            </a:pPr>
            <a:r>
              <a:rPr b="1" i="1" lang="en-US" sz="4000" u="none" cap="none" strike="noStrike">
                <a:solidFill>
                  <a:schemeClr val="folHlink"/>
                </a:solidFill>
                <a:latin typeface="Times New Roman"/>
                <a:ea typeface="Times New Roman"/>
                <a:cs typeface="Times New Roman"/>
                <a:sym typeface="Times New Roman"/>
              </a:rPr>
              <a:t>Key Generation</a:t>
            </a:r>
            <a:endParaRPr b="1" i="0" sz="4100" u="none" cap="none" strike="noStrike">
              <a:solidFill>
                <a:schemeClr val="dk2"/>
              </a:solidFill>
              <a:latin typeface="Lucida Sans"/>
              <a:ea typeface="Lucida Sans"/>
              <a:cs typeface="Lucida Sans"/>
              <a:sym typeface="Lucida Sans"/>
            </a:endParaRPr>
          </a:p>
        </p:txBody>
      </p:sp>
      <p:sp>
        <p:nvSpPr>
          <p:cNvPr id="957" name="Google Shape;957;p111"/>
          <p:cNvSpPr txBox="1"/>
          <p:nvPr/>
        </p:nvSpPr>
        <p:spPr>
          <a:xfrm>
            <a:off x="304800" y="2286000"/>
            <a:ext cx="8634412" cy="327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958" name="Google Shape;958;p111"/>
          <p:cNvPicPr preferRelativeResize="0"/>
          <p:nvPr/>
        </p:nvPicPr>
        <p:blipFill rotWithShape="1">
          <a:blip r:embed="rId3">
            <a:alphaModFix/>
          </a:blip>
          <a:srcRect b="0" l="0" r="0" t="0"/>
          <a:stretch/>
        </p:blipFill>
        <p:spPr>
          <a:xfrm>
            <a:off x="623887" y="2676525"/>
            <a:ext cx="7605712" cy="28860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112"/>
          <p:cNvPicPr preferRelativeResize="0"/>
          <p:nvPr>
            <p:ph idx="1" type="body"/>
          </p:nvPr>
        </p:nvPicPr>
        <p:blipFill rotWithShape="1">
          <a:blip r:embed="rId3">
            <a:alphaModFix/>
          </a:blip>
          <a:srcRect b="0" l="0" r="0" t="0"/>
          <a:stretch/>
        </p:blipFill>
        <p:spPr>
          <a:xfrm>
            <a:off x="1600200" y="152400"/>
            <a:ext cx="5486400" cy="6362700"/>
          </a:xfrm>
          <a:prstGeom prst="rect">
            <a:avLst/>
          </a:prstGeom>
          <a:noFill/>
          <a:ln>
            <a:noFill/>
          </a:ln>
        </p:spPr>
      </p:pic>
      <p:sp>
        <p:nvSpPr>
          <p:cNvPr id="964" name="Google Shape;964;p112"/>
          <p:cNvSpPr txBox="1"/>
          <p:nvPr/>
        </p:nvSpPr>
        <p:spPr>
          <a:xfrm>
            <a:off x="7162800" y="5638800"/>
            <a:ext cx="17526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a:solidFill>
                  <a:schemeClr val="dk1"/>
                </a:solidFill>
                <a:latin typeface="Times New Roman"/>
                <a:ea typeface="Times New Roman"/>
                <a:cs typeface="Times New Roman"/>
                <a:sym typeface="Times New Roman"/>
              </a:rPr>
              <a:t>Key generation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None/>
            </a:pPr>
            <a:r>
              <a:rPr b="1" i="0" lang="en-US" sz="2400" u="none">
                <a:solidFill>
                  <a:schemeClr val="dk1"/>
                </a:solidFill>
                <a:latin typeface="Lucida Sans"/>
                <a:ea typeface="Lucida Sans"/>
                <a:cs typeface="Lucida Sans"/>
                <a:sym typeface="Lucida Sans"/>
              </a:rPr>
              <a:t>2. Shift left :</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Key is divided into 2 parts and each part is shifted left (circular) 1 or 2 bits; depending on the round.</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2 parts are then combined to form a 56-bit part.</a:t>
            </a:r>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632"/>
              <a:buFont typeface="Noto Sans Symbols"/>
              <a:buNone/>
            </a:pPr>
            <a:r>
              <a:rPr b="1" i="0" lang="en-US" sz="2400" u="none">
                <a:solidFill>
                  <a:schemeClr val="dk1"/>
                </a:solidFill>
                <a:latin typeface="Lucida Sans"/>
                <a:ea typeface="Lucida Sans"/>
                <a:cs typeface="Lucida Sans"/>
                <a:sym typeface="Lucida Sans"/>
              </a:rPr>
              <a:t>3. Compression box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Changes 56 bits to 48 bits which are used as a key for a round.</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a:t>
            </a:r>
            <a:endParaRPr/>
          </a:p>
        </p:txBody>
      </p:sp>
      <p:sp>
        <p:nvSpPr>
          <p:cNvPr id="970" name="Google Shape;970;p11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folHlink"/>
              </a:buClr>
              <a:buSzPts val="4400"/>
              <a:buFont typeface="Times New Roman"/>
              <a:buNone/>
            </a:pPr>
            <a:r>
              <a:rPr b="1" i="1" lang="en-US" sz="4400" u="none" cap="none" strike="noStrike">
                <a:solidFill>
                  <a:schemeClr val="folHlink"/>
                </a:solidFill>
                <a:latin typeface="Times New Roman"/>
                <a:ea typeface="Times New Roman"/>
                <a:cs typeface="Times New Roman"/>
                <a:sym typeface="Times New Roman"/>
              </a:rPr>
              <a:t>Key Generation</a:t>
            </a:r>
            <a:endParaRPr b="1" i="0" sz="4100" u="none" cap="none" strike="noStrike">
              <a:solidFill>
                <a:schemeClr val="dk2"/>
              </a:solidFill>
              <a:latin typeface="Lucida Sans"/>
              <a:ea typeface="Lucida Sans"/>
              <a:cs typeface="Lucida Sans"/>
              <a:sym typeface="Lucida Sans"/>
            </a:endParaRPr>
          </a:p>
        </p:txBody>
      </p:sp>
      <p:pic>
        <p:nvPicPr>
          <p:cNvPr id="971" name="Google Shape;971;p113"/>
          <p:cNvPicPr preferRelativeResize="0"/>
          <p:nvPr/>
        </p:nvPicPr>
        <p:blipFill rotWithShape="1">
          <a:blip r:embed="rId3">
            <a:alphaModFix/>
          </a:blip>
          <a:srcRect b="0" l="0" r="0" t="0"/>
          <a:stretch/>
        </p:blipFill>
        <p:spPr>
          <a:xfrm>
            <a:off x="685800" y="4191000"/>
            <a:ext cx="8035925" cy="23764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0" st="0"/>
                                            </p:txEl>
                                          </p:spTgt>
                                        </p:tgtEl>
                                        <p:attrNameLst>
                                          <p:attrName>style.visibility</p:attrName>
                                        </p:attrNameLst>
                                      </p:cBhvr>
                                      <p:to>
                                        <p:strVal val="visible"/>
                                      </p:to>
                                    </p:set>
                                    <p:animEffect filter="fade" transition="in">
                                      <p:cBhvr>
                                        <p:cTn dur="500"/>
                                        <p:tgtEl>
                                          <p:spTgt spid="9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1" st="1"/>
                                            </p:txEl>
                                          </p:spTgt>
                                        </p:tgtEl>
                                        <p:attrNameLst>
                                          <p:attrName>style.visibility</p:attrName>
                                        </p:attrNameLst>
                                      </p:cBhvr>
                                      <p:to>
                                        <p:strVal val="visible"/>
                                      </p:to>
                                    </p:set>
                                    <p:animEffect filter="fade" transition="in">
                                      <p:cBhvr>
                                        <p:cTn dur="500"/>
                                        <p:tgtEl>
                                          <p:spTgt spid="9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2" st="2"/>
                                            </p:txEl>
                                          </p:spTgt>
                                        </p:tgtEl>
                                        <p:attrNameLst>
                                          <p:attrName>style.visibility</p:attrName>
                                        </p:attrNameLst>
                                      </p:cBhvr>
                                      <p:to>
                                        <p:strVal val="visible"/>
                                      </p:to>
                                    </p:set>
                                    <p:animEffect filter="fade" transition="in">
                                      <p:cBhvr>
                                        <p:cTn dur="500"/>
                                        <p:tgtEl>
                                          <p:spTgt spid="9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3" st="3"/>
                                            </p:txEl>
                                          </p:spTgt>
                                        </p:tgtEl>
                                        <p:attrNameLst>
                                          <p:attrName>style.visibility</p:attrName>
                                        </p:attrNameLst>
                                      </p:cBhvr>
                                      <p:to>
                                        <p:strVal val="visible"/>
                                      </p:to>
                                    </p:set>
                                    <p:animEffect filter="fade" transition="in">
                                      <p:cBhvr>
                                        <p:cTn dur="500"/>
                                        <p:tgtEl>
                                          <p:spTgt spid="9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4" st="4"/>
                                            </p:txEl>
                                          </p:spTgt>
                                        </p:tgtEl>
                                        <p:attrNameLst>
                                          <p:attrName>style.visibility</p:attrName>
                                        </p:attrNameLst>
                                      </p:cBhvr>
                                      <p:to>
                                        <p:strVal val="visible"/>
                                      </p:to>
                                    </p:set>
                                    <p:animEffect filter="fade" transition="in">
                                      <p:cBhvr>
                                        <p:cTn dur="500"/>
                                        <p:tgtEl>
                                          <p:spTgt spid="9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5" st="5"/>
                                            </p:txEl>
                                          </p:spTgt>
                                        </p:tgtEl>
                                        <p:attrNameLst>
                                          <p:attrName>style.visibility</p:attrName>
                                        </p:attrNameLst>
                                      </p:cBhvr>
                                      <p:to>
                                        <p:strVal val="visible"/>
                                      </p:to>
                                    </p:set>
                                    <p:animEffect filter="fade" transition="in">
                                      <p:cBhvr>
                                        <p:cTn dur="500"/>
                                        <p:tgtEl>
                                          <p:spTgt spid="9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6" st="6"/>
                                            </p:txEl>
                                          </p:spTgt>
                                        </p:tgtEl>
                                        <p:attrNameLst>
                                          <p:attrName>style.visibility</p:attrName>
                                        </p:attrNameLst>
                                      </p:cBhvr>
                                      <p:to>
                                        <p:strVal val="visible"/>
                                      </p:to>
                                    </p:set>
                                    <p:animEffect filter="fade" transition="in">
                                      <p:cBhvr>
                                        <p:cTn dur="500"/>
                                        <p:tgtEl>
                                          <p:spTgt spid="9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500"/>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1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Triple DES</a:t>
            </a:r>
            <a:endParaRPr/>
          </a:p>
        </p:txBody>
      </p:sp>
      <p:sp>
        <p:nvSpPr>
          <p:cNvPr id="977" name="Google Shape;977;p11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DES algorithm itself had become obsolete and was in need of replacement.</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 To this end, the National Institute of Standards and Technology (NIST) ratified the Advanced Encryption Standard (AES) as a replacement for DES.</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 Triple DES had been endorsed by NIST as a temporary standard to be used until AES was finished. </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Triple DES uses a "key bundle" which comprises three DES </a:t>
            </a:r>
            <a:r>
              <a:rPr b="0" i="0" lang="en-US" sz="2000" u="sng">
                <a:solidFill>
                  <a:schemeClr val="dk1"/>
                </a:solidFill>
                <a:hlinkClick r:id="rId3">
                  <a:extLst>
                    <a:ext uri="{A12FA001-AC4F-418D-AE19-62706E023703}">
                      <ahyp:hlinkClr val="tx"/>
                    </a:ext>
                  </a:extLst>
                </a:hlinkClick>
              </a:rPr>
              <a:t>keys</a:t>
            </a:r>
            <a:r>
              <a:rPr b="0" i="0" lang="en-US" sz="2000" u="none">
                <a:solidFill>
                  <a:schemeClr val="dk1"/>
                </a:solidFill>
                <a:latin typeface="Lucida Sans"/>
                <a:ea typeface="Lucida Sans"/>
                <a:cs typeface="Lucida Sans"/>
                <a:sym typeface="Lucida Sans"/>
              </a:rPr>
              <a:t>, K</a:t>
            </a:r>
            <a:r>
              <a:rPr b="0" baseline="-25000" i="0" lang="en-US" sz="2000" u="none">
                <a:solidFill>
                  <a:schemeClr val="dk1"/>
                </a:solidFill>
                <a:latin typeface="Lucida Sans"/>
                <a:ea typeface="Lucida Sans"/>
                <a:cs typeface="Lucida Sans"/>
                <a:sym typeface="Lucida Sans"/>
              </a:rPr>
              <a:t>1</a:t>
            </a:r>
            <a:r>
              <a:rPr b="0" i="0" lang="en-US" sz="2000" u="none">
                <a:solidFill>
                  <a:schemeClr val="dk1"/>
                </a:solidFill>
                <a:latin typeface="Lucida Sans"/>
                <a:ea typeface="Lucida Sans"/>
                <a:cs typeface="Lucida Sans"/>
                <a:sym typeface="Lucida Sans"/>
              </a:rPr>
              <a:t>, K</a:t>
            </a:r>
            <a:r>
              <a:rPr b="0" baseline="-25000" i="0" lang="en-US" sz="2000" u="none">
                <a:solidFill>
                  <a:schemeClr val="dk1"/>
                </a:solidFill>
                <a:latin typeface="Lucida Sans"/>
                <a:ea typeface="Lucida Sans"/>
                <a:cs typeface="Lucida Sans"/>
                <a:sym typeface="Lucida Sans"/>
              </a:rPr>
              <a:t>2</a:t>
            </a:r>
            <a:r>
              <a:rPr b="0" i="0" lang="en-US" sz="2000" u="none">
                <a:solidFill>
                  <a:schemeClr val="dk1"/>
                </a:solidFill>
                <a:latin typeface="Lucida Sans"/>
                <a:ea typeface="Lucida Sans"/>
                <a:cs typeface="Lucida Sans"/>
                <a:sym typeface="Lucida Sans"/>
              </a:rPr>
              <a:t> and K</a:t>
            </a:r>
            <a:r>
              <a:rPr b="0" baseline="-25000" i="0" lang="en-US" sz="2000" u="none">
                <a:solidFill>
                  <a:schemeClr val="dk1"/>
                </a:solidFill>
                <a:latin typeface="Lucida Sans"/>
                <a:ea typeface="Lucida Sans"/>
                <a:cs typeface="Lucida Sans"/>
                <a:sym typeface="Lucida Sans"/>
              </a:rPr>
              <a:t>3</a:t>
            </a:r>
            <a:r>
              <a:rPr b="0" i="0" lang="en-US" sz="2000" u="none">
                <a:solidFill>
                  <a:schemeClr val="dk1"/>
                </a:solidFill>
                <a:latin typeface="Lucida Sans"/>
                <a:ea typeface="Lucida Sans"/>
                <a:cs typeface="Lucida Sans"/>
                <a:sym typeface="Lucida Sans"/>
              </a:rPr>
              <a:t>, each of 56 bits (excluding </a:t>
            </a:r>
            <a:r>
              <a:rPr b="0" i="0" lang="en-US" sz="2000" u="sng">
                <a:solidFill>
                  <a:schemeClr val="dk1"/>
                </a:solidFill>
                <a:hlinkClick r:id="rId4">
                  <a:extLst>
                    <a:ext uri="{A12FA001-AC4F-418D-AE19-62706E023703}">
                      <ahyp:hlinkClr val="tx"/>
                    </a:ext>
                  </a:extLst>
                </a:hlinkClick>
              </a:rPr>
              <a:t>parity bits</a:t>
            </a:r>
            <a:r>
              <a:rPr b="0" i="0" lang="en-US" sz="2000" u="none">
                <a:solidFill>
                  <a:schemeClr val="dk1"/>
                </a:solidFill>
                <a:latin typeface="Lucida Sans"/>
                <a:ea typeface="Lucida Sans"/>
                <a:cs typeface="Lucida Sans"/>
                <a:sym typeface="Lucida Sans"/>
              </a:rPr>
              <a:t>)</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Each triple encryption encrypts </a:t>
            </a:r>
            <a:r>
              <a:rPr b="0" i="0" lang="en-US" sz="2000" u="sng">
                <a:solidFill>
                  <a:schemeClr val="dk1"/>
                </a:solidFill>
                <a:hlinkClick r:id="rId5">
                  <a:extLst>
                    <a:ext uri="{A12FA001-AC4F-418D-AE19-62706E023703}">
                      <ahyp:hlinkClr val="tx"/>
                    </a:ext>
                  </a:extLst>
                </a:hlinkClick>
              </a:rPr>
              <a:t>one block</a:t>
            </a:r>
            <a:r>
              <a:rPr b="0" i="0" lang="en-US" sz="2000" u="none">
                <a:solidFill>
                  <a:schemeClr val="dk1"/>
                </a:solidFill>
                <a:latin typeface="Lucida Sans"/>
                <a:ea typeface="Lucida Sans"/>
                <a:cs typeface="Lucida Sans"/>
                <a:sym typeface="Lucida Sans"/>
              </a:rPr>
              <a:t> of 64 bits of data.</a:t>
            </a:r>
            <a:endParaRPr/>
          </a:p>
          <a:p>
            <a:pPr indent="-169227" lvl="0" marL="365125"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0" st="0"/>
                                            </p:txEl>
                                          </p:spTgt>
                                        </p:tgtEl>
                                        <p:attrNameLst>
                                          <p:attrName>style.visibility</p:attrName>
                                        </p:attrNameLst>
                                      </p:cBhvr>
                                      <p:to>
                                        <p:strVal val="visible"/>
                                      </p:to>
                                    </p:set>
                                    <p:animEffect filter="fade" transition="in">
                                      <p:cBhvr>
                                        <p:cTn dur="500"/>
                                        <p:tgtEl>
                                          <p:spTgt spid="9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1" st="1"/>
                                            </p:txEl>
                                          </p:spTgt>
                                        </p:tgtEl>
                                        <p:attrNameLst>
                                          <p:attrName>style.visibility</p:attrName>
                                        </p:attrNameLst>
                                      </p:cBhvr>
                                      <p:to>
                                        <p:strVal val="visible"/>
                                      </p:to>
                                    </p:set>
                                    <p:animEffect filter="fade" transition="in">
                                      <p:cBhvr>
                                        <p:cTn dur="500"/>
                                        <p:tgtEl>
                                          <p:spTgt spid="9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2" st="2"/>
                                            </p:txEl>
                                          </p:spTgt>
                                        </p:tgtEl>
                                        <p:attrNameLst>
                                          <p:attrName>style.visibility</p:attrName>
                                        </p:attrNameLst>
                                      </p:cBhvr>
                                      <p:to>
                                        <p:strVal val="visible"/>
                                      </p:to>
                                    </p:set>
                                    <p:animEffect filter="fade" transition="in">
                                      <p:cBhvr>
                                        <p:cTn dur="500"/>
                                        <p:tgtEl>
                                          <p:spTgt spid="9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3" st="3"/>
                                            </p:txEl>
                                          </p:spTgt>
                                        </p:tgtEl>
                                        <p:attrNameLst>
                                          <p:attrName>style.visibility</p:attrName>
                                        </p:attrNameLst>
                                      </p:cBhvr>
                                      <p:to>
                                        <p:strVal val="visible"/>
                                      </p:to>
                                    </p:set>
                                    <p:animEffect filter="fade" transition="in">
                                      <p:cBhvr>
                                        <p:cTn dur="500"/>
                                        <p:tgtEl>
                                          <p:spTgt spid="9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4" st="4"/>
                                            </p:txEl>
                                          </p:spTgt>
                                        </p:tgtEl>
                                        <p:attrNameLst>
                                          <p:attrName>style.visibility</p:attrName>
                                        </p:attrNameLst>
                                      </p:cBhvr>
                                      <p:to>
                                        <p:strVal val="visible"/>
                                      </p:to>
                                    </p:set>
                                    <p:animEffect filter="fade" transition="in">
                                      <p:cBhvr>
                                        <p:cTn dur="500"/>
                                        <p:tgtEl>
                                          <p:spTgt spid="9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5" st="5"/>
                                            </p:txEl>
                                          </p:spTgt>
                                        </p:tgtEl>
                                        <p:attrNameLst>
                                          <p:attrName>style.visibility</p:attrName>
                                        </p:attrNameLst>
                                      </p:cBhvr>
                                      <p:to>
                                        <p:strVal val="visible"/>
                                      </p:to>
                                    </p:set>
                                    <p:animEffect filter="fade" transition="in">
                                      <p:cBhvr>
                                        <p:cTn dur="500"/>
                                        <p:tgtEl>
                                          <p:spTgt spid="97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7">
                                            <p:txEl>
                                              <p:pRg end="6" st="6"/>
                                            </p:txEl>
                                          </p:spTgt>
                                        </p:tgtEl>
                                        <p:attrNameLst>
                                          <p:attrName>style.visibility</p:attrName>
                                        </p:attrNameLst>
                                      </p:cBhvr>
                                      <p:to>
                                        <p:strVal val="visible"/>
                                      </p:to>
                                    </p:set>
                                    <p:animEffect filter="fade" transition="in">
                                      <p:cBhvr>
                                        <p:cTn dur="500"/>
                                        <p:tgtEl>
                                          <p:spTgt spid="97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1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Triple DES</a:t>
            </a:r>
            <a:endParaRPr b="1" i="0" sz="4100" u="none" cap="none" strike="noStrike">
              <a:solidFill>
                <a:schemeClr val="dk2"/>
              </a:solidFill>
              <a:latin typeface="Lucida Sans"/>
              <a:ea typeface="Lucida Sans"/>
              <a:cs typeface="Lucida Sans"/>
              <a:sym typeface="Lucida Sans"/>
            </a:endParaRPr>
          </a:p>
        </p:txBody>
      </p:sp>
      <p:sp>
        <p:nvSpPr>
          <p:cNvPr id="983" name="Google Shape;983;p11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The encryption algorithm is:</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ciphertext = E</a:t>
            </a:r>
            <a:r>
              <a:rPr b="0" baseline="-25000" i="0" lang="en-US" sz="2000" u="none">
                <a:solidFill>
                  <a:schemeClr val="dk1"/>
                </a:solidFill>
                <a:latin typeface="Lucida Sans"/>
                <a:ea typeface="Lucida Sans"/>
                <a:cs typeface="Lucida Sans"/>
                <a:sym typeface="Lucida Sans"/>
              </a:rPr>
              <a:t>K3</a:t>
            </a:r>
            <a:r>
              <a:rPr b="0" i="0" lang="en-US" sz="2000" u="none">
                <a:solidFill>
                  <a:schemeClr val="dk1"/>
                </a:solidFill>
                <a:latin typeface="Lucida Sans"/>
                <a:ea typeface="Lucida Sans"/>
                <a:cs typeface="Lucida Sans"/>
                <a:sym typeface="Lucida Sans"/>
              </a:rPr>
              <a:t>(D</a:t>
            </a:r>
            <a:r>
              <a:rPr b="0" baseline="-25000" i="0" lang="en-US" sz="2000" u="none">
                <a:solidFill>
                  <a:schemeClr val="dk1"/>
                </a:solidFill>
                <a:latin typeface="Lucida Sans"/>
                <a:ea typeface="Lucida Sans"/>
                <a:cs typeface="Lucida Sans"/>
                <a:sym typeface="Lucida Sans"/>
              </a:rPr>
              <a:t>K2</a:t>
            </a:r>
            <a:r>
              <a:rPr b="0" i="0" lang="en-US" sz="2000" u="none">
                <a:solidFill>
                  <a:schemeClr val="dk1"/>
                </a:solidFill>
                <a:latin typeface="Lucida Sans"/>
                <a:ea typeface="Lucida Sans"/>
                <a:cs typeface="Lucida Sans"/>
                <a:sym typeface="Lucida Sans"/>
              </a:rPr>
              <a:t>(E</a:t>
            </a:r>
            <a:r>
              <a:rPr b="0" baseline="-25000" i="0" lang="en-US" sz="2000" u="none">
                <a:solidFill>
                  <a:schemeClr val="dk1"/>
                </a:solidFill>
                <a:latin typeface="Lucida Sans"/>
                <a:ea typeface="Lucida Sans"/>
                <a:cs typeface="Lucida Sans"/>
                <a:sym typeface="Lucida Sans"/>
              </a:rPr>
              <a:t>K1</a:t>
            </a:r>
            <a:r>
              <a:rPr b="0" i="0" lang="en-US" sz="2000" u="none">
                <a:solidFill>
                  <a:schemeClr val="dk1"/>
                </a:solidFill>
                <a:latin typeface="Lucida Sans"/>
                <a:ea typeface="Lucida Sans"/>
                <a:cs typeface="Lucida Sans"/>
                <a:sym typeface="Lucida Sans"/>
              </a:rPr>
              <a:t>(plaintext)))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i.e., DES encrypt with K</a:t>
            </a:r>
            <a:r>
              <a:rPr b="0" baseline="-25000" i="0" lang="en-US" sz="2000" u="none">
                <a:solidFill>
                  <a:schemeClr val="dk1"/>
                </a:solidFill>
                <a:latin typeface="Lucida Sans"/>
                <a:ea typeface="Lucida Sans"/>
                <a:cs typeface="Lucida Sans"/>
                <a:sym typeface="Lucida Sans"/>
              </a:rPr>
              <a:t>1</a:t>
            </a:r>
            <a:r>
              <a:rPr b="0" i="0" lang="en-US" sz="2000" u="none">
                <a:solidFill>
                  <a:schemeClr val="dk1"/>
                </a:solidFill>
                <a:latin typeface="Lucida Sans"/>
                <a:ea typeface="Lucida Sans"/>
                <a:cs typeface="Lucida Sans"/>
                <a:sym typeface="Lucida Sans"/>
              </a:rPr>
              <a:t>, DES </a:t>
            </a:r>
            <a:r>
              <a:rPr b="0" i="1" lang="en-US" sz="2000" u="none">
                <a:solidFill>
                  <a:schemeClr val="dk1"/>
                </a:solidFill>
                <a:latin typeface="Lucida Sans"/>
                <a:ea typeface="Lucida Sans"/>
                <a:cs typeface="Lucida Sans"/>
                <a:sym typeface="Lucida Sans"/>
              </a:rPr>
              <a:t>decrypt</a:t>
            </a:r>
            <a:r>
              <a:rPr b="0" i="0" lang="en-US" sz="2000" u="none">
                <a:solidFill>
                  <a:schemeClr val="dk1"/>
                </a:solidFill>
                <a:latin typeface="Lucida Sans"/>
                <a:ea typeface="Lucida Sans"/>
                <a:cs typeface="Lucida Sans"/>
                <a:sym typeface="Lucida Sans"/>
              </a:rPr>
              <a:t> with K</a:t>
            </a:r>
            <a:r>
              <a:rPr b="0" baseline="-25000" i="0" lang="en-US" sz="2000" u="none">
                <a:solidFill>
                  <a:schemeClr val="dk1"/>
                </a:solidFill>
                <a:latin typeface="Lucida Sans"/>
                <a:ea typeface="Lucida Sans"/>
                <a:cs typeface="Lucida Sans"/>
                <a:sym typeface="Lucida Sans"/>
              </a:rPr>
              <a:t>2</a:t>
            </a:r>
            <a:r>
              <a:rPr b="0" i="0" lang="en-US" sz="2000" u="none">
                <a:solidFill>
                  <a:schemeClr val="dk1"/>
                </a:solidFill>
                <a:latin typeface="Lucida Sans"/>
                <a:ea typeface="Lucida Sans"/>
                <a:cs typeface="Lucida Sans"/>
                <a:sym typeface="Lucida Sans"/>
              </a:rPr>
              <a:t>, then DES encrypt with K</a:t>
            </a:r>
            <a:r>
              <a:rPr b="0" baseline="-25000" i="0" lang="en-US" sz="2000" u="none">
                <a:solidFill>
                  <a:schemeClr val="dk1"/>
                </a:solidFill>
                <a:latin typeface="Lucida Sans"/>
                <a:ea typeface="Lucida Sans"/>
                <a:cs typeface="Lucida Sans"/>
                <a:sym typeface="Lucida Sans"/>
              </a:rPr>
              <a:t>3</a:t>
            </a:r>
            <a:r>
              <a:rPr b="0" i="0" lang="en-US" sz="2000" u="none">
                <a:solidFill>
                  <a:schemeClr val="dk1"/>
                </a:solidFill>
                <a:latin typeface="Lucida Sans"/>
                <a:ea typeface="Lucida Sans"/>
                <a:cs typeface="Lucida Sans"/>
                <a:sym typeface="Lucida Sans"/>
              </a:rPr>
              <a:t>.</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Decryption is the reverse:</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plaintext = D</a:t>
            </a:r>
            <a:r>
              <a:rPr b="0" baseline="-25000" i="0" lang="en-US" sz="2000" u="none">
                <a:solidFill>
                  <a:schemeClr val="dk1"/>
                </a:solidFill>
                <a:latin typeface="Lucida Sans"/>
                <a:ea typeface="Lucida Sans"/>
                <a:cs typeface="Lucida Sans"/>
                <a:sym typeface="Lucida Sans"/>
              </a:rPr>
              <a:t>K1</a:t>
            </a:r>
            <a:r>
              <a:rPr b="0" i="0" lang="en-US" sz="2000" u="none">
                <a:solidFill>
                  <a:schemeClr val="dk1"/>
                </a:solidFill>
                <a:latin typeface="Lucida Sans"/>
                <a:ea typeface="Lucida Sans"/>
                <a:cs typeface="Lucida Sans"/>
                <a:sym typeface="Lucida Sans"/>
              </a:rPr>
              <a:t>(E</a:t>
            </a:r>
            <a:r>
              <a:rPr b="0" baseline="-25000" i="0" lang="en-US" sz="2000" u="none">
                <a:solidFill>
                  <a:schemeClr val="dk1"/>
                </a:solidFill>
                <a:latin typeface="Lucida Sans"/>
                <a:ea typeface="Lucida Sans"/>
                <a:cs typeface="Lucida Sans"/>
                <a:sym typeface="Lucida Sans"/>
              </a:rPr>
              <a:t>K2</a:t>
            </a:r>
            <a:r>
              <a:rPr b="0" i="0" lang="en-US" sz="2000" u="none">
                <a:solidFill>
                  <a:schemeClr val="dk1"/>
                </a:solidFill>
                <a:latin typeface="Lucida Sans"/>
                <a:ea typeface="Lucida Sans"/>
                <a:cs typeface="Lucida Sans"/>
                <a:sym typeface="Lucida Sans"/>
              </a:rPr>
              <a:t>(D</a:t>
            </a:r>
            <a:r>
              <a:rPr b="0" baseline="-25000" i="0" lang="en-US" sz="2000" u="none">
                <a:solidFill>
                  <a:schemeClr val="dk1"/>
                </a:solidFill>
                <a:latin typeface="Lucida Sans"/>
                <a:ea typeface="Lucida Sans"/>
                <a:cs typeface="Lucida Sans"/>
                <a:sym typeface="Lucida Sans"/>
              </a:rPr>
              <a:t>K3</a:t>
            </a:r>
            <a:r>
              <a:rPr b="0" i="0" lang="en-US" sz="2000" u="none">
                <a:solidFill>
                  <a:schemeClr val="dk1"/>
                </a:solidFill>
                <a:latin typeface="Lucida Sans"/>
                <a:ea typeface="Lucida Sans"/>
                <a:cs typeface="Lucida Sans"/>
                <a:sym typeface="Lucida Sans"/>
              </a:rPr>
              <a:t>(ciphertext))) I.e., decrypt with K</a:t>
            </a:r>
            <a:r>
              <a:rPr b="0" baseline="-25000" i="0" lang="en-US" sz="2000" u="none">
                <a:solidFill>
                  <a:schemeClr val="dk1"/>
                </a:solidFill>
                <a:latin typeface="Lucida Sans"/>
                <a:ea typeface="Lucida Sans"/>
                <a:cs typeface="Lucida Sans"/>
                <a:sym typeface="Lucida Sans"/>
              </a:rPr>
              <a:t>3</a:t>
            </a:r>
            <a:r>
              <a:rPr b="0" i="0" lang="en-US" sz="2000" u="none">
                <a:solidFill>
                  <a:schemeClr val="dk1"/>
                </a:solidFill>
                <a:latin typeface="Lucida Sans"/>
                <a:ea typeface="Lucida Sans"/>
                <a:cs typeface="Lucida Sans"/>
                <a:sym typeface="Lucida Sans"/>
              </a:rPr>
              <a:t>, </a:t>
            </a:r>
            <a:r>
              <a:rPr b="0" i="1" lang="en-US" sz="2000" u="none">
                <a:solidFill>
                  <a:schemeClr val="dk1"/>
                </a:solidFill>
                <a:latin typeface="Lucida Sans"/>
                <a:ea typeface="Lucida Sans"/>
                <a:cs typeface="Lucida Sans"/>
                <a:sym typeface="Lucida Sans"/>
              </a:rPr>
              <a:t>encrypt</a:t>
            </a:r>
            <a:r>
              <a:rPr b="0" i="0" lang="en-US" sz="2000" u="none">
                <a:solidFill>
                  <a:schemeClr val="dk1"/>
                </a:solidFill>
                <a:latin typeface="Lucida Sans"/>
                <a:ea typeface="Lucida Sans"/>
                <a:cs typeface="Lucida Sans"/>
                <a:sym typeface="Lucida Sans"/>
              </a:rPr>
              <a:t> with K</a:t>
            </a:r>
            <a:r>
              <a:rPr b="0" baseline="-25000" i="0" lang="en-US" sz="2000" u="none">
                <a:solidFill>
                  <a:schemeClr val="dk1"/>
                </a:solidFill>
                <a:latin typeface="Lucida Sans"/>
                <a:ea typeface="Lucida Sans"/>
                <a:cs typeface="Lucida Sans"/>
                <a:sym typeface="Lucida Sans"/>
              </a:rPr>
              <a:t>2</a:t>
            </a:r>
            <a:r>
              <a:rPr b="0" i="0" lang="en-US" sz="2000" u="none">
                <a:solidFill>
                  <a:schemeClr val="dk1"/>
                </a:solidFill>
                <a:latin typeface="Lucida Sans"/>
                <a:ea typeface="Lucida Sans"/>
                <a:cs typeface="Lucida Sans"/>
                <a:sym typeface="Lucida Sans"/>
              </a:rPr>
              <a:t>, then decrypt with K</a:t>
            </a:r>
            <a:r>
              <a:rPr b="0" baseline="-25000" i="0" lang="en-US" sz="2000" u="none">
                <a:solidFill>
                  <a:schemeClr val="dk1"/>
                </a:solidFill>
                <a:latin typeface="Lucida Sans"/>
                <a:ea typeface="Lucida Sans"/>
                <a:cs typeface="Lucida Sans"/>
                <a:sym typeface="Lucida Sans"/>
              </a:rPr>
              <a:t>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0" st="0"/>
                                            </p:txEl>
                                          </p:spTgt>
                                        </p:tgtEl>
                                        <p:attrNameLst>
                                          <p:attrName>style.visibility</p:attrName>
                                        </p:attrNameLst>
                                      </p:cBhvr>
                                      <p:to>
                                        <p:strVal val="visible"/>
                                      </p:to>
                                    </p:set>
                                    <p:animEffect filter="fade" transition="in">
                                      <p:cBhvr>
                                        <p:cTn dur="500"/>
                                        <p:tgtEl>
                                          <p:spTgt spid="9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1" st="1"/>
                                            </p:txEl>
                                          </p:spTgt>
                                        </p:tgtEl>
                                        <p:attrNameLst>
                                          <p:attrName>style.visibility</p:attrName>
                                        </p:attrNameLst>
                                      </p:cBhvr>
                                      <p:to>
                                        <p:strVal val="visible"/>
                                      </p:to>
                                    </p:set>
                                    <p:animEffect filter="fade" transition="in">
                                      <p:cBhvr>
                                        <p:cTn dur="500"/>
                                        <p:tgtEl>
                                          <p:spTgt spid="9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2" st="2"/>
                                            </p:txEl>
                                          </p:spTgt>
                                        </p:tgtEl>
                                        <p:attrNameLst>
                                          <p:attrName>style.visibility</p:attrName>
                                        </p:attrNameLst>
                                      </p:cBhvr>
                                      <p:to>
                                        <p:strVal val="visible"/>
                                      </p:to>
                                    </p:set>
                                    <p:animEffect filter="fade" transition="in">
                                      <p:cBhvr>
                                        <p:cTn dur="500"/>
                                        <p:tgtEl>
                                          <p:spTgt spid="9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3" st="3"/>
                                            </p:txEl>
                                          </p:spTgt>
                                        </p:tgtEl>
                                        <p:attrNameLst>
                                          <p:attrName>style.visibility</p:attrName>
                                        </p:attrNameLst>
                                      </p:cBhvr>
                                      <p:to>
                                        <p:strVal val="visible"/>
                                      </p:to>
                                    </p:set>
                                    <p:animEffect filter="fade" transition="in">
                                      <p:cBhvr>
                                        <p:cTn dur="500"/>
                                        <p:tgtEl>
                                          <p:spTgt spid="9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4" st="4"/>
                                            </p:txEl>
                                          </p:spTgt>
                                        </p:tgtEl>
                                        <p:attrNameLst>
                                          <p:attrName>style.visibility</p:attrName>
                                        </p:attrNameLst>
                                      </p:cBhvr>
                                      <p:to>
                                        <p:strVal val="visible"/>
                                      </p:to>
                                    </p:set>
                                    <p:animEffect filter="fade" transition="in">
                                      <p:cBhvr>
                                        <p:cTn dur="500"/>
                                        <p:tgtEl>
                                          <p:spTgt spid="9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5" st="5"/>
                                            </p:txEl>
                                          </p:spTgt>
                                        </p:tgtEl>
                                        <p:attrNameLst>
                                          <p:attrName>style.visibility</p:attrName>
                                        </p:attrNameLst>
                                      </p:cBhvr>
                                      <p:to>
                                        <p:strVal val="visible"/>
                                      </p:to>
                                    </p:set>
                                    <p:animEffect filter="fade" transition="in">
                                      <p:cBhvr>
                                        <p:cTn dur="500"/>
                                        <p:tgtEl>
                                          <p:spTgt spid="9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xEl>
                                              <p:pRg end="6" st="6"/>
                                            </p:txEl>
                                          </p:spTgt>
                                        </p:tgtEl>
                                        <p:attrNameLst>
                                          <p:attrName>style.visibility</p:attrName>
                                        </p:attrNameLst>
                                      </p:cBhvr>
                                      <p:to>
                                        <p:strVal val="visible"/>
                                      </p:to>
                                    </p:set>
                                    <p:animEffect filter="fade" transition="in">
                                      <p:cBhvr>
                                        <p:cTn dur="500"/>
                                        <p:tgtEl>
                                          <p:spTgt spid="98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1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Triple DES</a:t>
            </a:r>
            <a:endParaRPr/>
          </a:p>
        </p:txBody>
      </p:sp>
      <p:sp>
        <p:nvSpPr>
          <p:cNvPr id="989" name="Google Shape;989;p116"/>
          <p:cNvSpPr/>
          <p:nvPr/>
        </p:nvSpPr>
        <p:spPr>
          <a:xfrm>
            <a:off x="1905000" y="2819400"/>
            <a:ext cx="1219200" cy="685800"/>
          </a:xfrm>
          <a:prstGeom prst="roundRect">
            <a:avLst>
              <a:gd fmla="val 16667" name="adj"/>
            </a:avLst>
          </a:prstGeom>
          <a:solidFill>
            <a:schemeClr val="accen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E</a:t>
            </a:r>
            <a:endParaRPr/>
          </a:p>
        </p:txBody>
      </p:sp>
      <p:sp>
        <p:nvSpPr>
          <p:cNvPr id="990" name="Google Shape;990;p116"/>
          <p:cNvSpPr/>
          <p:nvPr/>
        </p:nvSpPr>
        <p:spPr>
          <a:xfrm>
            <a:off x="6400800" y="2819400"/>
            <a:ext cx="1219200" cy="685800"/>
          </a:xfrm>
          <a:prstGeom prst="roundRect">
            <a:avLst>
              <a:gd fmla="val 16667" name="adj"/>
            </a:avLst>
          </a:prstGeom>
          <a:solidFill>
            <a:schemeClr val="accen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E</a:t>
            </a:r>
            <a:endParaRPr/>
          </a:p>
        </p:txBody>
      </p:sp>
      <p:sp>
        <p:nvSpPr>
          <p:cNvPr id="991" name="Google Shape;991;p116"/>
          <p:cNvSpPr/>
          <p:nvPr/>
        </p:nvSpPr>
        <p:spPr>
          <a:xfrm>
            <a:off x="4114800" y="2819400"/>
            <a:ext cx="1219200" cy="685800"/>
          </a:xfrm>
          <a:prstGeom prst="roundRect">
            <a:avLst>
              <a:gd fmla="val 16667" name="adj"/>
            </a:avLst>
          </a:prstGeom>
          <a:solidFill>
            <a:schemeClr val="accen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D</a:t>
            </a:r>
            <a:endParaRPr/>
          </a:p>
        </p:txBody>
      </p:sp>
      <p:sp>
        <p:nvSpPr>
          <p:cNvPr id="992" name="Google Shape;992;p116"/>
          <p:cNvSpPr txBox="1"/>
          <p:nvPr/>
        </p:nvSpPr>
        <p:spPr>
          <a:xfrm>
            <a:off x="762000" y="29718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a:t>
            </a:r>
            <a:endParaRPr/>
          </a:p>
        </p:txBody>
      </p:sp>
      <p:sp>
        <p:nvSpPr>
          <p:cNvPr id="993" name="Google Shape;993;p116"/>
          <p:cNvSpPr txBox="1"/>
          <p:nvPr/>
        </p:nvSpPr>
        <p:spPr>
          <a:xfrm>
            <a:off x="3352800" y="27432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a:t>
            </a:r>
            <a:endParaRPr/>
          </a:p>
        </p:txBody>
      </p:sp>
      <p:sp>
        <p:nvSpPr>
          <p:cNvPr id="994" name="Google Shape;994;p116"/>
          <p:cNvSpPr txBox="1"/>
          <p:nvPr/>
        </p:nvSpPr>
        <p:spPr>
          <a:xfrm>
            <a:off x="2209800" y="19050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K1</a:t>
            </a:r>
            <a:endParaRPr/>
          </a:p>
        </p:txBody>
      </p:sp>
      <p:cxnSp>
        <p:nvCxnSpPr>
          <p:cNvPr id="995" name="Google Shape;995;p116"/>
          <p:cNvCxnSpPr/>
          <p:nvPr/>
        </p:nvCxnSpPr>
        <p:spPr>
          <a:xfrm>
            <a:off x="1143000" y="3200400"/>
            <a:ext cx="685800" cy="0"/>
          </a:xfrm>
          <a:prstGeom prst="straightConnector1">
            <a:avLst/>
          </a:prstGeom>
          <a:noFill/>
          <a:ln cap="sq" cmpd="sng" w="57150">
            <a:solidFill>
              <a:schemeClr val="dk1"/>
            </a:solidFill>
            <a:prstDash val="solid"/>
            <a:miter lim="800000"/>
            <a:headEnd len="med" w="med" type="none"/>
            <a:tailEnd len="med" w="med" type="triangle"/>
          </a:ln>
        </p:spPr>
      </p:cxnSp>
      <p:cxnSp>
        <p:nvCxnSpPr>
          <p:cNvPr id="996" name="Google Shape;996;p116"/>
          <p:cNvCxnSpPr/>
          <p:nvPr/>
        </p:nvCxnSpPr>
        <p:spPr>
          <a:xfrm>
            <a:off x="2438400" y="2286000"/>
            <a:ext cx="0" cy="457200"/>
          </a:xfrm>
          <a:prstGeom prst="straightConnector1">
            <a:avLst/>
          </a:prstGeom>
          <a:noFill/>
          <a:ln cap="sq" cmpd="sng" w="57150">
            <a:solidFill>
              <a:schemeClr val="dk1"/>
            </a:solidFill>
            <a:prstDash val="solid"/>
            <a:miter lim="800000"/>
            <a:headEnd len="med" w="med" type="none"/>
            <a:tailEnd len="med" w="med" type="triangle"/>
          </a:ln>
        </p:spPr>
      </p:cxnSp>
      <p:cxnSp>
        <p:nvCxnSpPr>
          <p:cNvPr id="997" name="Google Shape;997;p116"/>
          <p:cNvCxnSpPr/>
          <p:nvPr/>
        </p:nvCxnSpPr>
        <p:spPr>
          <a:xfrm>
            <a:off x="3200400" y="3200400"/>
            <a:ext cx="838200" cy="0"/>
          </a:xfrm>
          <a:prstGeom prst="straightConnector1">
            <a:avLst/>
          </a:prstGeom>
          <a:noFill/>
          <a:ln cap="sq" cmpd="sng" w="57150">
            <a:solidFill>
              <a:schemeClr val="dk1"/>
            </a:solidFill>
            <a:prstDash val="solid"/>
            <a:miter lim="800000"/>
            <a:headEnd len="med" w="med" type="none"/>
            <a:tailEnd len="med" w="med" type="triangle"/>
          </a:ln>
        </p:spPr>
      </p:cxnSp>
      <p:sp>
        <p:nvSpPr>
          <p:cNvPr id="998" name="Google Shape;998;p116"/>
          <p:cNvSpPr txBox="1"/>
          <p:nvPr/>
        </p:nvSpPr>
        <p:spPr>
          <a:xfrm>
            <a:off x="5562600" y="26670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a:t>
            </a:r>
            <a:endParaRPr/>
          </a:p>
        </p:txBody>
      </p:sp>
      <p:cxnSp>
        <p:nvCxnSpPr>
          <p:cNvPr id="999" name="Google Shape;999;p116"/>
          <p:cNvCxnSpPr/>
          <p:nvPr/>
        </p:nvCxnSpPr>
        <p:spPr>
          <a:xfrm>
            <a:off x="5486400" y="3200400"/>
            <a:ext cx="838200" cy="0"/>
          </a:xfrm>
          <a:prstGeom prst="straightConnector1">
            <a:avLst/>
          </a:prstGeom>
          <a:noFill/>
          <a:ln cap="sq" cmpd="sng" w="57150">
            <a:solidFill>
              <a:schemeClr val="dk1"/>
            </a:solidFill>
            <a:prstDash val="solid"/>
            <a:miter lim="800000"/>
            <a:headEnd len="med" w="med" type="none"/>
            <a:tailEnd len="med" w="med" type="triangle"/>
          </a:ln>
        </p:spPr>
      </p:cxnSp>
      <p:sp>
        <p:nvSpPr>
          <p:cNvPr id="1000" name="Google Shape;1000;p116"/>
          <p:cNvSpPr txBox="1"/>
          <p:nvPr/>
        </p:nvSpPr>
        <p:spPr>
          <a:xfrm>
            <a:off x="4419600" y="19050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K2</a:t>
            </a:r>
            <a:endParaRPr/>
          </a:p>
        </p:txBody>
      </p:sp>
      <p:cxnSp>
        <p:nvCxnSpPr>
          <p:cNvPr id="1001" name="Google Shape;1001;p116"/>
          <p:cNvCxnSpPr/>
          <p:nvPr/>
        </p:nvCxnSpPr>
        <p:spPr>
          <a:xfrm>
            <a:off x="4648200" y="2362200"/>
            <a:ext cx="0" cy="457200"/>
          </a:xfrm>
          <a:prstGeom prst="straightConnector1">
            <a:avLst/>
          </a:prstGeom>
          <a:noFill/>
          <a:ln cap="sq" cmpd="sng" w="57150">
            <a:solidFill>
              <a:schemeClr val="dk1"/>
            </a:solidFill>
            <a:prstDash val="solid"/>
            <a:miter lim="800000"/>
            <a:headEnd len="med" w="med" type="none"/>
            <a:tailEnd len="med" w="med" type="triangle"/>
          </a:ln>
        </p:spPr>
      </p:cxnSp>
      <p:sp>
        <p:nvSpPr>
          <p:cNvPr id="1002" name="Google Shape;1002;p116"/>
          <p:cNvSpPr txBox="1"/>
          <p:nvPr/>
        </p:nvSpPr>
        <p:spPr>
          <a:xfrm>
            <a:off x="6781800" y="19812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K3</a:t>
            </a:r>
            <a:endParaRPr/>
          </a:p>
        </p:txBody>
      </p:sp>
      <p:cxnSp>
        <p:nvCxnSpPr>
          <p:cNvPr id="1003" name="Google Shape;1003;p116"/>
          <p:cNvCxnSpPr/>
          <p:nvPr/>
        </p:nvCxnSpPr>
        <p:spPr>
          <a:xfrm>
            <a:off x="7010400" y="2362200"/>
            <a:ext cx="0" cy="457200"/>
          </a:xfrm>
          <a:prstGeom prst="straightConnector1">
            <a:avLst/>
          </a:prstGeom>
          <a:noFill/>
          <a:ln cap="sq" cmpd="sng" w="57150">
            <a:solidFill>
              <a:schemeClr val="dk1"/>
            </a:solidFill>
            <a:prstDash val="solid"/>
            <a:miter lim="800000"/>
            <a:headEnd len="med" w="med" type="none"/>
            <a:tailEnd len="med" w="med" type="triangle"/>
          </a:ln>
        </p:spPr>
      </p:cxnSp>
      <p:cxnSp>
        <p:nvCxnSpPr>
          <p:cNvPr id="1004" name="Google Shape;1004;p116"/>
          <p:cNvCxnSpPr/>
          <p:nvPr/>
        </p:nvCxnSpPr>
        <p:spPr>
          <a:xfrm>
            <a:off x="7696200" y="3200400"/>
            <a:ext cx="685800" cy="0"/>
          </a:xfrm>
          <a:prstGeom prst="straightConnector1">
            <a:avLst/>
          </a:prstGeom>
          <a:noFill/>
          <a:ln cap="sq" cmpd="sng" w="57150">
            <a:solidFill>
              <a:schemeClr val="dk1"/>
            </a:solidFill>
            <a:prstDash val="solid"/>
            <a:miter lim="800000"/>
            <a:headEnd len="med" w="med" type="none"/>
            <a:tailEnd len="med" w="med" type="triangle"/>
          </a:ln>
        </p:spPr>
      </p:cxnSp>
      <p:sp>
        <p:nvSpPr>
          <p:cNvPr id="1005" name="Google Shape;1005;p116"/>
          <p:cNvSpPr txBox="1"/>
          <p:nvPr/>
        </p:nvSpPr>
        <p:spPr>
          <a:xfrm>
            <a:off x="8305800" y="29718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a:t>
            </a:r>
            <a:endParaRPr/>
          </a:p>
        </p:txBody>
      </p:sp>
      <p:sp>
        <p:nvSpPr>
          <p:cNvPr id="1006" name="Google Shape;1006;p116"/>
          <p:cNvSpPr/>
          <p:nvPr/>
        </p:nvSpPr>
        <p:spPr>
          <a:xfrm>
            <a:off x="2133600" y="5486400"/>
            <a:ext cx="1219200" cy="685800"/>
          </a:xfrm>
          <a:prstGeom prst="roundRect">
            <a:avLst>
              <a:gd fmla="val 16667" name="adj"/>
            </a:avLst>
          </a:prstGeom>
          <a:solidFill>
            <a:schemeClr val="accen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D</a:t>
            </a:r>
            <a:endParaRPr/>
          </a:p>
        </p:txBody>
      </p:sp>
      <p:sp>
        <p:nvSpPr>
          <p:cNvPr id="1007" name="Google Shape;1007;p116"/>
          <p:cNvSpPr/>
          <p:nvPr/>
        </p:nvSpPr>
        <p:spPr>
          <a:xfrm>
            <a:off x="6629400" y="5486400"/>
            <a:ext cx="1219200" cy="685800"/>
          </a:xfrm>
          <a:prstGeom prst="roundRect">
            <a:avLst>
              <a:gd fmla="val 16667" name="adj"/>
            </a:avLst>
          </a:prstGeom>
          <a:solidFill>
            <a:schemeClr val="accen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D</a:t>
            </a:r>
            <a:endParaRPr/>
          </a:p>
        </p:txBody>
      </p:sp>
      <p:sp>
        <p:nvSpPr>
          <p:cNvPr id="1008" name="Google Shape;1008;p116"/>
          <p:cNvSpPr/>
          <p:nvPr/>
        </p:nvSpPr>
        <p:spPr>
          <a:xfrm>
            <a:off x="4343400" y="5486400"/>
            <a:ext cx="1219200" cy="685800"/>
          </a:xfrm>
          <a:prstGeom prst="roundRect">
            <a:avLst>
              <a:gd fmla="val 16667" name="adj"/>
            </a:avLst>
          </a:prstGeom>
          <a:solidFill>
            <a:schemeClr val="accen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E</a:t>
            </a:r>
            <a:endParaRPr/>
          </a:p>
        </p:txBody>
      </p:sp>
      <p:sp>
        <p:nvSpPr>
          <p:cNvPr id="1009" name="Google Shape;1009;p116"/>
          <p:cNvSpPr txBox="1"/>
          <p:nvPr/>
        </p:nvSpPr>
        <p:spPr>
          <a:xfrm>
            <a:off x="990600" y="56388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a:t>
            </a:r>
            <a:endParaRPr/>
          </a:p>
        </p:txBody>
      </p:sp>
      <p:sp>
        <p:nvSpPr>
          <p:cNvPr id="1010" name="Google Shape;1010;p116"/>
          <p:cNvSpPr txBox="1"/>
          <p:nvPr/>
        </p:nvSpPr>
        <p:spPr>
          <a:xfrm>
            <a:off x="3581400" y="54102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a:t>
            </a:r>
            <a:endParaRPr/>
          </a:p>
        </p:txBody>
      </p:sp>
      <p:sp>
        <p:nvSpPr>
          <p:cNvPr id="1011" name="Google Shape;1011;p116"/>
          <p:cNvSpPr txBox="1"/>
          <p:nvPr/>
        </p:nvSpPr>
        <p:spPr>
          <a:xfrm>
            <a:off x="2438400" y="45720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K3</a:t>
            </a:r>
            <a:endParaRPr/>
          </a:p>
        </p:txBody>
      </p:sp>
      <p:cxnSp>
        <p:nvCxnSpPr>
          <p:cNvPr id="1012" name="Google Shape;1012;p116"/>
          <p:cNvCxnSpPr/>
          <p:nvPr/>
        </p:nvCxnSpPr>
        <p:spPr>
          <a:xfrm>
            <a:off x="1371600" y="5867400"/>
            <a:ext cx="685800" cy="0"/>
          </a:xfrm>
          <a:prstGeom prst="straightConnector1">
            <a:avLst/>
          </a:prstGeom>
          <a:noFill/>
          <a:ln cap="sq" cmpd="sng" w="57150">
            <a:solidFill>
              <a:schemeClr val="dk1"/>
            </a:solidFill>
            <a:prstDash val="solid"/>
            <a:miter lim="800000"/>
            <a:headEnd len="med" w="med" type="none"/>
            <a:tailEnd len="med" w="med" type="triangle"/>
          </a:ln>
        </p:spPr>
      </p:cxnSp>
      <p:cxnSp>
        <p:nvCxnSpPr>
          <p:cNvPr id="1013" name="Google Shape;1013;p116"/>
          <p:cNvCxnSpPr/>
          <p:nvPr/>
        </p:nvCxnSpPr>
        <p:spPr>
          <a:xfrm>
            <a:off x="2667000" y="4953000"/>
            <a:ext cx="0" cy="457200"/>
          </a:xfrm>
          <a:prstGeom prst="straightConnector1">
            <a:avLst/>
          </a:prstGeom>
          <a:noFill/>
          <a:ln cap="sq" cmpd="sng" w="57150">
            <a:solidFill>
              <a:schemeClr val="dk1"/>
            </a:solidFill>
            <a:prstDash val="solid"/>
            <a:miter lim="800000"/>
            <a:headEnd len="med" w="med" type="none"/>
            <a:tailEnd len="med" w="med" type="triangle"/>
          </a:ln>
        </p:spPr>
      </p:cxnSp>
      <p:cxnSp>
        <p:nvCxnSpPr>
          <p:cNvPr id="1014" name="Google Shape;1014;p116"/>
          <p:cNvCxnSpPr/>
          <p:nvPr/>
        </p:nvCxnSpPr>
        <p:spPr>
          <a:xfrm>
            <a:off x="3429000" y="5867400"/>
            <a:ext cx="838200" cy="0"/>
          </a:xfrm>
          <a:prstGeom prst="straightConnector1">
            <a:avLst/>
          </a:prstGeom>
          <a:noFill/>
          <a:ln cap="sq" cmpd="sng" w="57150">
            <a:solidFill>
              <a:schemeClr val="dk1"/>
            </a:solidFill>
            <a:prstDash val="solid"/>
            <a:miter lim="800000"/>
            <a:headEnd len="med" w="med" type="none"/>
            <a:tailEnd len="med" w="med" type="triangle"/>
          </a:ln>
        </p:spPr>
      </p:cxnSp>
      <p:sp>
        <p:nvSpPr>
          <p:cNvPr id="1015" name="Google Shape;1015;p116"/>
          <p:cNvSpPr txBox="1"/>
          <p:nvPr/>
        </p:nvSpPr>
        <p:spPr>
          <a:xfrm>
            <a:off x="5791200" y="53340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a:t>
            </a:r>
            <a:endParaRPr/>
          </a:p>
        </p:txBody>
      </p:sp>
      <p:cxnSp>
        <p:nvCxnSpPr>
          <p:cNvPr id="1016" name="Google Shape;1016;p116"/>
          <p:cNvCxnSpPr/>
          <p:nvPr/>
        </p:nvCxnSpPr>
        <p:spPr>
          <a:xfrm>
            <a:off x="5715000" y="5867400"/>
            <a:ext cx="838200" cy="0"/>
          </a:xfrm>
          <a:prstGeom prst="straightConnector1">
            <a:avLst/>
          </a:prstGeom>
          <a:noFill/>
          <a:ln cap="sq" cmpd="sng" w="57150">
            <a:solidFill>
              <a:schemeClr val="dk1"/>
            </a:solidFill>
            <a:prstDash val="solid"/>
            <a:miter lim="800000"/>
            <a:headEnd len="med" w="med" type="none"/>
            <a:tailEnd len="med" w="med" type="triangle"/>
          </a:ln>
        </p:spPr>
      </p:cxnSp>
      <p:sp>
        <p:nvSpPr>
          <p:cNvPr id="1017" name="Google Shape;1017;p116"/>
          <p:cNvSpPr txBox="1"/>
          <p:nvPr/>
        </p:nvSpPr>
        <p:spPr>
          <a:xfrm>
            <a:off x="4648200" y="45720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K2</a:t>
            </a:r>
            <a:endParaRPr/>
          </a:p>
        </p:txBody>
      </p:sp>
      <p:cxnSp>
        <p:nvCxnSpPr>
          <p:cNvPr id="1018" name="Google Shape;1018;p116"/>
          <p:cNvCxnSpPr/>
          <p:nvPr/>
        </p:nvCxnSpPr>
        <p:spPr>
          <a:xfrm>
            <a:off x="4876800" y="5029200"/>
            <a:ext cx="0" cy="457200"/>
          </a:xfrm>
          <a:prstGeom prst="straightConnector1">
            <a:avLst/>
          </a:prstGeom>
          <a:noFill/>
          <a:ln cap="sq" cmpd="sng" w="57150">
            <a:solidFill>
              <a:schemeClr val="dk1"/>
            </a:solidFill>
            <a:prstDash val="solid"/>
            <a:miter lim="800000"/>
            <a:headEnd len="med" w="med" type="none"/>
            <a:tailEnd len="med" w="med" type="triangle"/>
          </a:ln>
        </p:spPr>
      </p:cxnSp>
      <p:sp>
        <p:nvSpPr>
          <p:cNvPr id="1019" name="Google Shape;1019;p116"/>
          <p:cNvSpPr txBox="1"/>
          <p:nvPr/>
        </p:nvSpPr>
        <p:spPr>
          <a:xfrm>
            <a:off x="7010400" y="46482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K1</a:t>
            </a:r>
            <a:endParaRPr/>
          </a:p>
        </p:txBody>
      </p:sp>
      <p:cxnSp>
        <p:nvCxnSpPr>
          <p:cNvPr id="1020" name="Google Shape;1020;p116"/>
          <p:cNvCxnSpPr/>
          <p:nvPr/>
        </p:nvCxnSpPr>
        <p:spPr>
          <a:xfrm>
            <a:off x="7239000" y="5029200"/>
            <a:ext cx="0" cy="457200"/>
          </a:xfrm>
          <a:prstGeom prst="straightConnector1">
            <a:avLst/>
          </a:prstGeom>
          <a:noFill/>
          <a:ln cap="sq" cmpd="sng" w="57150">
            <a:solidFill>
              <a:schemeClr val="dk1"/>
            </a:solidFill>
            <a:prstDash val="solid"/>
            <a:miter lim="800000"/>
            <a:headEnd len="med" w="med" type="none"/>
            <a:tailEnd len="med" w="med" type="triangle"/>
          </a:ln>
        </p:spPr>
      </p:cxnSp>
      <p:cxnSp>
        <p:nvCxnSpPr>
          <p:cNvPr id="1021" name="Google Shape;1021;p116"/>
          <p:cNvCxnSpPr/>
          <p:nvPr/>
        </p:nvCxnSpPr>
        <p:spPr>
          <a:xfrm>
            <a:off x="7924800" y="5867400"/>
            <a:ext cx="685800" cy="0"/>
          </a:xfrm>
          <a:prstGeom prst="straightConnector1">
            <a:avLst/>
          </a:prstGeom>
          <a:noFill/>
          <a:ln cap="sq" cmpd="sng" w="57150">
            <a:solidFill>
              <a:schemeClr val="dk1"/>
            </a:solidFill>
            <a:prstDash val="solid"/>
            <a:miter lim="800000"/>
            <a:headEnd len="med" w="med" type="none"/>
            <a:tailEnd len="med" w="med" type="triangle"/>
          </a:ln>
        </p:spPr>
      </p:cxnSp>
      <p:sp>
        <p:nvSpPr>
          <p:cNvPr id="1022" name="Google Shape;1022;p116"/>
          <p:cNvSpPr txBox="1"/>
          <p:nvPr/>
        </p:nvSpPr>
        <p:spPr>
          <a:xfrm>
            <a:off x="8534400" y="5638800"/>
            <a:ext cx="60960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a:t>
            </a:r>
            <a:endParaRPr/>
          </a:p>
        </p:txBody>
      </p:sp>
      <p:sp>
        <p:nvSpPr>
          <p:cNvPr id="1023" name="Google Shape;1023;p116"/>
          <p:cNvSpPr txBox="1"/>
          <p:nvPr/>
        </p:nvSpPr>
        <p:spPr>
          <a:xfrm>
            <a:off x="1676400" y="3733800"/>
            <a:ext cx="61722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 Encryption</a:t>
            </a:r>
            <a:endParaRPr/>
          </a:p>
        </p:txBody>
      </p:sp>
      <p:sp>
        <p:nvSpPr>
          <p:cNvPr id="1024" name="Google Shape;1024;p116"/>
          <p:cNvSpPr txBox="1"/>
          <p:nvPr/>
        </p:nvSpPr>
        <p:spPr>
          <a:xfrm>
            <a:off x="1828800" y="6172200"/>
            <a:ext cx="61722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 Decryption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1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Keying options</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The standards define three keying options:</a:t>
            </a:r>
            <a:endParaRPr/>
          </a:p>
          <a:p>
            <a:pPr indent="-255587" lvl="0" marL="365125"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Keying option 1: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	All three keys are independent. </a:t>
            </a:r>
            <a:endParaRPr/>
          </a:p>
          <a:p>
            <a:pPr indent="-255587" lvl="0" marL="365125"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Keying option 2:</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	K</a:t>
            </a:r>
            <a:r>
              <a:rPr b="0" baseline="-25000" i="0" lang="en-US" sz="1800" u="none">
                <a:solidFill>
                  <a:schemeClr val="dk1"/>
                </a:solidFill>
                <a:latin typeface="Lucida Sans"/>
                <a:ea typeface="Lucida Sans"/>
                <a:cs typeface="Lucida Sans"/>
                <a:sym typeface="Lucida Sans"/>
              </a:rPr>
              <a:t>1</a:t>
            </a:r>
            <a:r>
              <a:rPr b="0" i="0" lang="en-US" sz="1800" u="none">
                <a:solidFill>
                  <a:schemeClr val="dk1"/>
                </a:solidFill>
                <a:latin typeface="Lucida Sans"/>
                <a:ea typeface="Lucida Sans"/>
                <a:cs typeface="Lucida Sans"/>
                <a:sym typeface="Lucida Sans"/>
              </a:rPr>
              <a:t> and K</a:t>
            </a:r>
            <a:r>
              <a:rPr b="0" baseline="-25000" i="0" lang="en-US" sz="1800" u="none">
                <a:solidFill>
                  <a:schemeClr val="dk1"/>
                </a:solidFill>
                <a:latin typeface="Lucida Sans"/>
                <a:ea typeface="Lucida Sans"/>
                <a:cs typeface="Lucida Sans"/>
                <a:sym typeface="Lucida Sans"/>
              </a:rPr>
              <a:t>2</a:t>
            </a:r>
            <a:r>
              <a:rPr b="0" i="0" lang="en-US" sz="1800" u="none">
                <a:solidFill>
                  <a:schemeClr val="dk1"/>
                </a:solidFill>
                <a:latin typeface="Lucida Sans"/>
                <a:ea typeface="Lucida Sans"/>
                <a:cs typeface="Lucida Sans"/>
                <a:sym typeface="Lucida Sans"/>
              </a:rPr>
              <a:t> are independent, and K</a:t>
            </a:r>
            <a:r>
              <a:rPr b="0" baseline="-25000" i="0" lang="en-US" sz="1800" u="none">
                <a:solidFill>
                  <a:schemeClr val="dk1"/>
                </a:solidFill>
                <a:latin typeface="Lucida Sans"/>
                <a:ea typeface="Lucida Sans"/>
                <a:cs typeface="Lucida Sans"/>
                <a:sym typeface="Lucida Sans"/>
              </a:rPr>
              <a:t>3</a:t>
            </a:r>
            <a:r>
              <a:rPr b="0" i="0" lang="en-US" sz="1800" u="none">
                <a:solidFill>
                  <a:schemeClr val="dk1"/>
                </a:solidFill>
                <a:latin typeface="Lucida Sans"/>
                <a:ea typeface="Lucida Sans"/>
                <a:cs typeface="Lucida Sans"/>
                <a:sym typeface="Lucida Sans"/>
              </a:rPr>
              <a:t> = K</a:t>
            </a:r>
            <a:r>
              <a:rPr b="0" baseline="-25000" i="0" lang="en-US" sz="1800" u="none">
                <a:solidFill>
                  <a:schemeClr val="dk1"/>
                </a:solidFill>
                <a:latin typeface="Lucida Sans"/>
                <a:ea typeface="Lucida Sans"/>
                <a:cs typeface="Lucida Sans"/>
                <a:sym typeface="Lucida Sans"/>
              </a:rPr>
              <a:t>1</a:t>
            </a:r>
            <a:r>
              <a:rPr b="0" i="0" lang="en-US" sz="1800" u="none">
                <a:solidFill>
                  <a:schemeClr val="dk1"/>
                </a:solidFill>
                <a:latin typeface="Lucida Sans"/>
                <a:ea typeface="Lucida Sans"/>
                <a:cs typeface="Lucida Sans"/>
                <a:sym typeface="Lucida Sans"/>
              </a:rPr>
              <a:t>. </a:t>
            </a:r>
            <a:endParaRPr/>
          </a:p>
          <a:p>
            <a:pPr indent="-255587" lvl="0" marL="365125"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Keying option 3: All three keys are identical, i.e. K</a:t>
            </a:r>
            <a:r>
              <a:rPr b="0" baseline="-25000" i="0" lang="en-US" sz="1800" u="none">
                <a:solidFill>
                  <a:schemeClr val="dk1"/>
                </a:solidFill>
                <a:latin typeface="Lucida Sans"/>
                <a:ea typeface="Lucida Sans"/>
                <a:cs typeface="Lucida Sans"/>
                <a:sym typeface="Lucida Sans"/>
              </a:rPr>
              <a:t>1</a:t>
            </a:r>
            <a:r>
              <a:rPr b="0" i="0" lang="en-US" sz="1800" u="none">
                <a:solidFill>
                  <a:schemeClr val="dk1"/>
                </a:solidFill>
                <a:latin typeface="Lucida Sans"/>
                <a:ea typeface="Lucida Sans"/>
                <a:cs typeface="Lucida Sans"/>
                <a:sym typeface="Lucida Sans"/>
              </a:rPr>
              <a:t> = K</a:t>
            </a:r>
            <a:r>
              <a:rPr b="0" baseline="-25000" i="0" lang="en-US" sz="1800" u="none">
                <a:solidFill>
                  <a:schemeClr val="dk1"/>
                </a:solidFill>
                <a:latin typeface="Lucida Sans"/>
                <a:ea typeface="Lucida Sans"/>
                <a:cs typeface="Lucida Sans"/>
                <a:sym typeface="Lucida Sans"/>
              </a:rPr>
              <a:t>2</a:t>
            </a:r>
            <a:r>
              <a:rPr b="0" i="0" lang="en-US" sz="1800" u="none">
                <a:solidFill>
                  <a:schemeClr val="dk1"/>
                </a:solidFill>
                <a:latin typeface="Lucida Sans"/>
                <a:ea typeface="Lucida Sans"/>
                <a:cs typeface="Lucida Sans"/>
                <a:sym typeface="Lucida Sans"/>
              </a:rPr>
              <a:t> = K</a:t>
            </a:r>
            <a:r>
              <a:rPr b="0" baseline="-25000" i="0" lang="en-US" sz="1800" u="none">
                <a:solidFill>
                  <a:schemeClr val="dk1"/>
                </a:solidFill>
                <a:latin typeface="Lucida Sans"/>
                <a:ea typeface="Lucida Sans"/>
                <a:cs typeface="Lucida Sans"/>
                <a:sym typeface="Lucida Sans"/>
              </a:rPr>
              <a:t>3</a:t>
            </a:r>
            <a:r>
              <a:rPr b="0" i="0" lang="en-US" sz="1800" u="none">
                <a:solidFill>
                  <a:schemeClr val="dk1"/>
                </a:solidFill>
                <a:latin typeface="Lucida Sans"/>
                <a:ea typeface="Lucida Sans"/>
                <a:cs typeface="Lucida Sans"/>
                <a:sym typeface="Lucida Sans"/>
              </a:rPr>
              <a:t>.</a:t>
            </a:r>
            <a:endParaRPr/>
          </a:p>
          <a:p>
            <a:pPr indent="-255587" lvl="0" marL="365125" marR="0"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Note : </a:t>
            </a:r>
            <a:r>
              <a:rPr b="1" i="0" lang="en-US" sz="1800" u="none">
                <a:solidFill>
                  <a:srgbClr val="C00000"/>
                </a:solidFill>
                <a:latin typeface="Lucida Sans"/>
                <a:ea typeface="Lucida Sans"/>
                <a:cs typeface="Lucida Sans"/>
                <a:sym typeface="Lucida Sans"/>
              </a:rPr>
              <a:t>Keying option 1 is the strongest, with 3 × 56 = 168   </a:t>
            </a:r>
            <a:endParaRPr/>
          </a:p>
          <a:p>
            <a:pPr indent="-255587" lvl="0" marL="365125" marR="0" rtl="0" algn="l">
              <a:lnSpc>
                <a:spcPct val="100000"/>
              </a:lnSpc>
              <a:spcBef>
                <a:spcPts val="400"/>
              </a:spcBef>
              <a:spcAft>
                <a:spcPts val="0"/>
              </a:spcAft>
              <a:buClr>
                <a:schemeClr val="accent1"/>
              </a:buClr>
              <a:buSzPts val="1224"/>
              <a:buFont typeface="Noto Sans Symbols"/>
              <a:buNone/>
            </a:pPr>
            <a:r>
              <a:rPr b="1" i="0" lang="en-US" sz="1800" u="none">
                <a:solidFill>
                  <a:srgbClr val="C00000"/>
                </a:solidFill>
                <a:latin typeface="Lucida Sans"/>
                <a:ea typeface="Lucida Sans"/>
                <a:cs typeface="Lucida Sans"/>
                <a:sym typeface="Lucida Sans"/>
              </a:rPr>
              <a:t>          independent key bits.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	       </a:t>
            </a:r>
            <a:r>
              <a:rPr b="1" i="0" lang="en-US" sz="1800" u="none">
                <a:solidFill>
                  <a:srgbClr val="00B050"/>
                </a:solidFill>
                <a:latin typeface="Lucida Sans"/>
                <a:ea typeface="Lucida Sans"/>
                <a:cs typeface="Lucida Sans"/>
                <a:sym typeface="Lucida Sans"/>
              </a:rPr>
              <a:t>Keying option 2 provides less security, with 2 × 56 =    </a:t>
            </a:r>
            <a:endParaRPr/>
          </a:p>
          <a:p>
            <a:pPr indent="-255587" lvl="0" marL="365125" marR="0" rtl="0" algn="l">
              <a:lnSpc>
                <a:spcPct val="100000"/>
              </a:lnSpc>
              <a:spcBef>
                <a:spcPts val="400"/>
              </a:spcBef>
              <a:spcAft>
                <a:spcPts val="0"/>
              </a:spcAft>
              <a:buClr>
                <a:schemeClr val="accent1"/>
              </a:buClr>
              <a:buSzPts val="1224"/>
              <a:buFont typeface="Noto Sans Symbols"/>
              <a:buNone/>
            </a:pPr>
            <a:r>
              <a:rPr b="1" i="0" lang="en-US" sz="1800" u="none">
                <a:solidFill>
                  <a:srgbClr val="00B050"/>
                </a:solidFill>
                <a:latin typeface="Lucida Sans"/>
                <a:ea typeface="Lucida Sans"/>
                <a:cs typeface="Lucida Sans"/>
                <a:sym typeface="Lucida Sans"/>
              </a:rPr>
              <a:t>          112 key bits.</a:t>
            </a:r>
            <a:endParaRPr/>
          </a:p>
          <a:p>
            <a:pPr indent="-255587" lvl="0" marL="365125" marR="0" rtl="0" algn="l">
              <a:lnSpc>
                <a:spcPct val="100000"/>
              </a:lnSpc>
              <a:spcBef>
                <a:spcPts val="400"/>
              </a:spcBef>
              <a:spcAft>
                <a:spcPts val="0"/>
              </a:spcAft>
              <a:buClr>
                <a:schemeClr val="accent1"/>
              </a:buClr>
              <a:buSzPts val="1224"/>
              <a:buFont typeface="Noto Sans Symbols"/>
              <a:buNone/>
            </a:pPr>
            <a:r>
              <a:rPr b="1" i="0" lang="en-US" sz="1800" u="none">
                <a:solidFill>
                  <a:schemeClr val="dk1"/>
                </a:solidFill>
                <a:latin typeface="Lucida Sans"/>
                <a:ea typeface="Lucida Sans"/>
                <a:cs typeface="Lucida Sans"/>
                <a:sym typeface="Lucida Sans"/>
              </a:rPr>
              <a:t>          Keying option 3 is equivalent to DES, with only 56 key bits    </a:t>
            </a:r>
            <a:endParaRPr/>
          </a:p>
          <a:p>
            <a:pPr indent="-255587" lvl="0" marL="365125" marR="0" rtl="0" algn="l">
              <a:lnSpc>
                <a:spcPct val="100000"/>
              </a:lnSpc>
              <a:spcBef>
                <a:spcPts val="400"/>
              </a:spcBef>
              <a:spcAft>
                <a:spcPts val="0"/>
              </a:spcAft>
              <a:buClr>
                <a:schemeClr val="accent1"/>
              </a:buClr>
              <a:buSzPts val="1224"/>
              <a:buFont typeface="Noto Sans Symbols"/>
              <a:buNone/>
            </a:pPr>
            <a:r>
              <a:rPr b="1" i="0" lang="en-US" sz="1800" u="none">
                <a:solidFill>
                  <a:schemeClr val="dk1"/>
                </a:solidFill>
                <a:latin typeface="Lucida Sans"/>
                <a:ea typeface="Lucida Sans"/>
                <a:cs typeface="Lucida Sans"/>
                <a:sym typeface="Lucida Sans"/>
              </a:rPr>
              <a:t>          because the first and second DES operations cancel out</a:t>
            </a:r>
            <a:endParaRPr/>
          </a:p>
          <a:p>
            <a:pPr indent="-177863" lvl="0" marL="365125" marR="0"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177864" lvl="0" marL="365125" marR="0" rtl="0" algn="l">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p:txBody>
      </p:sp>
      <p:sp>
        <p:nvSpPr>
          <p:cNvPr id="1030" name="Google Shape;1030;p11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Triple DES</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animEffect filter="fade" transition="in">
                                      <p:cBhvr>
                                        <p:cTn dur="500"/>
                                        <p:tgtEl>
                                          <p:spTgt spid="10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animEffect filter="fade" transition="in">
                                      <p:cBhvr>
                                        <p:cTn dur="500"/>
                                        <p:tgtEl>
                                          <p:spTgt spid="10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animEffect filter="fade" transition="in">
                                      <p:cBhvr>
                                        <p:cTn dur="500"/>
                                        <p:tgtEl>
                                          <p:spTgt spid="10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animEffect filter="fade" transition="in">
                                      <p:cBhvr>
                                        <p:cTn dur="500"/>
                                        <p:tgtEl>
                                          <p:spTgt spid="10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animEffect filter="fade" transition="in">
                                      <p:cBhvr>
                                        <p:cTn dur="500"/>
                                        <p:tgtEl>
                                          <p:spTgt spid="10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animEffect filter="fade" transition="in">
                                      <p:cBhvr>
                                        <p:cTn dur="500"/>
                                        <p:tgtEl>
                                          <p:spTgt spid="102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animEffect filter="fade" transition="in">
                                      <p:cBhvr>
                                        <p:cTn dur="500"/>
                                        <p:tgtEl>
                                          <p:spTgt spid="102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animEffect filter="fade" transition="in">
                                      <p:cBhvr>
                                        <p:cTn dur="500"/>
                                        <p:tgtEl>
                                          <p:spTgt spid="102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8" st="8"/>
                                            </p:txEl>
                                          </p:spTgt>
                                        </p:tgtEl>
                                        <p:attrNameLst>
                                          <p:attrName>style.visibility</p:attrName>
                                        </p:attrNameLst>
                                      </p:cBhvr>
                                      <p:to>
                                        <p:strVal val="visible"/>
                                      </p:to>
                                    </p:set>
                                    <p:animEffect filter="fade" transition="in">
                                      <p:cBhvr>
                                        <p:cTn dur="500"/>
                                        <p:tgtEl>
                                          <p:spTgt spid="102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9" st="9"/>
                                            </p:txEl>
                                          </p:spTgt>
                                        </p:tgtEl>
                                        <p:attrNameLst>
                                          <p:attrName>style.visibility</p:attrName>
                                        </p:attrNameLst>
                                      </p:cBhvr>
                                      <p:to>
                                        <p:strVal val="visible"/>
                                      </p:to>
                                    </p:set>
                                    <p:animEffect filter="fade" transition="in">
                                      <p:cBhvr>
                                        <p:cTn dur="500"/>
                                        <p:tgtEl>
                                          <p:spTgt spid="102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10" st="10"/>
                                            </p:txEl>
                                          </p:spTgt>
                                        </p:tgtEl>
                                        <p:attrNameLst>
                                          <p:attrName>style.visibility</p:attrName>
                                        </p:attrNameLst>
                                      </p:cBhvr>
                                      <p:to>
                                        <p:strVal val="visible"/>
                                      </p:to>
                                    </p:set>
                                    <p:animEffect filter="fade" transition="in">
                                      <p:cBhvr>
                                        <p:cTn dur="500"/>
                                        <p:tgtEl>
                                          <p:spTgt spid="102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11" st="11"/>
                                            </p:txEl>
                                          </p:spTgt>
                                        </p:tgtEl>
                                        <p:attrNameLst>
                                          <p:attrName>style.visibility</p:attrName>
                                        </p:attrNameLst>
                                      </p:cBhvr>
                                      <p:to>
                                        <p:strVal val="visible"/>
                                      </p:to>
                                    </p:set>
                                    <p:animEffect filter="fade" transition="in">
                                      <p:cBhvr>
                                        <p:cTn dur="500"/>
                                        <p:tgtEl>
                                          <p:spTgt spid="102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12" st="12"/>
                                            </p:txEl>
                                          </p:spTgt>
                                        </p:tgtEl>
                                        <p:attrNameLst>
                                          <p:attrName>style.visibility</p:attrName>
                                        </p:attrNameLst>
                                      </p:cBhvr>
                                      <p:to>
                                        <p:strVal val="visible"/>
                                      </p:to>
                                    </p:set>
                                    <p:animEffect filter="fade" transition="in">
                                      <p:cBhvr>
                                        <p:cTn dur="500"/>
                                        <p:tgtEl>
                                          <p:spTgt spid="102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13" st="13"/>
                                            </p:txEl>
                                          </p:spTgt>
                                        </p:tgtEl>
                                        <p:attrNameLst>
                                          <p:attrName>style.visibility</p:attrName>
                                        </p:attrNameLst>
                                      </p:cBhvr>
                                      <p:to>
                                        <p:strVal val="visible"/>
                                      </p:to>
                                    </p:set>
                                    <p:animEffect filter="fade" transition="in">
                                      <p:cBhvr>
                                        <p:cTn dur="500"/>
                                        <p:tgtEl>
                                          <p:spTgt spid="102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14" st="14"/>
                                            </p:txEl>
                                          </p:spTgt>
                                        </p:tgtEl>
                                        <p:attrNameLst>
                                          <p:attrName>style.visibility</p:attrName>
                                        </p:attrNameLst>
                                      </p:cBhvr>
                                      <p:to>
                                        <p:strVal val="visible"/>
                                      </p:to>
                                    </p:set>
                                    <p:animEffect filter="fade" transition="in">
                                      <p:cBhvr>
                                        <p:cTn dur="500"/>
                                        <p:tgtEl>
                                          <p:spTgt spid="102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15" st="15"/>
                                            </p:txEl>
                                          </p:spTgt>
                                        </p:tgtEl>
                                        <p:attrNameLst>
                                          <p:attrName>style.visibility</p:attrName>
                                        </p:attrNameLst>
                                      </p:cBhvr>
                                      <p:to>
                                        <p:strVal val="visible"/>
                                      </p:to>
                                    </p:set>
                                    <p:animEffect filter="fade" transition="in">
                                      <p:cBhvr>
                                        <p:cTn dur="500"/>
                                        <p:tgtEl>
                                          <p:spTgt spid="1029">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18"/>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1" lang="en-US" sz="2000" u="none">
                <a:solidFill>
                  <a:srgbClr val="000000"/>
                </a:solidFill>
                <a:latin typeface="Times New Roman"/>
                <a:ea typeface="Times New Roman"/>
                <a:cs typeface="Times New Roman"/>
                <a:sym typeface="Times New Roman"/>
              </a:rPr>
              <a:t>The Advanced Encryption Standard (AES) is a symmetric-key block cipher published by the National Institute of Standards and Technology (NIST) in December 2001.</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Times New Roman"/>
                <a:ea typeface="Times New Roman"/>
                <a:cs typeface="Times New Roman"/>
                <a:sym typeface="Times New Roman"/>
              </a:rPr>
              <a:t>AES is a non-Feistel cipher that encrypts and decrypts a data block of 128 bits.</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Times New Roman"/>
                <a:ea typeface="Times New Roman"/>
                <a:cs typeface="Times New Roman"/>
                <a:sym typeface="Times New Roman"/>
              </a:rPr>
              <a:t>It uses 10, 12, or 14 rounds. </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Times New Roman"/>
                <a:ea typeface="Times New Roman"/>
                <a:cs typeface="Times New Roman"/>
                <a:sym typeface="Times New Roman"/>
              </a:rPr>
              <a:t>The key size, which can be 128, 192, or 256 bits, depends on the number of rounds.</a:t>
            </a:r>
            <a:r>
              <a:rPr b="0" i="0" lang="en-US" sz="2000" u="none">
                <a:solidFill>
                  <a:srgbClr val="000000"/>
                </a:solidFill>
                <a:latin typeface="Lucida Sans"/>
                <a:ea typeface="Lucida Sans"/>
                <a:cs typeface="Lucida Sans"/>
                <a:sym typeface="Lucida Sans"/>
              </a:rPr>
              <a:t>    </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But the round keys are always 128 bits.         </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3 versions are :    AES - 128</a:t>
            </a:r>
            <a:endParaRPr/>
          </a:p>
          <a:p>
            <a:pPr indent="-255587" lvl="0" marL="365125" marR="0" rtl="0" algn="l">
              <a:lnSpc>
                <a:spcPct val="100000"/>
              </a:lnSpc>
              <a:spcBef>
                <a:spcPts val="400"/>
              </a:spcBef>
              <a:spcAft>
                <a:spcPts val="0"/>
              </a:spcAft>
              <a:buClr>
                <a:srgbClr val="000000"/>
              </a:buClr>
              <a:buSzPts val="1600"/>
              <a:buFont typeface="Lucida Sans"/>
              <a:buNone/>
            </a:pPr>
            <a:r>
              <a:rPr b="0" i="0" lang="en-US" sz="1600" u="none">
                <a:solidFill>
                  <a:srgbClr val="000000"/>
                </a:solidFill>
                <a:latin typeface="Lucida Sans"/>
                <a:ea typeface="Lucida Sans"/>
                <a:cs typeface="Lucida Sans"/>
                <a:sym typeface="Lucida Sans"/>
              </a:rPr>
              <a:t>			</a:t>
            </a:r>
            <a:r>
              <a:rPr b="0" i="0" lang="en-US" sz="2000" u="none">
                <a:solidFill>
                  <a:srgbClr val="000000"/>
                </a:solidFill>
                <a:latin typeface="Lucida Sans"/>
                <a:ea typeface="Lucida Sans"/>
                <a:cs typeface="Lucida Sans"/>
                <a:sym typeface="Lucida Sans"/>
              </a:rPr>
              <a:t>         AES - 192	</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AES - 256</a:t>
            </a:r>
            <a:endParaRPr/>
          </a:p>
        </p:txBody>
      </p:sp>
      <p:pic>
        <p:nvPicPr>
          <p:cNvPr id="1037" name="Google Shape;1037;p118"/>
          <p:cNvPicPr preferRelativeResize="0"/>
          <p:nvPr/>
        </p:nvPicPr>
        <p:blipFill rotWithShape="1">
          <a:blip r:embed="rId3">
            <a:alphaModFix/>
          </a:blip>
          <a:srcRect b="0" l="0" r="0" t="0"/>
          <a:stretch/>
        </p:blipFill>
        <p:spPr>
          <a:xfrm>
            <a:off x="268287" y="268287"/>
            <a:ext cx="8424862"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0" st="0"/>
                                            </p:txEl>
                                          </p:spTgt>
                                        </p:tgtEl>
                                        <p:attrNameLst>
                                          <p:attrName>style.visibility</p:attrName>
                                        </p:attrNameLst>
                                      </p:cBhvr>
                                      <p:to>
                                        <p:strVal val="visible"/>
                                      </p:to>
                                    </p:set>
                                    <p:animEffect filter="fade" transition="in">
                                      <p:cBhvr>
                                        <p:cTn dur="500"/>
                                        <p:tgtEl>
                                          <p:spTgt spid="10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1" st="1"/>
                                            </p:txEl>
                                          </p:spTgt>
                                        </p:tgtEl>
                                        <p:attrNameLst>
                                          <p:attrName>style.visibility</p:attrName>
                                        </p:attrNameLst>
                                      </p:cBhvr>
                                      <p:to>
                                        <p:strVal val="visible"/>
                                      </p:to>
                                    </p:set>
                                    <p:animEffect filter="fade" transition="in">
                                      <p:cBhvr>
                                        <p:cTn dur="500"/>
                                        <p:tgtEl>
                                          <p:spTgt spid="10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2" st="2"/>
                                            </p:txEl>
                                          </p:spTgt>
                                        </p:tgtEl>
                                        <p:attrNameLst>
                                          <p:attrName>style.visibility</p:attrName>
                                        </p:attrNameLst>
                                      </p:cBhvr>
                                      <p:to>
                                        <p:strVal val="visible"/>
                                      </p:to>
                                    </p:set>
                                    <p:animEffect filter="fade" transition="in">
                                      <p:cBhvr>
                                        <p:cTn dur="500"/>
                                        <p:tgtEl>
                                          <p:spTgt spid="10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3" st="3"/>
                                            </p:txEl>
                                          </p:spTgt>
                                        </p:tgtEl>
                                        <p:attrNameLst>
                                          <p:attrName>style.visibility</p:attrName>
                                        </p:attrNameLst>
                                      </p:cBhvr>
                                      <p:to>
                                        <p:strVal val="visible"/>
                                      </p:to>
                                    </p:set>
                                    <p:animEffect filter="fade" transition="in">
                                      <p:cBhvr>
                                        <p:cTn dur="500"/>
                                        <p:tgtEl>
                                          <p:spTgt spid="10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4" st="4"/>
                                            </p:txEl>
                                          </p:spTgt>
                                        </p:tgtEl>
                                        <p:attrNameLst>
                                          <p:attrName>style.visibility</p:attrName>
                                        </p:attrNameLst>
                                      </p:cBhvr>
                                      <p:to>
                                        <p:strVal val="visible"/>
                                      </p:to>
                                    </p:set>
                                    <p:animEffect filter="fade" transition="in">
                                      <p:cBhvr>
                                        <p:cTn dur="500"/>
                                        <p:tgtEl>
                                          <p:spTgt spid="10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5" st="5"/>
                                            </p:txEl>
                                          </p:spTgt>
                                        </p:tgtEl>
                                        <p:attrNameLst>
                                          <p:attrName>style.visibility</p:attrName>
                                        </p:attrNameLst>
                                      </p:cBhvr>
                                      <p:to>
                                        <p:strVal val="visible"/>
                                      </p:to>
                                    </p:set>
                                    <p:animEffect filter="fade" transition="in">
                                      <p:cBhvr>
                                        <p:cTn dur="500"/>
                                        <p:tgtEl>
                                          <p:spTgt spid="10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6" st="6"/>
                                            </p:txEl>
                                          </p:spTgt>
                                        </p:tgtEl>
                                        <p:attrNameLst>
                                          <p:attrName>style.visibility</p:attrName>
                                        </p:attrNameLst>
                                      </p:cBhvr>
                                      <p:to>
                                        <p:strVal val="visible"/>
                                      </p:to>
                                    </p:set>
                                    <p:animEffect filter="fade" transition="in">
                                      <p:cBhvr>
                                        <p:cTn dur="500"/>
                                        <p:tgtEl>
                                          <p:spTgt spid="103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xEl>
                                              <p:pRg end="7" st="7"/>
                                            </p:txEl>
                                          </p:spTgt>
                                        </p:tgtEl>
                                        <p:attrNameLst>
                                          <p:attrName>style.visibility</p:attrName>
                                        </p:attrNameLst>
                                      </p:cBhvr>
                                      <p:to>
                                        <p:strVal val="visible"/>
                                      </p:to>
                                    </p:set>
                                    <p:animEffect filter="fade" transition="in">
                                      <p:cBhvr>
                                        <p:cTn dur="500"/>
                                        <p:tgtEl>
                                          <p:spTgt spid="103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p119"/>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044" name="Google Shape;1044;p119"/>
          <p:cNvPicPr preferRelativeResize="0"/>
          <p:nvPr/>
        </p:nvPicPr>
        <p:blipFill rotWithShape="1">
          <a:blip r:embed="rId4">
            <a:alphaModFix/>
          </a:blip>
          <a:srcRect b="0" l="0" r="0" t="0"/>
          <a:stretch/>
        </p:blipFill>
        <p:spPr>
          <a:xfrm>
            <a:off x="1071562" y="1481137"/>
            <a:ext cx="7000875" cy="45259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Stream cipher</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Converts one symbol of plaintext into a symbol of ciphertext.</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i.e Encrypts data symbol by symbol</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259" name="Google Shape;259;p1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Stream and Block Ciphers</a:t>
            </a:r>
            <a:endParaRPr/>
          </a:p>
        </p:txBody>
      </p:sp>
      <p:pic>
        <p:nvPicPr>
          <p:cNvPr id="260" name="Google Shape;260;p12"/>
          <p:cNvPicPr preferRelativeResize="0"/>
          <p:nvPr/>
        </p:nvPicPr>
        <p:blipFill rotWithShape="1">
          <a:blip r:embed="rId3">
            <a:alphaModFix/>
          </a:blip>
          <a:srcRect b="0" l="0" r="0" t="0"/>
          <a:stretch/>
        </p:blipFill>
        <p:spPr>
          <a:xfrm>
            <a:off x="762000" y="2971800"/>
            <a:ext cx="7175500" cy="912812"/>
          </a:xfrm>
          <a:prstGeom prst="rect">
            <a:avLst/>
          </a:prstGeom>
          <a:noFill/>
          <a:ln>
            <a:noFill/>
          </a:ln>
        </p:spPr>
      </p:pic>
      <p:sp>
        <p:nvSpPr>
          <p:cNvPr id="261" name="Google Shape;261;p12"/>
          <p:cNvSpPr txBox="1"/>
          <p:nvPr/>
        </p:nvSpPr>
        <p:spPr>
          <a:xfrm>
            <a:off x="685800" y="2330450"/>
            <a:ext cx="8839200" cy="94615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Call the plaintext stream P, the ciphertext stream C, and the key stream K.</a:t>
            </a:r>
            <a:endParaRPr/>
          </a:p>
        </p:txBody>
      </p:sp>
      <p:pic>
        <p:nvPicPr>
          <p:cNvPr id="262" name="Google Shape;262;p12"/>
          <p:cNvPicPr preferRelativeResize="0"/>
          <p:nvPr/>
        </p:nvPicPr>
        <p:blipFill rotWithShape="1">
          <a:blip r:embed="rId4">
            <a:alphaModFix/>
          </a:blip>
          <a:srcRect b="0" l="0" r="0" t="0"/>
          <a:stretch/>
        </p:blipFill>
        <p:spPr>
          <a:xfrm>
            <a:off x="1371600" y="3962400"/>
            <a:ext cx="5988050" cy="24114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500"/>
                                        <p:tgtEl>
                                          <p:spTgt spid="2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500"/>
                                        <p:tgtEl>
                                          <p:spTgt spid="2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500"/>
                                        <p:tgtEl>
                                          <p:spTgt spid="2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3" st="3"/>
                                            </p:txEl>
                                          </p:spTgt>
                                        </p:tgtEl>
                                        <p:attrNameLst>
                                          <p:attrName>style.visibility</p:attrName>
                                        </p:attrNameLst>
                                      </p:cBhvr>
                                      <p:to>
                                        <p:strVal val="visible"/>
                                      </p:to>
                                    </p:set>
                                    <p:animEffect filter="fade" transition="in">
                                      <p:cBhvr>
                                        <p:cTn dur="500"/>
                                        <p:tgtEl>
                                          <p:spTgt spid="2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4" st="4"/>
                                            </p:txEl>
                                          </p:spTgt>
                                        </p:tgtEl>
                                        <p:attrNameLst>
                                          <p:attrName>style.visibility</p:attrName>
                                        </p:attrNameLst>
                                      </p:cBhvr>
                                      <p:to>
                                        <p:strVal val="visible"/>
                                      </p:to>
                                    </p:set>
                                    <p:animEffect filter="fade" transition="in">
                                      <p:cBhvr>
                                        <p:cTn dur="500"/>
                                        <p:tgtEl>
                                          <p:spTgt spid="2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5" st="5"/>
                                            </p:txEl>
                                          </p:spTgt>
                                        </p:tgtEl>
                                        <p:attrNameLst>
                                          <p:attrName>style.visibility</p:attrName>
                                        </p:attrNameLst>
                                      </p:cBhvr>
                                      <p:to>
                                        <p:strVal val="visible"/>
                                      </p:to>
                                    </p:set>
                                    <p:animEffect filter="fade" transition="in">
                                      <p:cBhvr>
                                        <p:cTn dur="500"/>
                                        <p:tgtEl>
                                          <p:spTgt spid="2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6" st="6"/>
                                            </p:txEl>
                                          </p:spTgt>
                                        </p:tgtEl>
                                        <p:attrNameLst>
                                          <p:attrName>style.visibility</p:attrName>
                                        </p:attrNameLst>
                                      </p:cBhvr>
                                      <p:to>
                                        <p:strVal val="visible"/>
                                      </p:to>
                                    </p:set>
                                    <p:animEffect filter="fade" transition="in">
                                      <p:cBhvr>
                                        <p:cTn dur="500"/>
                                        <p:tgtEl>
                                          <p:spTgt spid="2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7" st="7"/>
                                            </p:txEl>
                                          </p:spTgt>
                                        </p:tgtEl>
                                        <p:attrNameLst>
                                          <p:attrName>style.visibility</p:attrName>
                                        </p:attrNameLst>
                                      </p:cBhvr>
                                      <p:to>
                                        <p:strVal val="visible"/>
                                      </p:to>
                                    </p:set>
                                    <p:animEffect filter="fade" transition="in">
                                      <p:cBhvr>
                                        <p:cTn dur="500"/>
                                        <p:tgtEl>
                                          <p:spTgt spid="2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8" st="8"/>
                                            </p:txEl>
                                          </p:spTgt>
                                        </p:tgtEl>
                                        <p:attrNameLst>
                                          <p:attrName>style.visibility</p:attrName>
                                        </p:attrNameLst>
                                      </p:cBhvr>
                                      <p:to>
                                        <p:strVal val="visible"/>
                                      </p:to>
                                    </p:set>
                                    <p:animEffect filter="fade" transition="in">
                                      <p:cBhvr>
                                        <p:cTn dur="500"/>
                                        <p:tgtEl>
                                          <p:spTgt spid="25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9" st="9"/>
                                            </p:txEl>
                                          </p:spTgt>
                                        </p:tgtEl>
                                        <p:attrNameLst>
                                          <p:attrName>style.visibility</p:attrName>
                                        </p:attrNameLst>
                                      </p:cBhvr>
                                      <p:to>
                                        <p:strVal val="visible"/>
                                      </p:to>
                                    </p:set>
                                    <p:animEffect filter="fade" transition="in">
                                      <p:cBhvr>
                                        <p:cTn dur="500"/>
                                        <p:tgtEl>
                                          <p:spTgt spid="25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0" st="10"/>
                                            </p:txEl>
                                          </p:spTgt>
                                        </p:tgtEl>
                                        <p:attrNameLst>
                                          <p:attrName>style.visibility</p:attrName>
                                        </p:attrNameLst>
                                      </p:cBhvr>
                                      <p:to>
                                        <p:strVal val="visible"/>
                                      </p:to>
                                    </p:set>
                                    <p:animEffect filter="fade" transition="in">
                                      <p:cBhvr>
                                        <p:cTn dur="500"/>
                                        <p:tgtEl>
                                          <p:spTgt spid="25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1" st="11"/>
                                            </p:txEl>
                                          </p:spTgt>
                                        </p:tgtEl>
                                        <p:attrNameLst>
                                          <p:attrName>style.visibility</p:attrName>
                                        </p:attrNameLst>
                                      </p:cBhvr>
                                      <p:to>
                                        <p:strVal val="visible"/>
                                      </p:to>
                                    </p:set>
                                    <p:animEffect filter="fade" transition="in">
                                      <p:cBhvr>
                                        <p:cTn dur="500"/>
                                        <p:tgtEl>
                                          <p:spTgt spid="25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2" st="12"/>
                                            </p:txEl>
                                          </p:spTgt>
                                        </p:tgtEl>
                                        <p:attrNameLst>
                                          <p:attrName>style.visibility</p:attrName>
                                        </p:attrNameLst>
                                      </p:cBhvr>
                                      <p:to>
                                        <p:strVal val="visible"/>
                                      </p:to>
                                    </p:set>
                                    <p:animEffect filter="fade" transition="in">
                                      <p:cBhvr>
                                        <p:cTn dur="500"/>
                                        <p:tgtEl>
                                          <p:spTgt spid="25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3" st="13"/>
                                            </p:txEl>
                                          </p:spTgt>
                                        </p:tgtEl>
                                        <p:attrNameLst>
                                          <p:attrName>style.visibility</p:attrName>
                                        </p:attrNameLst>
                                      </p:cBhvr>
                                      <p:to>
                                        <p:strVal val="visible"/>
                                      </p:to>
                                    </p:set>
                                    <p:animEffect filter="fade" transition="in">
                                      <p:cBhvr>
                                        <p:cTn dur="500"/>
                                        <p:tgtEl>
                                          <p:spTgt spid="25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4" st="14"/>
                                            </p:txEl>
                                          </p:spTgt>
                                        </p:tgtEl>
                                        <p:attrNameLst>
                                          <p:attrName>style.visibility</p:attrName>
                                        </p:attrNameLst>
                                      </p:cBhvr>
                                      <p:to>
                                        <p:strVal val="visible"/>
                                      </p:to>
                                    </p:set>
                                    <p:animEffect filter="fade" transition="in">
                                      <p:cBhvr>
                                        <p:cTn dur="500"/>
                                        <p:tgtEl>
                                          <p:spTgt spid="25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5" st="15"/>
                                            </p:txEl>
                                          </p:spTgt>
                                        </p:tgtEl>
                                        <p:attrNameLst>
                                          <p:attrName>style.visibility</p:attrName>
                                        </p:attrNameLst>
                                      </p:cBhvr>
                                      <p:to>
                                        <p:strVal val="visible"/>
                                      </p:to>
                                    </p:set>
                                    <p:animEffect filter="fade" transition="in">
                                      <p:cBhvr>
                                        <p:cTn dur="500"/>
                                        <p:tgtEl>
                                          <p:spTgt spid="25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6" st="16"/>
                                            </p:txEl>
                                          </p:spTgt>
                                        </p:tgtEl>
                                        <p:attrNameLst>
                                          <p:attrName>style.visibility</p:attrName>
                                        </p:attrNameLst>
                                      </p:cBhvr>
                                      <p:to>
                                        <p:strVal val="visible"/>
                                      </p:to>
                                    </p:set>
                                    <p:animEffect filter="fade" transition="in">
                                      <p:cBhvr>
                                        <p:cTn dur="500"/>
                                        <p:tgtEl>
                                          <p:spTgt spid="258">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7" st="17"/>
                                            </p:txEl>
                                          </p:spTgt>
                                        </p:tgtEl>
                                        <p:attrNameLst>
                                          <p:attrName>style.visibility</p:attrName>
                                        </p:attrNameLst>
                                      </p:cBhvr>
                                      <p:to>
                                        <p:strVal val="visible"/>
                                      </p:to>
                                    </p:set>
                                    <p:animEffect filter="fade" transition="in">
                                      <p:cBhvr>
                                        <p:cTn dur="500"/>
                                        <p:tgtEl>
                                          <p:spTgt spid="258">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8" st="18"/>
                                            </p:txEl>
                                          </p:spTgt>
                                        </p:tgtEl>
                                        <p:attrNameLst>
                                          <p:attrName>style.visibility</p:attrName>
                                        </p:attrNameLst>
                                      </p:cBhvr>
                                      <p:to>
                                        <p:strVal val="visible"/>
                                      </p:to>
                                    </p:set>
                                    <p:animEffect filter="fade" transition="in">
                                      <p:cBhvr>
                                        <p:cTn dur="500"/>
                                        <p:tgtEl>
                                          <p:spTgt spid="258">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19" st="19"/>
                                            </p:txEl>
                                          </p:spTgt>
                                        </p:tgtEl>
                                        <p:attrNameLst>
                                          <p:attrName>style.visibility</p:attrName>
                                        </p:attrNameLst>
                                      </p:cBhvr>
                                      <p:to>
                                        <p:strVal val="visible"/>
                                      </p:to>
                                    </p:set>
                                    <p:animEffect filter="fade" transition="in">
                                      <p:cBhvr>
                                        <p:cTn dur="500"/>
                                        <p:tgtEl>
                                          <p:spTgt spid="258">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20" st="20"/>
                                            </p:txEl>
                                          </p:spTgt>
                                        </p:tgtEl>
                                        <p:attrNameLst>
                                          <p:attrName>style.visibility</p:attrName>
                                        </p:attrNameLst>
                                      </p:cBhvr>
                                      <p:to>
                                        <p:strVal val="visible"/>
                                      </p:to>
                                    </p:set>
                                    <p:animEffect filter="fade" transition="in">
                                      <p:cBhvr>
                                        <p:cTn dur="500"/>
                                        <p:tgtEl>
                                          <p:spTgt spid="258">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animEffect filter="fade" transition="in">
                                      <p:cBhvr>
                                        <p:cTn dur="500"/>
                                        <p:tgtEl>
                                          <p:spTgt spid="2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pic>
        <p:nvPicPr>
          <p:cNvPr id="1050" name="Google Shape;1050;p120"/>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051" name="Google Shape;1051;p120"/>
          <p:cNvPicPr preferRelativeResize="0"/>
          <p:nvPr/>
        </p:nvPicPr>
        <p:blipFill rotWithShape="1">
          <a:blip r:embed="rId4">
            <a:alphaModFix/>
          </a:blip>
          <a:srcRect b="0" l="0" r="0" t="0"/>
          <a:stretch/>
        </p:blipFill>
        <p:spPr>
          <a:xfrm>
            <a:off x="1328737" y="1481137"/>
            <a:ext cx="6486525" cy="4525962"/>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21"/>
          <p:cNvSpPr txBox="1"/>
          <p:nvPr/>
        </p:nvSpPr>
        <p:spPr>
          <a:xfrm>
            <a:off x="457200" y="1552575"/>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Structure of AES</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The 128 bit block of plaintext (16 bytes) is organized as a     4 x 4 matrix called the state</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Hence we have s[0,0]……s[3,3]</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i.e if inputs are 16 bytes (bo, b1……..b15)</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They are represented as</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s(i,j)</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Lucida Sans"/>
                <a:ea typeface="Lucida Sans"/>
                <a:cs typeface="Lucida Sans"/>
                <a:sym typeface="Lucida Sans"/>
              </a:rPr>
              <a:t> 0-3                          bo	 	b4	b8	b12</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j-</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Lucida Sans"/>
                <a:ea typeface="Lucida Sans"/>
                <a:cs typeface="Lucida Sans"/>
                <a:sym typeface="Lucida Sans"/>
              </a:rPr>
              <a:t>0-3 	                 b1		b5	b9	b13</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b2		b6	b10	b14</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b3		b7	b11	b15</a:t>
            </a:r>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pic>
        <p:nvPicPr>
          <p:cNvPr id="1058" name="Google Shape;1058;p121"/>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0" st="0"/>
                                            </p:txEl>
                                          </p:spTgt>
                                        </p:tgtEl>
                                        <p:attrNameLst>
                                          <p:attrName>style.visibility</p:attrName>
                                        </p:attrNameLst>
                                      </p:cBhvr>
                                      <p:to>
                                        <p:strVal val="visible"/>
                                      </p:to>
                                    </p:set>
                                    <p:animEffect filter="fade" transition="in">
                                      <p:cBhvr>
                                        <p:cTn dur="500"/>
                                        <p:tgtEl>
                                          <p:spTgt spid="10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1" st="1"/>
                                            </p:txEl>
                                          </p:spTgt>
                                        </p:tgtEl>
                                        <p:attrNameLst>
                                          <p:attrName>style.visibility</p:attrName>
                                        </p:attrNameLst>
                                      </p:cBhvr>
                                      <p:to>
                                        <p:strVal val="visible"/>
                                      </p:to>
                                    </p:set>
                                    <p:animEffect filter="fade" transition="in">
                                      <p:cBhvr>
                                        <p:cTn dur="500"/>
                                        <p:tgtEl>
                                          <p:spTgt spid="10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2" st="2"/>
                                            </p:txEl>
                                          </p:spTgt>
                                        </p:tgtEl>
                                        <p:attrNameLst>
                                          <p:attrName>style.visibility</p:attrName>
                                        </p:attrNameLst>
                                      </p:cBhvr>
                                      <p:to>
                                        <p:strVal val="visible"/>
                                      </p:to>
                                    </p:set>
                                    <p:animEffect filter="fade" transition="in">
                                      <p:cBhvr>
                                        <p:cTn dur="500"/>
                                        <p:tgtEl>
                                          <p:spTgt spid="10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3" st="3"/>
                                            </p:txEl>
                                          </p:spTgt>
                                        </p:tgtEl>
                                        <p:attrNameLst>
                                          <p:attrName>style.visibility</p:attrName>
                                        </p:attrNameLst>
                                      </p:cBhvr>
                                      <p:to>
                                        <p:strVal val="visible"/>
                                      </p:to>
                                    </p:set>
                                    <p:animEffect filter="fade" transition="in">
                                      <p:cBhvr>
                                        <p:cTn dur="500"/>
                                        <p:tgtEl>
                                          <p:spTgt spid="10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4" st="4"/>
                                            </p:txEl>
                                          </p:spTgt>
                                        </p:tgtEl>
                                        <p:attrNameLst>
                                          <p:attrName>style.visibility</p:attrName>
                                        </p:attrNameLst>
                                      </p:cBhvr>
                                      <p:to>
                                        <p:strVal val="visible"/>
                                      </p:to>
                                    </p:set>
                                    <p:animEffect filter="fade" transition="in">
                                      <p:cBhvr>
                                        <p:cTn dur="500"/>
                                        <p:tgtEl>
                                          <p:spTgt spid="10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5" st="5"/>
                                            </p:txEl>
                                          </p:spTgt>
                                        </p:tgtEl>
                                        <p:attrNameLst>
                                          <p:attrName>style.visibility</p:attrName>
                                        </p:attrNameLst>
                                      </p:cBhvr>
                                      <p:to>
                                        <p:strVal val="visible"/>
                                      </p:to>
                                    </p:set>
                                    <p:animEffect filter="fade" transition="in">
                                      <p:cBhvr>
                                        <p:cTn dur="500"/>
                                        <p:tgtEl>
                                          <p:spTgt spid="10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6" st="6"/>
                                            </p:txEl>
                                          </p:spTgt>
                                        </p:tgtEl>
                                        <p:attrNameLst>
                                          <p:attrName>style.visibility</p:attrName>
                                        </p:attrNameLst>
                                      </p:cBhvr>
                                      <p:to>
                                        <p:strVal val="visible"/>
                                      </p:to>
                                    </p:set>
                                    <p:animEffect filter="fade" transition="in">
                                      <p:cBhvr>
                                        <p:cTn dur="500"/>
                                        <p:tgtEl>
                                          <p:spTgt spid="10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7" st="7"/>
                                            </p:txEl>
                                          </p:spTgt>
                                        </p:tgtEl>
                                        <p:attrNameLst>
                                          <p:attrName>style.visibility</p:attrName>
                                        </p:attrNameLst>
                                      </p:cBhvr>
                                      <p:to>
                                        <p:strVal val="visible"/>
                                      </p:to>
                                    </p:set>
                                    <p:animEffect filter="fade" transition="in">
                                      <p:cBhvr>
                                        <p:cTn dur="500"/>
                                        <p:tgtEl>
                                          <p:spTgt spid="105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8" st="8"/>
                                            </p:txEl>
                                          </p:spTgt>
                                        </p:tgtEl>
                                        <p:attrNameLst>
                                          <p:attrName>style.visibility</p:attrName>
                                        </p:attrNameLst>
                                      </p:cBhvr>
                                      <p:to>
                                        <p:strVal val="visible"/>
                                      </p:to>
                                    </p:set>
                                    <p:animEffect filter="fade" transition="in">
                                      <p:cBhvr>
                                        <p:cTn dur="500"/>
                                        <p:tgtEl>
                                          <p:spTgt spid="105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9" st="9"/>
                                            </p:txEl>
                                          </p:spTgt>
                                        </p:tgtEl>
                                        <p:attrNameLst>
                                          <p:attrName>style.visibility</p:attrName>
                                        </p:attrNameLst>
                                      </p:cBhvr>
                                      <p:to>
                                        <p:strVal val="visible"/>
                                      </p:to>
                                    </p:set>
                                    <p:animEffect filter="fade" transition="in">
                                      <p:cBhvr>
                                        <p:cTn dur="500"/>
                                        <p:tgtEl>
                                          <p:spTgt spid="105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7">
                                            <p:txEl>
                                              <p:pRg end="10" st="10"/>
                                            </p:txEl>
                                          </p:spTgt>
                                        </p:tgtEl>
                                        <p:attrNameLst>
                                          <p:attrName>style.visibility</p:attrName>
                                        </p:attrNameLst>
                                      </p:cBhvr>
                                      <p:to>
                                        <p:strVal val="visible"/>
                                      </p:to>
                                    </p:set>
                                    <p:animEffect filter="fade" transition="in">
                                      <p:cBhvr>
                                        <p:cTn dur="500"/>
                                        <p:tgtEl>
                                          <p:spTgt spid="1057">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122"/>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065" name="Google Shape;1065;p122"/>
          <p:cNvPicPr preferRelativeResize="0"/>
          <p:nvPr/>
        </p:nvPicPr>
        <p:blipFill rotWithShape="1">
          <a:blip r:embed="rId4">
            <a:alphaModFix/>
          </a:blip>
          <a:srcRect b="0" l="0" r="0" t="0"/>
          <a:stretch/>
        </p:blipFill>
        <p:spPr>
          <a:xfrm>
            <a:off x="377825" y="2514600"/>
            <a:ext cx="8537575" cy="29718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23"/>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Each round consists of 4 operations :</a:t>
            </a:r>
            <a:endParaRPr/>
          </a:p>
          <a:p>
            <a:pPr indent="-255587" lvl="0" marL="365125" marR="0" rtl="0" algn="l">
              <a:lnSpc>
                <a:spcPct val="100000"/>
              </a:lnSpc>
              <a:spcBef>
                <a:spcPts val="400"/>
              </a:spcBef>
              <a:spcAft>
                <a:spcPts val="0"/>
              </a:spcAft>
              <a:buClr>
                <a:srgbClr val="2DA2BF"/>
              </a:buClr>
              <a:buSzPts val="1360"/>
              <a:buFont typeface="Lucida Sans"/>
              <a:buAutoNum type="arabicPeriod"/>
            </a:pPr>
            <a:r>
              <a:rPr b="0" i="0" lang="en-US" sz="2000" u="none">
                <a:solidFill>
                  <a:srgbClr val="000000"/>
                </a:solidFill>
                <a:latin typeface="Lucida Sans"/>
                <a:ea typeface="Lucida Sans"/>
                <a:cs typeface="Lucida Sans"/>
                <a:sym typeface="Lucida Sans"/>
              </a:rPr>
              <a:t>Byte Substitution</a:t>
            </a:r>
            <a:endParaRPr/>
          </a:p>
          <a:p>
            <a:pPr indent="-255587" lvl="0" marL="365125" marR="0" rtl="0" algn="l">
              <a:lnSpc>
                <a:spcPct val="100000"/>
              </a:lnSpc>
              <a:spcBef>
                <a:spcPts val="400"/>
              </a:spcBef>
              <a:spcAft>
                <a:spcPts val="0"/>
              </a:spcAft>
              <a:buClr>
                <a:srgbClr val="2DA2BF"/>
              </a:buClr>
              <a:buSzPts val="1360"/>
              <a:buFont typeface="Lucida Sans"/>
              <a:buAutoNum type="arabicPeriod"/>
            </a:pPr>
            <a:r>
              <a:rPr b="0" i="0" lang="en-US" sz="2000" u="none">
                <a:solidFill>
                  <a:srgbClr val="000000"/>
                </a:solidFill>
                <a:latin typeface="Lucida Sans"/>
                <a:ea typeface="Lucida Sans"/>
                <a:cs typeface="Lucida Sans"/>
                <a:sym typeface="Lucida Sans"/>
              </a:rPr>
              <a:t>Shift row</a:t>
            </a:r>
            <a:endParaRPr/>
          </a:p>
          <a:p>
            <a:pPr indent="-255587" lvl="0" marL="365125" marR="0" rtl="0" algn="l">
              <a:lnSpc>
                <a:spcPct val="100000"/>
              </a:lnSpc>
              <a:spcBef>
                <a:spcPts val="400"/>
              </a:spcBef>
              <a:spcAft>
                <a:spcPts val="0"/>
              </a:spcAft>
              <a:buClr>
                <a:srgbClr val="2DA2BF"/>
              </a:buClr>
              <a:buSzPts val="1360"/>
              <a:buFont typeface="Lucida Sans"/>
              <a:buAutoNum type="arabicPeriod"/>
            </a:pPr>
            <a:r>
              <a:rPr b="0" i="0" lang="en-US" sz="2000" u="none">
                <a:solidFill>
                  <a:srgbClr val="000000"/>
                </a:solidFill>
                <a:latin typeface="Lucida Sans"/>
                <a:ea typeface="Lucida Sans"/>
                <a:cs typeface="Lucida Sans"/>
                <a:sym typeface="Lucida Sans"/>
              </a:rPr>
              <a:t>Mix column</a:t>
            </a:r>
            <a:endParaRPr/>
          </a:p>
          <a:p>
            <a:pPr indent="-255587" lvl="0" marL="365125" marR="0" rtl="0" algn="l">
              <a:lnSpc>
                <a:spcPct val="100000"/>
              </a:lnSpc>
              <a:spcBef>
                <a:spcPts val="400"/>
              </a:spcBef>
              <a:spcAft>
                <a:spcPts val="0"/>
              </a:spcAft>
              <a:buClr>
                <a:srgbClr val="2DA2BF"/>
              </a:buClr>
              <a:buSzPts val="1360"/>
              <a:buFont typeface="Lucida Sans"/>
              <a:buAutoNum type="arabicPeriod"/>
            </a:pPr>
            <a:r>
              <a:rPr b="0" i="0" lang="en-US" sz="2000" u="none">
                <a:solidFill>
                  <a:srgbClr val="000000"/>
                </a:solidFill>
                <a:latin typeface="Lucida Sans"/>
                <a:ea typeface="Lucida Sans"/>
                <a:cs typeface="Lucida Sans"/>
                <a:sym typeface="Lucida Sans"/>
              </a:rPr>
              <a:t>Add round key</a:t>
            </a:r>
            <a:endParaRPr/>
          </a:p>
        </p:txBody>
      </p:sp>
      <p:pic>
        <p:nvPicPr>
          <p:cNvPr id="1072" name="Google Shape;1072;p123"/>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073" name="Google Shape;1073;p123"/>
          <p:cNvPicPr preferRelativeResize="0"/>
          <p:nvPr/>
        </p:nvPicPr>
        <p:blipFill rotWithShape="1">
          <a:blip r:embed="rId4">
            <a:alphaModFix/>
          </a:blip>
          <a:srcRect b="0" l="0" r="0" t="0"/>
          <a:stretch/>
        </p:blipFill>
        <p:spPr>
          <a:xfrm>
            <a:off x="3886200" y="1835150"/>
            <a:ext cx="4800600" cy="494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xEl>
                                              <p:pRg end="0" st="0"/>
                                            </p:txEl>
                                          </p:spTgt>
                                        </p:tgtEl>
                                        <p:attrNameLst>
                                          <p:attrName>style.visibility</p:attrName>
                                        </p:attrNameLst>
                                      </p:cBhvr>
                                      <p:to>
                                        <p:strVal val="visible"/>
                                      </p:to>
                                    </p:set>
                                    <p:animEffect filter="fade" transition="in">
                                      <p:cBhvr>
                                        <p:cTn dur="500"/>
                                        <p:tgtEl>
                                          <p:spTgt spid="10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xEl>
                                              <p:pRg end="1" st="1"/>
                                            </p:txEl>
                                          </p:spTgt>
                                        </p:tgtEl>
                                        <p:attrNameLst>
                                          <p:attrName>style.visibility</p:attrName>
                                        </p:attrNameLst>
                                      </p:cBhvr>
                                      <p:to>
                                        <p:strVal val="visible"/>
                                      </p:to>
                                    </p:set>
                                    <p:animEffect filter="fade" transition="in">
                                      <p:cBhvr>
                                        <p:cTn dur="500"/>
                                        <p:tgtEl>
                                          <p:spTgt spid="10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xEl>
                                              <p:pRg end="2" st="2"/>
                                            </p:txEl>
                                          </p:spTgt>
                                        </p:tgtEl>
                                        <p:attrNameLst>
                                          <p:attrName>style.visibility</p:attrName>
                                        </p:attrNameLst>
                                      </p:cBhvr>
                                      <p:to>
                                        <p:strVal val="visible"/>
                                      </p:to>
                                    </p:set>
                                    <p:animEffect filter="fade" transition="in">
                                      <p:cBhvr>
                                        <p:cTn dur="500"/>
                                        <p:tgtEl>
                                          <p:spTgt spid="10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xEl>
                                              <p:pRg end="3" st="3"/>
                                            </p:txEl>
                                          </p:spTgt>
                                        </p:tgtEl>
                                        <p:attrNameLst>
                                          <p:attrName>style.visibility</p:attrName>
                                        </p:attrNameLst>
                                      </p:cBhvr>
                                      <p:to>
                                        <p:strVal val="visible"/>
                                      </p:to>
                                    </p:set>
                                    <p:animEffect filter="fade" transition="in">
                                      <p:cBhvr>
                                        <p:cTn dur="500"/>
                                        <p:tgtEl>
                                          <p:spTgt spid="10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xEl>
                                              <p:pRg end="4" st="4"/>
                                            </p:txEl>
                                          </p:spTgt>
                                        </p:tgtEl>
                                        <p:attrNameLst>
                                          <p:attrName>style.visibility</p:attrName>
                                        </p:attrNameLst>
                                      </p:cBhvr>
                                      <p:to>
                                        <p:strVal val="visible"/>
                                      </p:to>
                                    </p:set>
                                    <p:animEffect filter="fade" transition="in">
                                      <p:cBhvr>
                                        <p:cTn dur="500"/>
                                        <p:tgtEl>
                                          <p:spTgt spid="10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24"/>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1. Byte Substitution</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s(i,j) becomes s’(i,j) through a defined substitution table.</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Times New Roman"/>
                <a:ea typeface="Times New Roman"/>
                <a:cs typeface="Times New Roman"/>
                <a:sym typeface="Times New Roman"/>
              </a:rPr>
              <a:t>To substitute a byte, we interpret the byte as two hexadecimal digits.</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Times New Roman"/>
                <a:ea typeface="Times New Roman"/>
                <a:cs typeface="Times New Roman"/>
                <a:sym typeface="Times New Roman"/>
              </a:rPr>
              <a:t>Each byte b is replaced by another  byte based on the sub bytes transformation table.</a:t>
            </a:r>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a:solidFill>
                <a:srgbClr val="000000"/>
              </a:solidFill>
              <a:latin typeface="Times New Roman"/>
              <a:ea typeface="Times New Roman"/>
              <a:cs typeface="Times New Roman"/>
              <a:sym typeface="Times New Roman"/>
            </a:endParaRPr>
          </a:p>
        </p:txBody>
      </p:sp>
      <p:pic>
        <p:nvPicPr>
          <p:cNvPr id="1080" name="Google Shape;1080;p124"/>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081" name="Google Shape;1081;p124"/>
          <p:cNvPicPr preferRelativeResize="0"/>
          <p:nvPr/>
        </p:nvPicPr>
        <p:blipFill rotWithShape="1">
          <a:blip r:embed="rId4">
            <a:alphaModFix/>
          </a:blip>
          <a:srcRect b="0" l="0" r="0" t="0"/>
          <a:stretch/>
        </p:blipFill>
        <p:spPr>
          <a:xfrm>
            <a:off x="2003425" y="3214687"/>
            <a:ext cx="5845175" cy="34147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xEl>
                                              <p:pRg end="0" st="0"/>
                                            </p:txEl>
                                          </p:spTgt>
                                        </p:tgtEl>
                                        <p:attrNameLst>
                                          <p:attrName>style.visibility</p:attrName>
                                        </p:attrNameLst>
                                      </p:cBhvr>
                                      <p:to>
                                        <p:strVal val="visible"/>
                                      </p:to>
                                    </p:set>
                                    <p:animEffect filter="fade" transition="in">
                                      <p:cBhvr>
                                        <p:cTn dur="500"/>
                                        <p:tgtEl>
                                          <p:spTgt spid="10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xEl>
                                              <p:pRg end="1" st="1"/>
                                            </p:txEl>
                                          </p:spTgt>
                                        </p:tgtEl>
                                        <p:attrNameLst>
                                          <p:attrName>style.visibility</p:attrName>
                                        </p:attrNameLst>
                                      </p:cBhvr>
                                      <p:to>
                                        <p:strVal val="visible"/>
                                      </p:to>
                                    </p:set>
                                    <p:animEffect filter="fade" transition="in">
                                      <p:cBhvr>
                                        <p:cTn dur="500"/>
                                        <p:tgtEl>
                                          <p:spTgt spid="10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xEl>
                                              <p:pRg end="2" st="2"/>
                                            </p:txEl>
                                          </p:spTgt>
                                        </p:tgtEl>
                                        <p:attrNameLst>
                                          <p:attrName>style.visibility</p:attrName>
                                        </p:attrNameLst>
                                      </p:cBhvr>
                                      <p:to>
                                        <p:strVal val="visible"/>
                                      </p:to>
                                    </p:set>
                                    <p:animEffect filter="fade" transition="in">
                                      <p:cBhvr>
                                        <p:cTn dur="500"/>
                                        <p:tgtEl>
                                          <p:spTgt spid="10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xEl>
                                              <p:pRg end="3" st="3"/>
                                            </p:txEl>
                                          </p:spTgt>
                                        </p:tgtEl>
                                        <p:attrNameLst>
                                          <p:attrName>style.visibility</p:attrName>
                                        </p:attrNameLst>
                                      </p:cBhvr>
                                      <p:to>
                                        <p:strVal val="visible"/>
                                      </p:to>
                                    </p:set>
                                    <p:animEffect filter="fade" transition="in">
                                      <p:cBhvr>
                                        <p:cTn dur="500"/>
                                        <p:tgtEl>
                                          <p:spTgt spid="10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xEl>
                                              <p:pRg end="4" st="4"/>
                                            </p:txEl>
                                          </p:spTgt>
                                        </p:tgtEl>
                                        <p:attrNameLst>
                                          <p:attrName>style.visibility</p:attrName>
                                        </p:attrNameLst>
                                      </p:cBhvr>
                                      <p:to>
                                        <p:strVal val="visible"/>
                                      </p:to>
                                    </p:set>
                                    <p:animEffect filter="fade" transition="in">
                                      <p:cBhvr>
                                        <p:cTn dur="500"/>
                                        <p:tgtEl>
                                          <p:spTgt spid="10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xEl>
                                              <p:pRg end="5" st="5"/>
                                            </p:txEl>
                                          </p:spTgt>
                                        </p:tgtEl>
                                        <p:attrNameLst>
                                          <p:attrName>style.visibility</p:attrName>
                                        </p:attrNameLst>
                                      </p:cBhvr>
                                      <p:to>
                                        <p:strVal val="visible"/>
                                      </p:to>
                                    </p:set>
                                    <p:animEffect filter="fade" transition="in">
                                      <p:cBhvr>
                                        <p:cTn dur="500"/>
                                        <p:tgtEl>
                                          <p:spTgt spid="10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500"/>
                                        <p:tgtEl>
                                          <p:spTgt spid="10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125"/>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088" name="Google Shape;1088;p125"/>
          <p:cNvPicPr preferRelativeResize="0"/>
          <p:nvPr/>
        </p:nvPicPr>
        <p:blipFill rotWithShape="1">
          <a:blip r:embed="rId4">
            <a:alphaModFix/>
          </a:blip>
          <a:srcRect b="0" l="0" r="0" t="0"/>
          <a:stretch/>
        </p:blipFill>
        <p:spPr>
          <a:xfrm>
            <a:off x="457200" y="1371600"/>
            <a:ext cx="8229600" cy="35972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pic>
        <p:nvPicPr>
          <p:cNvPr id="1094" name="Google Shape;1094;p126"/>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095" name="Google Shape;1095;p126"/>
          <p:cNvPicPr preferRelativeResize="0"/>
          <p:nvPr/>
        </p:nvPicPr>
        <p:blipFill rotWithShape="1">
          <a:blip r:embed="rId4">
            <a:alphaModFix/>
          </a:blip>
          <a:srcRect b="0" l="0" r="0" t="0"/>
          <a:stretch/>
        </p:blipFill>
        <p:spPr>
          <a:xfrm>
            <a:off x="457200" y="1524000"/>
            <a:ext cx="8229600" cy="3822700"/>
          </a:xfrm>
          <a:prstGeom prst="rect">
            <a:avLst/>
          </a:prstGeom>
          <a:noFill/>
          <a:ln>
            <a:noFill/>
          </a:ln>
        </p:spPr>
      </p:pic>
      <p:sp>
        <p:nvSpPr>
          <p:cNvPr id="1096" name="Google Shape;1096;p126"/>
          <p:cNvSpPr txBox="1"/>
          <p:nvPr/>
        </p:nvSpPr>
        <p:spPr>
          <a:xfrm>
            <a:off x="990600" y="5410200"/>
            <a:ext cx="6705600" cy="67945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(00100000)</a:t>
            </a:r>
            <a:r>
              <a:rPr b="0" baseline="-25000" i="0" lang="en-US" sz="1800" u="none">
                <a:solidFill>
                  <a:srgbClr val="000000"/>
                </a:solidFill>
                <a:latin typeface="Arial"/>
                <a:ea typeface="Arial"/>
                <a:cs typeface="Arial"/>
                <a:sym typeface="Arial"/>
              </a:rPr>
              <a:t>2</a:t>
            </a:r>
            <a:r>
              <a:rPr b="0" i="0" lang="en-US" sz="1800" u="none">
                <a:solidFill>
                  <a:srgbClr val="000000"/>
                </a:solidFill>
                <a:latin typeface="Arial"/>
                <a:ea typeface="Arial"/>
                <a:cs typeface="Arial"/>
                <a:sym typeface="Arial"/>
              </a:rPr>
              <a:t> = (20)</a:t>
            </a:r>
            <a:r>
              <a:rPr b="0" baseline="-25000" i="0" lang="en-US" sz="1800" u="none">
                <a:solidFill>
                  <a:srgbClr val="000000"/>
                </a:solidFill>
                <a:latin typeface="Arial"/>
                <a:ea typeface="Arial"/>
                <a:cs typeface="Arial"/>
                <a:sym typeface="Arial"/>
              </a:rPr>
              <a:t>16</a:t>
            </a:r>
            <a:endParaRPr/>
          </a:p>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This byte is replaced by B7  (i.e. row 2 and column 0)</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27"/>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In decryption we have Inverse Sub bytes transformation</a:t>
            </a:r>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pic>
        <p:nvPicPr>
          <p:cNvPr id="1103" name="Google Shape;1103;p127"/>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104" name="Google Shape;1104;p127"/>
          <p:cNvPicPr preferRelativeResize="0"/>
          <p:nvPr/>
        </p:nvPicPr>
        <p:blipFill rotWithShape="1">
          <a:blip r:embed="rId4">
            <a:alphaModFix/>
          </a:blip>
          <a:srcRect b="0" l="0" r="0" t="0"/>
          <a:stretch/>
        </p:blipFill>
        <p:spPr>
          <a:xfrm>
            <a:off x="152400" y="1989137"/>
            <a:ext cx="8556625" cy="357346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pic>
        <p:nvPicPr>
          <p:cNvPr id="1110" name="Google Shape;1110;p128"/>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111" name="Google Shape;1111;p128"/>
          <p:cNvPicPr preferRelativeResize="0"/>
          <p:nvPr/>
        </p:nvPicPr>
        <p:blipFill rotWithShape="1">
          <a:blip r:embed="rId4">
            <a:alphaModFix/>
          </a:blip>
          <a:srcRect b="0" l="0" r="0" t="0"/>
          <a:stretch/>
        </p:blipFill>
        <p:spPr>
          <a:xfrm>
            <a:off x="457200" y="1066800"/>
            <a:ext cx="8229600" cy="2801937"/>
          </a:xfrm>
          <a:prstGeom prst="rect">
            <a:avLst/>
          </a:prstGeom>
          <a:noFill/>
          <a:ln>
            <a:noFill/>
          </a:ln>
        </p:spPr>
      </p:pic>
      <p:pic>
        <p:nvPicPr>
          <p:cNvPr id="1112" name="Google Shape;1112;p128"/>
          <p:cNvPicPr preferRelativeResize="0"/>
          <p:nvPr/>
        </p:nvPicPr>
        <p:blipFill rotWithShape="1">
          <a:blip r:embed="rId5">
            <a:alphaModFix/>
          </a:blip>
          <a:srcRect b="0" l="0" r="0" t="0"/>
          <a:stretch/>
        </p:blipFill>
        <p:spPr>
          <a:xfrm>
            <a:off x="1050925" y="3886200"/>
            <a:ext cx="6721475" cy="1919287"/>
          </a:xfrm>
          <a:prstGeom prst="rect">
            <a:avLst/>
          </a:prstGeom>
          <a:noFill/>
          <a:ln>
            <a:noFill/>
          </a:ln>
        </p:spPr>
      </p:pic>
      <p:sp>
        <p:nvSpPr>
          <p:cNvPr id="1113" name="Google Shape;1113;p128"/>
          <p:cNvSpPr txBox="1"/>
          <p:nvPr/>
        </p:nvSpPr>
        <p:spPr>
          <a:xfrm>
            <a:off x="495300" y="5791200"/>
            <a:ext cx="8077200" cy="947737"/>
          </a:xfrm>
          <a:prstGeom prst="rect">
            <a:avLst/>
          </a:prstGeom>
          <a:solidFill>
            <a:srgbClr val="99FF33"/>
          </a:solidFill>
          <a:ln>
            <a:noFill/>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The SubBytes and InvSubBytes transformations are inverses of each other.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29"/>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2. Shift row</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Each row of s’ undergoes a circular left shift.</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Each row i is shifted left circular by i bytes   where i </a:t>
            </a:r>
            <a:r>
              <a:rPr b="0" i="0" lang="en-US" sz="2000" u="none">
                <a:solidFill>
                  <a:srgbClr val="000000"/>
                </a:solidFill>
                <a:latin typeface="Noto Sans Symbols"/>
                <a:ea typeface="Noto Sans Symbols"/>
                <a:cs typeface="Noto Sans Symbols"/>
                <a:sym typeface="Noto Sans Symbols"/>
              </a:rPr>
              <a:t>🡪</a:t>
            </a:r>
            <a:r>
              <a:rPr b="0" i="0" lang="en-US" sz="2000" u="none">
                <a:solidFill>
                  <a:srgbClr val="000000"/>
                </a:solidFill>
                <a:latin typeface="Lucida Sans"/>
                <a:ea typeface="Lucida Sans"/>
                <a:cs typeface="Lucida Sans"/>
                <a:sym typeface="Lucida Sans"/>
              </a:rPr>
              <a:t> 0-3</a:t>
            </a:r>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pic>
        <p:nvPicPr>
          <p:cNvPr id="1120" name="Google Shape;1120;p129"/>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121" name="Google Shape;1121;p129"/>
          <p:cNvPicPr preferRelativeResize="0"/>
          <p:nvPr/>
        </p:nvPicPr>
        <p:blipFill rotWithShape="1">
          <a:blip r:embed="rId4">
            <a:alphaModFix/>
          </a:blip>
          <a:srcRect b="0" l="0" r="0" t="0"/>
          <a:stretch/>
        </p:blipFill>
        <p:spPr>
          <a:xfrm>
            <a:off x="990600" y="2641600"/>
            <a:ext cx="6591300" cy="276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Keystream may be a stream of predetermined values </a:t>
            </a:r>
            <a:r>
              <a:rPr b="0" i="0" lang="en-US" sz="2000" u="none">
                <a:solidFill>
                  <a:srgbClr val="FF0000"/>
                </a:solidFill>
                <a:latin typeface="Lucida Sans"/>
                <a:ea typeface="Lucida Sans"/>
                <a:cs typeface="Lucida Sans"/>
                <a:sym typeface="Lucida Sans"/>
              </a:rPr>
              <a:t>or</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May be created by an algorithm </a:t>
            </a:r>
            <a:r>
              <a:rPr b="0" i="0" lang="en-US" sz="2000" u="none">
                <a:solidFill>
                  <a:srgbClr val="FF0000"/>
                </a:solidFill>
                <a:latin typeface="Lucida Sans"/>
                <a:ea typeface="Lucida Sans"/>
                <a:cs typeface="Lucida Sans"/>
                <a:sym typeface="Lucida Sans"/>
              </a:rPr>
              <a:t>or</a:t>
            </a:r>
            <a:r>
              <a:rPr b="0" i="0" lang="en-US" sz="2000" u="none">
                <a:solidFill>
                  <a:schemeClr val="dk1"/>
                </a:solidFill>
                <a:latin typeface="Lucida Sans"/>
                <a:ea typeface="Lucida Sans"/>
                <a:cs typeface="Lucida Sans"/>
                <a:sym typeface="Lucida Sans"/>
              </a:rPr>
              <a:t> can be a single value.</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Note : Monoalphabetic cipher</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k={k,k,k…….}</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268" name="Google Shape;268;p1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Stream and Block Ciphers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500"/>
                                        <p:tgtEl>
                                          <p:spTgt spid="2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animEffect filter="fade" transition="in">
                                      <p:cBhvr>
                                        <p:cTn dur="500"/>
                                        <p:tgtEl>
                                          <p:spTgt spid="2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animEffect filter="fade" transition="in">
                                      <p:cBhvr>
                                        <p:cTn dur="500"/>
                                        <p:tgtEl>
                                          <p:spTgt spid="2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animEffect filter="fade" transition="in">
                                      <p:cBhvr>
                                        <p:cTn dur="500"/>
                                        <p:tgtEl>
                                          <p:spTgt spid="2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4" st="4"/>
                                            </p:txEl>
                                          </p:spTgt>
                                        </p:tgtEl>
                                        <p:attrNameLst>
                                          <p:attrName>style.visibility</p:attrName>
                                        </p:attrNameLst>
                                      </p:cBhvr>
                                      <p:to>
                                        <p:strVal val="visible"/>
                                      </p:to>
                                    </p:set>
                                    <p:animEffect filter="fade" transition="in">
                                      <p:cBhvr>
                                        <p:cTn dur="500"/>
                                        <p:tgtEl>
                                          <p:spTgt spid="2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5" st="5"/>
                                            </p:txEl>
                                          </p:spTgt>
                                        </p:tgtEl>
                                        <p:attrNameLst>
                                          <p:attrName>style.visibility</p:attrName>
                                        </p:attrNameLst>
                                      </p:cBhvr>
                                      <p:to>
                                        <p:strVal val="visible"/>
                                      </p:to>
                                    </p:set>
                                    <p:animEffect filter="fade" transition="in">
                                      <p:cBhvr>
                                        <p:cTn dur="500"/>
                                        <p:tgtEl>
                                          <p:spTgt spid="26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130"/>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128" name="Google Shape;1128;p130"/>
          <p:cNvPicPr preferRelativeResize="0"/>
          <p:nvPr/>
        </p:nvPicPr>
        <p:blipFill rotWithShape="1">
          <a:blip r:embed="rId4">
            <a:alphaModFix/>
          </a:blip>
          <a:srcRect b="0" l="0" r="0" t="0"/>
          <a:stretch/>
        </p:blipFill>
        <p:spPr>
          <a:xfrm>
            <a:off x="304800" y="1143000"/>
            <a:ext cx="7467600" cy="2120900"/>
          </a:xfrm>
          <a:prstGeom prst="rect">
            <a:avLst/>
          </a:prstGeom>
          <a:noFill/>
          <a:ln>
            <a:noFill/>
          </a:ln>
        </p:spPr>
      </p:pic>
      <p:sp>
        <p:nvSpPr>
          <p:cNvPr id="1129" name="Google Shape;1129;p130"/>
          <p:cNvSpPr txBox="1"/>
          <p:nvPr/>
        </p:nvSpPr>
        <p:spPr>
          <a:xfrm>
            <a:off x="304800" y="3352800"/>
            <a:ext cx="8229600" cy="917575"/>
          </a:xfrm>
          <a:prstGeom prst="rect">
            <a:avLst/>
          </a:prstGeom>
          <a:noFill/>
          <a:ln>
            <a:noFill/>
          </a:ln>
        </p:spPr>
        <p:txBody>
          <a:bodyPr anchorCtr="0" anchor="t" bIns="46800" lIns="90000" spcFirstLastPara="1" rIns="90000" wrap="square" tIns="46800">
            <a:spAutoFit/>
          </a:bodyPr>
          <a:lstStyle/>
          <a:p>
            <a:pPr indent="0" lvl="0" marL="0" marR="0" rtl="0" algn="just">
              <a:lnSpc>
                <a:spcPct val="100000"/>
              </a:lnSpc>
              <a:spcBef>
                <a:spcPts val="0"/>
              </a:spcBef>
              <a:spcAft>
                <a:spcPts val="0"/>
              </a:spcAft>
              <a:buClr>
                <a:srgbClr val="44B9E8"/>
              </a:buClr>
              <a:buSzPts val="1800"/>
              <a:buFont typeface="Times New Roman"/>
              <a:buNone/>
            </a:pPr>
            <a:r>
              <a:rPr b="0" i="1" lang="en-US" sz="1800" u="none">
                <a:solidFill>
                  <a:srgbClr val="44B9E8"/>
                </a:solidFill>
                <a:latin typeface="Times New Roman"/>
                <a:ea typeface="Times New Roman"/>
                <a:cs typeface="Times New Roman"/>
                <a:sym typeface="Times New Roman"/>
              </a:rPr>
              <a:t>InvShiftRows</a:t>
            </a:r>
            <a:endParaRPr/>
          </a:p>
          <a:p>
            <a:pPr indent="0" lvl="0" marL="0" marR="0" rtl="0" algn="just">
              <a:lnSpc>
                <a:spcPct val="100000"/>
              </a:lnSpc>
              <a:spcBef>
                <a:spcPts val="0"/>
              </a:spcBef>
              <a:spcAft>
                <a:spcPts val="0"/>
              </a:spcAft>
              <a:buClr>
                <a:srgbClr val="000000"/>
              </a:buClr>
              <a:buSzPts val="1800"/>
              <a:buFont typeface="Times New Roman"/>
              <a:buNone/>
            </a:pPr>
            <a:r>
              <a:rPr b="0" i="1" lang="en-US" sz="1800" u="none">
                <a:solidFill>
                  <a:srgbClr val="000000"/>
                </a:solidFill>
                <a:latin typeface="Times New Roman"/>
                <a:ea typeface="Times New Roman"/>
                <a:cs typeface="Times New Roman"/>
                <a:sym typeface="Times New Roman"/>
              </a:rPr>
              <a:t>In the decryption, the transformation is called InvShiftRows and the shifting is to the right. </a:t>
            </a:r>
            <a:endParaRPr/>
          </a:p>
        </p:txBody>
      </p:sp>
      <p:pic>
        <p:nvPicPr>
          <p:cNvPr id="1130" name="Google Shape;1130;p130"/>
          <p:cNvPicPr preferRelativeResize="0"/>
          <p:nvPr/>
        </p:nvPicPr>
        <p:blipFill rotWithShape="1">
          <a:blip r:embed="rId5">
            <a:alphaModFix/>
          </a:blip>
          <a:srcRect b="0" l="0" r="0" t="0"/>
          <a:stretch/>
        </p:blipFill>
        <p:spPr>
          <a:xfrm>
            <a:off x="322262" y="4343400"/>
            <a:ext cx="8288337" cy="251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500"/>
                                        <p:tgtEl>
                                          <p:spTgt spid="1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0" st="0"/>
                                            </p:txEl>
                                          </p:spTgt>
                                        </p:tgtEl>
                                        <p:attrNameLst>
                                          <p:attrName>style.visibility</p:attrName>
                                        </p:attrNameLst>
                                      </p:cBhvr>
                                      <p:to>
                                        <p:strVal val="visible"/>
                                      </p:to>
                                    </p:set>
                                    <p:animEffect filter="fade" transition="in">
                                      <p:cBhvr>
                                        <p:cTn dur="500"/>
                                        <p:tgtEl>
                                          <p:spTgt spid="11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9">
                                            <p:txEl>
                                              <p:pRg end="1" st="1"/>
                                            </p:txEl>
                                          </p:spTgt>
                                        </p:tgtEl>
                                        <p:attrNameLst>
                                          <p:attrName>style.visibility</p:attrName>
                                        </p:attrNameLst>
                                      </p:cBhvr>
                                      <p:to>
                                        <p:strVal val="visible"/>
                                      </p:to>
                                    </p:set>
                                    <p:animEffect filter="fade" transition="in">
                                      <p:cBhvr>
                                        <p:cTn dur="500"/>
                                        <p:tgtEl>
                                          <p:spTgt spid="11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0"/>
                                        </p:tgtEl>
                                        <p:attrNameLst>
                                          <p:attrName>style.visibility</p:attrName>
                                        </p:attrNameLst>
                                      </p:cBhvr>
                                      <p:to>
                                        <p:strVal val="visible"/>
                                      </p:to>
                                    </p:set>
                                    <p:animEffect filter="fade" transition="in">
                                      <p:cBhvr>
                                        <p:cTn dur="500"/>
                                        <p:tgtEl>
                                          <p:spTgt spid="1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31"/>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3. Mix columns</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4 elements of each column are multiplied by a constant matrix</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1" lang="en-US" sz="2000" u="none">
                <a:solidFill>
                  <a:srgbClr val="000000"/>
                </a:solidFill>
                <a:latin typeface="Times New Roman"/>
                <a:ea typeface="Times New Roman"/>
                <a:cs typeface="Times New Roman"/>
                <a:sym typeface="Times New Roman"/>
              </a:rPr>
              <a:t>The MixColumns transformation operates at the column level; it transforms each column of the state to a new column. </a:t>
            </a:r>
            <a:endParaRPr/>
          </a:p>
          <a:p>
            <a:pPr indent="0" lvl="0" marL="0" marR="0" rtl="0" algn="l">
              <a:lnSpc>
                <a:spcPct val="100000"/>
              </a:lnSpc>
              <a:spcBef>
                <a:spcPts val="0"/>
              </a:spcBef>
              <a:spcAft>
                <a:spcPts val="0"/>
              </a:spcAft>
              <a:buNone/>
            </a:pPr>
            <a:r>
              <a:t/>
            </a:r>
            <a:endParaRPr b="0" i="1" sz="2000" u="none">
              <a:solidFill>
                <a:srgbClr val="000000"/>
              </a:solidFill>
              <a:latin typeface="Times New Roman"/>
              <a:ea typeface="Times New Roman"/>
              <a:cs typeface="Times New Roman"/>
              <a:sym typeface="Times New Roman"/>
            </a:endParaRPr>
          </a:p>
        </p:txBody>
      </p:sp>
      <p:pic>
        <p:nvPicPr>
          <p:cNvPr id="1137" name="Google Shape;1137;p131"/>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138" name="Google Shape;1138;p131"/>
          <p:cNvPicPr preferRelativeResize="0"/>
          <p:nvPr/>
        </p:nvPicPr>
        <p:blipFill rotWithShape="1">
          <a:blip r:embed="rId4">
            <a:alphaModFix/>
          </a:blip>
          <a:srcRect b="0" l="0" r="0" t="0"/>
          <a:stretch/>
        </p:blipFill>
        <p:spPr>
          <a:xfrm>
            <a:off x="838200" y="3276600"/>
            <a:ext cx="7696200" cy="2811462"/>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32"/>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9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Byte substitution changes the value of the byte based on the </a:t>
            </a:r>
            <a:endParaRPr/>
          </a:p>
          <a:p>
            <a:pPr indent="-255587" lvl="0" marL="365125" marR="0" rtl="0" algn="l">
              <a:lnSpc>
                <a:spcPct val="9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original value and  an entry in the table;changing a byte does </a:t>
            </a:r>
            <a:endParaRPr/>
          </a:p>
          <a:p>
            <a:pPr indent="-255587" lvl="0" marL="365125" marR="0" rtl="0" algn="l">
              <a:lnSpc>
                <a:spcPct val="9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not affect the neighboring bytes.</a:t>
            </a:r>
            <a:endParaRPr/>
          </a:p>
          <a:p>
            <a:pPr indent="-255587" lvl="0" marL="365125" marR="0" rtl="0" algn="l">
              <a:lnSpc>
                <a:spcPct val="9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9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Similarly shifting rows exchanges bytes without permuting the </a:t>
            </a:r>
            <a:endParaRPr/>
          </a:p>
          <a:p>
            <a:pPr indent="-255587" lvl="0" marL="365125" marR="0" rtl="0" algn="l">
              <a:lnSpc>
                <a:spcPct val="9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bits inside the bytes.</a:t>
            </a:r>
            <a:endParaRPr/>
          </a:p>
          <a:p>
            <a:pPr indent="-255587" lvl="0" marL="365125" marR="0" rtl="0" algn="l">
              <a:lnSpc>
                <a:spcPct val="9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9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But what we need is an interbyte transformation that changes </a:t>
            </a:r>
            <a:endParaRPr/>
          </a:p>
          <a:p>
            <a:pPr indent="-255587" lvl="0" marL="365125" marR="0" rtl="0" algn="l">
              <a:lnSpc>
                <a:spcPct val="9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the bits inside the byte, based on the bits inside the </a:t>
            </a:r>
            <a:endParaRPr/>
          </a:p>
          <a:p>
            <a:pPr indent="-255587" lvl="0" marL="365125" marR="0" rtl="0" algn="l">
              <a:lnSpc>
                <a:spcPct val="9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neighboring bytes.</a:t>
            </a:r>
            <a:endParaRPr/>
          </a:p>
          <a:p>
            <a:pPr indent="-255587" lvl="0" marL="365125" marR="0" rtl="0" algn="l">
              <a:lnSpc>
                <a:spcPct val="90000"/>
              </a:lnSpc>
              <a:spcBef>
                <a:spcPts val="400"/>
              </a:spcBef>
              <a:spcAft>
                <a:spcPts val="0"/>
              </a:spcAft>
              <a:buClr>
                <a:srgbClr val="DA1F28"/>
              </a:buClr>
              <a:buSzPts val="2000"/>
              <a:buFont typeface="Lucida Sans"/>
              <a:buNone/>
            </a:pPr>
            <a:r>
              <a:rPr b="0" i="0" lang="en-US" sz="2000" u="none">
                <a:solidFill>
                  <a:srgbClr val="DA1F28"/>
                </a:solidFill>
                <a:latin typeface="Lucida Sans"/>
                <a:ea typeface="Lucida Sans"/>
                <a:cs typeface="Lucida Sans"/>
                <a:sym typeface="Lucida Sans"/>
              </a:rPr>
              <a:t>i.e. we need to mix bytes to provide diffusion at the bit level.</a:t>
            </a:r>
            <a:endParaRPr/>
          </a:p>
          <a:p>
            <a:pPr indent="-255587" lvl="0" marL="365125" marR="0" rtl="0" algn="l">
              <a:lnSpc>
                <a:spcPct val="9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This is done by taking 4 bytes at a time and combining them to </a:t>
            </a:r>
            <a:endParaRPr/>
          </a:p>
          <a:p>
            <a:pPr indent="-255587" lvl="0" marL="365125" marR="0" rtl="0" algn="l">
              <a:lnSpc>
                <a:spcPct val="9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recreate 4 new bytes.</a:t>
            </a:r>
            <a:endParaRPr/>
          </a:p>
        </p:txBody>
      </p:sp>
      <p:pic>
        <p:nvPicPr>
          <p:cNvPr id="1145" name="Google Shape;1145;p132"/>
          <p:cNvPicPr preferRelativeResize="0"/>
          <p:nvPr/>
        </p:nvPicPr>
        <p:blipFill rotWithShape="1">
          <a:blip r:embed="rId3">
            <a:alphaModFix/>
          </a:blip>
          <a:srcRect b="0" l="0" r="0" t="0"/>
          <a:stretch/>
        </p:blipFill>
        <p:spPr>
          <a:xfrm>
            <a:off x="457200" y="284162"/>
            <a:ext cx="8229600" cy="1122362"/>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33"/>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This is achieved by multiplying a square matrix(constant) by a column matrix, result is a new column matrix</a:t>
            </a:r>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pic>
        <p:nvPicPr>
          <p:cNvPr id="1152" name="Google Shape;1152;p133"/>
          <p:cNvPicPr preferRelativeResize="0"/>
          <p:nvPr/>
        </p:nvPicPr>
        <p:blipFill rotWithShape="1">
          <a:blip r:embed="rId3">
            <a:alphaModFix/>
          </a:blip>
          <a:srcRect b="0" l="0" r="0" t="0"/>
          <a:stretch/>
        </p:blipFill>
        <p:spPr>
          <a:xfrm>
            <a:off x="457200" y="284162"/>
            <a:ext cx="8229600" cy="1122362"/>
          </a:xfrm>
          <a:prstGeom prst="rect">
            <a:avLst/>
          </a:prstGeom>
          <a:noFill/>
          <a:ln>
            <a:noFill/>
          </a:ln>
        </p:spPr>
      </p:pic>
      <p:pic>
        <p:nvPicPr>
          <p:cNvPr id="1153" name="Google Shape;1153;p133"/>
          <p:cNvPicPr preferRelativeResize="0"/>
          <p:nvPr/>
        </p:nvPicPr>
        <p:blipFill rotWithShape="1">
          <a:blip r:embed="rId4">
            <a:alphaModFix/>
          </a:blip>
          <a:srcRect b="0" l="0" r="0" t="0"/>
          <a:stretch/>
        </p:blipFill>
        <p:spPr>
          <a:xfrm>
            <a:off x="3505200" y="2209800"/>
            <a:ext cx="2286000" cy="2057400"/>
          </a:xfrm>
          <a:prstGeom prst="rect">
            <a:avLst/>
          </a:prstGeom>
          <a:noFill/>
          <a:ln>
            <a:noFill/>
          </a:ln>
        </p:spPr>
      </p:pic>
      <p:pic>
        <p:nvPicPr>
          <p:cNvPr id="1154" name="Google Shape;1154;p133"/>
          <p:cNvPicPr preferRelativeResize="0"/>
          <p:nvPr/>
        </p:nvPicPr>
        <p:blipFill rotWithShape="1">
          <a:blip r:embed="rId5">
            <a:alphaModFix/>
          </a:blip>
          <a:srcRect b="0" l="0" r="0" t="0"/>
          <a:stretch/>
        </p:blipFill>
        <p:spPr>
          <a:xfrm>
            <a:off x="1219200" y="4379912"/>
            <a:ext cx="6781800" cy="2478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xEl>
                                              <p:pRg end="0" st="0"/>
                                            </p:txEl>
                                          </p:spTgt>
                                        </p:tgtEl>
                                        <p:attrNameLst>
                                          <p:attrName>style.visibility</p:attrName>
                                        </p:attrNameLst>
                                      </p:cBhvr>
                                      <p:to>
                                        <p:strVal val="visible"/>
                                      </p:to>
                                    </p:set>
                                    <p:animEffect filter="fade" transition="in">
                                      <p:cBhvr>
                                        <p:cTn dur="500"/>
                                        <p:tgtEl>
                                          <p:spTgt spid="1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xEl>
                                              <p:pRg end="1" st="1"/>
                                            </p:txEl>
                                          </p:spTgt>
                                        </p:tgtEl>
                                        <p:attrNameLst>
                                          <p:attrName>style.visibility</p:attrName>
                                        </p:attrNameLst>
                                      </p:cBhvr>
                                      <p:to>
                                        <p:strVal val="visible"/>
                                      </p:to>
                                    </p:set>
                                    <p:animEffect filter="fade" transition="in">
                                      <p:cBhvr>
                                        <p:cTn dur="500"/>
                                        <p:tgtEl>
                                          <p:spTgt spid="11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500"/>
                                        <p:tgtEl>
                                          <p:spTgt spid="1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500"/>
                                        <p:tgtEl>
                                          <p:spTgt spid="1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id="1160" name="Google Shape;1160;p134"/>
          <p:cNvPicPr preferRelativeResize="0"/>
          <p:nvPr/>
        </p:nvPicPr>
        <p:blipFill rotWithShape="1">
          <a:blip r:embed="rId3">
            <a:alphaModFix/>
          </a:blip>
          <a:srcRect b="0" l="0" r="0" t="0"/>
          <a:stretch/>
        </p:blipFill>
        <p:spPr>
          <a:xfrm>
            <a:off x="219075" y="268287"/>
            <a:ext cx="8474075" cy="1158875"/>
          </a:xfrm>
          <a:prstGeom prst="rect">
            <a:avLst/>
          </a:prstGeom>
          <a:noFill/>
          <a:ln>
            <a:noFill/>
          </a:ln>
        </p:spPr>
      </p:pic>
      <p:sp>
        <p:nvSpPr>
          <p:cNvPr id="1161" name="Google Shape;1161;p134"/>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DA1F28"/>
              </a:buClr>
              <a:buSzPts val="2000"/>
              <a:buFont typeface="Lucida Sans"/>
              <a:buNone/>
            </a:pPr>
            <a:r>
              <a:rPr b="0" i="0" lang="en-US" sz="2000" u="none">
                <a:solidFill>
                  <a:srgbClr val="DA1F28"/>
                </a:solidFill>
                <a:latin typeface="Lucida Sans"/>
                <a:ea typeface="Lucida Sans"/>
                <a:cs typeface="Lucida Sans"/>
                <a:sym typeface="Lucida Sans"/>
              </a:rPr>
              <a:t>Note :</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Multiplying by 1 means leaving it unchanged</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Multiplying by 2 means shifting each byte left 1 bit </a:t>
            </a:r>
            <a:r>
              <a:rPr b="0" i="0" lang="en-US" sz="2000" u="none">
                <a:solidFill>
                  <a:srgbClr val="DA1F28"/>
                </a:solidFill>
                <a:latin typeface="Lucida Sans"/>
                <a:ea typeface="Lucida Sans"/>
                <a:cs typeface="Lucida Sans"/>
                <a:sym typeface="Lucida Sans"/>
              </a:rPr>
              <a:t>and exoring with 0001 1011 if the leftmost bit of the original value (before the shift) is 1</a:t>
            </a:r>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DA1F28"/>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Multiplying by 3 means shift left one bit and ex-oring with the </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original unshifted value </a:t>
            </a:r>
            <a:r>
              <a:rPr b="0" i="0" lang="en-US" sz="2000" u="none">
                <a:solidFill>
                  <a:srgbClr val="DA1F28"/>
                </a:solidFill>
                <a:latin typeface="Lucida Sans"/>
                <a:ea typeface="Lucida Sans"/>
                <a:cs typeface="Lucida Sans"/>
                <a:sym typeface="Lucida Sans"/>
              </a:rPr>
              <a:t>and exoring with 0001 1011 if the leftmost bit of the original value (before the shift) is 1</a:t>
            </a:r>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sp>
        <p:nvSpPr>
          <p:cNvPr id="1162" name="Google Shape;1162;p134"/>
          <p:cNvSpPr txBox="1"/>
          <p:nvPr/>
        </p:nvSpPr>
        <p:spPr>
          <a:xfrm>
            <a:off x="228600" y="4706937"/>
            <a:ext cx="8686800" cy="1008062"/>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lnSpc>
                <a:spcPct val="100000"/>
              </a:lnSpc>
              <a:spcBef>
                <a:spcPts val="0"/>
              </a:spcBef>
              <a:spcAft>
                <a:spcPts val="0"/>
              </a:spcAft>
              <a:buClr>
                <a:srgbClr val="44B9E8"/>
              </a:buClr>
              <a:buSzPts val="2000"/>
              <a:buFont typeface="Times New Roman"/>
              <a:buNone/>
            </a:pPr>
            <a:r>
              <a:rPr b="1" i="0" lang="en-US" sz="2000" u="none">
                <a:solidFill>
                  <a:srgbClr val="44B9E8"/>
                </a:solidFill>
                <a:latin typeface="Times New Roman"/>
                <a:ea typeface="Times New Roman"/>
                <a:cs typeface="Times New Roman"/>
                <a:sym typeface="Times New Roman"/>
              </a:rPr>
              <a:t>InvMixColumns</a:t>
            </a:r>
            <a:endParaRPr/>
          </a:p>
          <a:p>
            <a:pPr indent="0" lvl="0" marL="0" marR="0" rtl="0" algn="just">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The InvMixColumns transformation is basically the same as the MixColumns transformation. </a:t>
            </a:r>
            <a:endParaRPr/>
          </a:p>
        </p:txBody>
      </p:sp>
      <p:sp>
        <p:nvSpPr>
          <p:cNvPr id="1163" name="Google Shape;1163;p134"/>
          <p:cNvSpPr txBox="1"/>
          <p:nvPr/>
        </p:nvSpPr>
        <p:spPr>
          <a:xfrm>
            <a:off x="381000" y="6080125"/>
            <a:ext cx="8077200" cy="703262"/>
          </a:xfrm>
          <a:prstGeom prst="rect">
            <a:avLst/>
          </a:prstGeom>
          <a:solidFill>
            <a:srgbClr val="99FF33"/>
          </a:solidFill>
          <a:ln>
            <a:noFill/>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a:solidFill>
                  <a:srgbClr val="000000"/>
                </a:solidFill>
                <a:latin typeface="Arial"/>
                <a:ea typeface="Arial"/>
                <a:cs typeface="Arial"/>
                <a:sym typeface="Arial"/>
              </a:rPr>
              <a:t>The MixColumns and InvMixColumns transformations are inverses of each other.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0" st="0"/>
                                            </p:txEl>
                                          </p:spTgt>
                                        </p:tgtEl>
                                        <p:attrNameLst>
                                          <p:attrName>style.visibility</p:attrName>
                                        </p:attrNameLst>
                                      </p:cBhvr>
                                      <p:to>
                                        <p:strVal val="visible"/>
                                      </p:to>
                                    </p:set>
                                    <p:animEffect filter="fade" transition="in">
                                      <p:cBhvr>
                                        <p:cTn dur="500"/>
                                        <p:tgtEl>
                                          <p:spTgt spid="11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1" st="1"/>
                                            </p:txEl>
                                          </p:spTgt>
                                        </p:tgtEl>
                                        <p:attrNameLst>
                                          <p:attrName>style.visibility</p:attrName>
                                        </p:attrNameLst>
                                      </p:cBhvr>
                                      <p:to>
                                        <p:strVal val="visible"/>
                                      </p:to>
                                    </p:set>
                                    <p:animEffect filter="fade" transition="in">
                                      <p:cBhvr>
                                        <p:cTn dur="500"/>
                                        <p:tgtEl>
                                          <p:spTgt spid="11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2" st="2"/>
                                            </p:txEl>
                                          </p:spTgt>
                                        </p:tgtEl>
                                        <p:attrNameLst>
                                          <p:attrName>style.visibility</p:attrName>
                                        </p:attrNameLst>
                                      </p:cBhvr>
                                      <p:to>
                                        <p:strVal val="visible"/>
                                      </p:to>
                                    </p:set>
                                    <p:animEffect filter="fade" transition="in">
                                      <p:cBhvr>
                                        <p:cTn dur="500"/>
                                        <p:tgtEl>
                                          <p:spTgt spid="11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3" st="3"/>
                                            </p:txEl>
                                          </p:spTgt>
                                        </p:tgtEl>
                                        <p:attrNameLst>
                                          <p:attrName>style.visibility</p:attrName>
                                        </p:attrNameLst>
                                      </p:cBhvr>
                                      <p:to>
                                        <p:strVal val="visible"/>
                                      </p:to>
                                    </p:set>
                                    <p:animEffect filter="fade" transition="in">
                                      <p:cBhvr>
                                        <p:cTn dur="500"/>
                                        <p:tgtEl>
                                          <p:spTgt spid="116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4" st="4"/>
                                            </p:txEl>
                                          </p:spTgt>
                                        </p:tgtEl>
                                        <p:attrNameLst>
                                          <p:attrName>style.visibility</p:attrName>
                                        </p:attrNameLst>
                                      </p:cBhvr>
                                      <p:to>
                                        <p:strVal val="visible"/>
                                      </p:to>
                                    </p:set>
                                    <p:animEffect filter="fade" transition="in">
                                      <p:cBhvr>
                                        <p:cTn dur="500"/>
                                        <p:tgtEl>
                                          <p:spTgt spid="116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5" st="5"/>
                                            </p:txEl>
                                          </p:spTgt>
                                        </p:tgtEl>
                                        <p:attrNameLst>
                                          <p:attrName>style.visibility</p:attrName>
                                        </p:attrNameLst>
                                      </p:cBhvr>
                                      <p:to>
                                        <p:strVal val="visible"/>
                                      </p:to>
                                    </p:set>
                                    <p:animEffect filter="fade" transition="in">
                                      <p:cBhvr>
                                        <p:cTn dur="500"/>
                                        <p:tgtEl>
                                          <p:spTgt spid="116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6" st="6"/>
                                            </p:txEl>
                                          </p:spTgt>
                                        </p:tgtEl>
                                        <p:attrNameLst>
                                          <p:attrName>style.visibility</p:attrName>
                                        </p:attrNameLst>
                                      </p:cBhvr>
                                      <p:to>
                                        <p:strVal val="visible"/>
                                      </p:to>
                                    </p:set>
                                    <p:animEffect filter="fade" transition="in">
                                      <p:cBhvr>
                                        <p:cTn dur="500"/>
                                        <p:tgtEl>
                                          <p:spTgt spid="116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7" st="7"/>
                                            </p:txEl>
                                          </p:spTgt>
                                        </p:tgtEl>
                                        <p:attrNameLst>
                                          <p:attrName>style.visibility</p:attrName>
                                        </p:attrNameLst>
                                      </p:cBhvr>
                                      <p:to>
                                        <p:strVal val="visible"/>
                                      </p:to>
                                    </p:set>
                                    <p:animEffect filter="fade" transition="in">
                                      <p:cBhvr>
                                        <p:cTn dur="500"/>
                                        <p:tgtEl>
                                          <p:spTgt spid="116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8" st="8"/>
                                            </p:txEl>
                                          </p:spTgt>
                                        </p:tgtEl>
                                        <p:attrNameLst>
                                          <p:attrName>style.visibility</p:attrName>
                                        </p:attrNameLst>
                                      </p:cBhvr>
                                      <p:to>
                                        <p:strVal val="visible"/>
                                      </p:to>
                                    </p:set>
                                    <p:animEffect filter="fade" transition="in">
                                      <p:cBhvr>
                                        <p:cTn dur="500"/>
                                        <p:tgtEl>
                                          <p:spTgt spid="116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1">
                                            <p:txEl>
                                              <p:pRg end="9" st="9"/>
                                            </p:txEl>
                                          </p:spTgt>
                                        </p:tgtEl>
                                        <p:attrNameLst>
                                          <p:attrName>style.visibility</p:attrName>
                                        </p:attrNameLst>
                                      </p:cBhvr>
                                      <p:to>
                                        <p:strVal val="visible"/>
                                      </p:to>
                                    </p:set>
                                    <p:animEffect filter="fade" transition="in">
                                      <p:cBhvr>
                                        <p:cTn dur="500"/>
                                        <p:tgtEl>
                                          <p:spTgt spid="116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500"/>
                                        <p:tgtEl>
                                          <p:spTgt spid="1162"/>
                                        </p:tgtEl>
                                      </p:cBhvr>
                                    </p:animEffect>
                                  </p:childTnLst>
                                </p:cTn>
                              </p:par>
                              <p:par>
                                <p:cTn fill="hold" nodeType="with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500"/>
                                        <p:tgtEl>
                                          <p:spTgt spid="1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p135"/>
          <p:cNvPicPr preferRelativeResize="0"/>
          <p:nvPr/>
        </p:nvPicPr>
        <p:blipFill rotWithShape="1">
          <a:blip r:embed="rId3">
            <a:alphaModFix/>
          </a:blip>
          <a:srcRect b="0" l="0" r="0" t="0"/>
          <a:stretch/>
        </p:blipFill>
        <p:spPr>
          <a:xfrm>
            <a:off x="219075" y="268287"/>
            <a:ext cx="8474075" cy="1158875"/>
          </a:xfrm>
          <a:prstGeom prst="rect">
            <a:avLst/>
          </a:prstGeom>
          <a:noFill/>
          <a:ln>
            <a:noFill/>
          </a:ln>
        </p:spPr>
      </p:pic>
      <p:sp>
        <p:nvSpPr>
          <p:cNvPr id="1170" name="Google Shape;1170;p135"/>
          <p:cNvSpPr txBox="1"/>
          <p:nvPr/>
        </p:nvSpPr>
        <p:spPr>
          <a:xfrm>
            <a:off x="457200" y="1481137"/>
            <a:ext cx="8229600" cy="45259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171" name="Google Shape;1171;p135"/>
          <p:cNvPicPr preferRelativeResize="0"/>
          <p:nvPr/>
        </p:nvPicPr>
        <p:blipFill rotWithShape="1">
          <a:blip r:embed="rId4">
            <a:alphaModFix/>
          </a:blip>
          <a:srcRect b="0" l="0" r="0" t="0"/>
          <a:stretch/>
        </p:blipFill>
        <p:spPr>
          <a:xfrm>
            <a:off x="2995612" y="3810000"/>
            <a:ext cx="2185987" cy="2008187"/>
          </a:xfrm>
          <a:prstGeom prst="rect">
            <a:avLst/>
          </a:prstGeom>
          <a:noFill/>
          <a:ln>
            <a:noFill/>
          </a:ln>
        </p:spPr>
      </p:pic>
      <p:sp>
        <p:nvSpPr>
          <p:cNvPr id="1172" name="Google Shape;1172;p135"/>
          <p:cNvSpPr txBox="1"/>
          <p:nvPr/>
        </p:nvSpPr>
        <p:spPr>
          <a:xfrm>
            <a:off x="474662" y="1524000"/>
            <a:ext cx="8059737" cy="1008062"/>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lnSpc>
                <a:spcPct val="100000"/>
              </a:lnSpc>
              <a:spcBef>
                <a:spcPts val="0"/>
              </a:spcBef>
              <a:spcAft>
                <a:spcPts val="0"/>
              </a:spcAft>
              <a:buClr>
                <a:srgbClr val="44B9E8"/>
              </a:buClr>
              <a:buSzPts val="2000"/>
              <a:buFont typeface="Times New Roman"/>
              <a:buNone/>
            </a:pPr>
            <a:r>
              <a:rPr b="1" i="0" lang="en-US" sz="2000" u="none">
                <a:solidFill>
                  <a:srgbClr val="44B9E8"/>
                </a:solidFill>
                <a:latin typeface="Times New Roman"/>
                <a:ea typeface="Times New Roman"/>
                <a:cs typeface="Times New Roman"/>
                <a:sym typeface="Times New Roman"/>
              </a:rPr>
              <a:t>InvMixColumns</a:t>
            </a:r>
            <a:endParaRPr/>
          </a:p>
          <a:p>
            <a:pPr indent="0" lvl="0" marL="0" marR="0" rtl="0" algn="just">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The InvMixColumns transformation is basically the same as the MixColumns transformation. </a:t>
            </a:r>
            <a:endParaRPr/>
          </a:p>
        </p:txBody>
      </p:sp>
      <p:sp>
        <p:nvSpPr>
          <p:cNvPr id="1173" name="Google Shape;1173;p135"/>
          <p:cNvSpPr txBox="1"/>
          <p:nvPr/>
        </p:nvSpPr>
        <p:spPr>
          <a:xfrm>
            <a:off x="609600" y="2973387"/>
            <a:ext cx="7494587" cy="703262"/>
          </a:xfrm>
          <a:prstGeom prst="rect">
            <a:avLst/>
          </a:prstGeom>
          <a:solidFill>
            <a:srgbClr val="99FF33"/>
          </a:solidFill>
          <a:ln>
            <a:noFill/>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a:solidFill>
                  <a:srgbClr val="000000"/>
                </a:solidFill>
                <a:latin typeface="Arial"/>
                <a:ea typeface="Arial"/>
                <a:cs typeface="Arial"/>
                <a:sym typeface="Arial"/>
              </a:rPr>
              <a:t>The MixColumns and InvMixColumns transformations are inverses of each other.</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id="1179" name="Google Shape;1179;p136"/>
          <p:cNvPicPr preferRelativeResize="0"/>
          <p:nvPr/>
        </p:nvPicPr>
        <p:blipFill rotWithShape="1">
          <a:blip r:embed="rId3">
            <a:alphaModFix/>
          </a:blip>
          <a:srcRect b="0" l="0" r="0" t="0"/>
          <a:stretch/>
        </p:blipFill>
        <p:spPr>
          <a:xfrm>
            <a:off x="219075" y="268287"/>
            <a:ext cx="8474075" cy="1158875"/>
          </a:xfrm>
          <a:prstGeom prst="rect">
            <a:avLst/>
          </a:prstGeom>
          <a:noFill/>
          <a:ln>
            <a:noFill/>
          </a:ln>
        </p:spPr>
      </p:pic>
      <p:sp>
        <p:nvSpPr>
          <p:cNvPr id="1180" name="Google Shape;1180;p136"/>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After row shifting</a:t>
            </a:r>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Taking the first column</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x	</a:t>
            </a:r>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pic>
        <p:nvPicPr>
          <p:cNvPr id="1181" name="Google Shape;1181;p136"/>
          <p:cNvPicPr preferRelativeResize="0"/>
          <p:nvPr/>
        </p:nvPicPr>
        <p:blipFill rotWithShape="1">
          <a:blip r:embed="rId4">
            <a:alphaModFix/>
          </a:blip>
          <a:srcRect b="0" l="0" r="0" t="0"/>
          <a:stretch/>
        </p:blipFill>
        <p:spPr>
          <a:xfrm>
            <a:off x="1562100" y="1828800"/>
            <a:ext cx="3086100" cy="1819275"/>
          </a:xfrm>
          <a:prstGeom prst="rect">
            <a:avLst/>
          </a:prstGeom>
          <a:noFill/>
          <a:ln>
            <a:noFill/>
          </a:ln>
        </p:spPr>
      </p:pic>
      <p:pic>
        <p:nvPicPr>
          <p:cNvPr id="1182" name="Google Shape;1182;p136"/>
          <p:cNvPicPr preferRelativeResize="0"/>
          <p:nvPr/>
        </p:nvPicPr>
        <p:blipFill rotWithShape="1">
          <a:blip r:embed="rId5">
            <a:alphaModFix/>
          </a:blip>
          <a:srcRect b="0" l="0" r="0" t="0"/>
          <a:stretch/>
        </p:blipFill>
        <p:spPr>
          <a:xfrm>
            <a:off x="2362200" y="4419600"/>
            <a:ext cx="2286000" cy="2057400"/>
          </a:xfrm>
          <a:prstGeom prst="rect">
            <a:avLst/>
          </a:prstGeom>
          <a:noFill/>
          <a:ln>
            <a:noFill/>
          </a:ln>
        </p:spPr>
      </p:pic>
      <p:pic>
        <p:nvPicPr>
          <p:cNvPr id="1183" name="Google Shape;1183;p136"/>
          <p:cNvPicPr preferRelativeResize="0"/>
          <p:nvPr/>
        </p:nvPicPr>
        <p:blipFill rotWithShape="1">
          <a:blip r:embed="rId6">
            <a:alphaModFix/>
          </a:blip>
          <a:srcRect b="0" l="0" r="0" t="0"/>
          <a:stretch/>
        </p:blipFill>
        <p:spPr>
          <a:xfrm>
            <a:off x="5124450" y="4371975"/>
            <a:ext cx="431800" cy="1647825"/>
          </a:xfrm>
          <a:prstGeom prst="rect">
            <a:avLst/>
          </a:prstGeom>
          <a:noFill/>
          <a:ln>
            <a:noFill/>
          </a:ln>
        </p:spPr>
      </p:pic>
      <p:pic>
        <p:nvPicPr>
          <p:cNvPr id="1184" name="Google Shape;1184;p136"/>
          <p:cNvPicPr preferRelativeResize="0"/>
          <p:nvPr/>
        </p:nvPicPr>
        <p:blipFill rotWithShape="1">
          <a:blip r:embed="rId7">
            <a:alphaModFix/>
          </a:blip>
          <a:srcRect b="0" l="0" r="0" t="0"/>
          <a:stretch/>
        </p:blipFill>
        <p:spPr>
          <a:xfrm>
            <a:off x="5562600" y="4343400"/>
            <a:ext cx="133350" cy="16764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pic>
        <p:nvPicPr>
          <p:cNvPr id="1190" name="Google Shape;1190;p137"/>
          <p:cNvPicPr preferRelativeResize="0"/>
          <p:nvPr/>
        </p:nvPicPr>
        <p:blipFill rotWithShape="1">
          <a:blip r:embed="rId3">
            <a:alphaModFix/>
          </a:blip>
          <a:srcRect b="0" l="0" r="0" t="0"/>
          <a:stretch/>
        </p:blipFill>
        <p:spPr>
          <a:xfrm>
            <a:off x="219075" y="268287"/>
            <a:ext cx="8474075" cy="1158875"/>
          </a:xfrm>
          <a:prstGeom prst="rect">
            <a:avLst/>
          </a:prstGeom>
          <a:noFill/>
          <a:ln>
            <a:noFill/>
          </a:ln>
        </p:spPr>
      </p:pic>
      <p:pic>
        <p:nvPicPr>
          <p:cNvPr id="1191" name="Google Shape;1191;p137"/>
          <p:cNvPicPr preferRelativeResize="0"/>
          <p:nvPr/>
        </p:nvPicPr>
        <p:blipFill rotWithShape="1">
          <a:blip r:embed="rId4">
            <a:alphaModFix/>
          </a:blip>
          <a:srcRect b="0" l="0" r="0" t="0"/>
          <a:stretch/>
        </p:blipFill>
        <p:spPr>
          <a:xfrm>
            <a:off x="2368550" y="1495425"/>
            <a:ext cx="2286000" cy="2057400"/>
          </a:xfrm>
          <a:prstGeom prst="rect">
            <a:avLst/>
          </a:prstGeom>
          <a:noFill/>
          <a:ln>
            <a:noFill/>
          </a:ln>
        </p:spPr>
      </p:pic>
      <p:pic>
        <p:nvPicPr>
          <p:cNvPr id="1192" name="Google Shape;1192;p137"/>
          <p:cNvPicPr preferRelativeResize="0"/>
          <p:nvPr/>
        </p:nvPicPr>
        <p:blipFill rotWithShape="1">
          <a:blip r:embed="rId5">
            <a:alphaModFix/>
          </a:blip>
          <a:srcRect b="0" l="0" r="0" t="0"/>
          <a:stretch/>
        </p:blipFill>
        <p:spPr>
          <a:xfrm>
            <a:off x="5105400" y="1447800"/>
            <a:ext cx="431800" cy="1647825"/>
          </a:xfrm>
          <a:prstGeom prst="rect">
            <a:avLst/>
          </a:prstGeom>
          <a:noFill/>
          <a:ln>
            <a:noFill/>
          </a:ln>
        </p:spPr>
      </p:pic>
      <p:pic>
        <p:nvPicPr>
          <p:cNvPr id="1193" name="Google Shape;1193;p137"/>
          <p:cNvPicPr preferRelativeResize="0"/>
          <p:nvPr/>
        </p:nvPicPr>
        <p:blipFill rotWithShape="1">
          <a:blip r:embed="rId6">
            <a:alphaModFix/>
          </a:blip>
          <a:srcRect b="0" l="0" r="0" t="0"/>
          <a:stretch/>
        </p:blipFill>
        <p:spPr>
          <a:xfrm>
            <a:off x="5562600" y="1447800"/>
            <a:ext cx="127000" cy="1600200"/>
          </a:xfrm>
          <a:prstGeom prst="rect">
            <a:avLst/>
          </a:prstGeom>
          <a:noFill/>
          <a:ln>
            <a:noFill/>
          </a:ln>
        </p:spPr>
      </p:pic>
      <p:sp>
        <p:nvSpPr>
          <p:cNvPr id="1194" name="Google Shape;1194;p137"/>
          <p:cNvSpPr txBox="1"/>
          <p:nvPr/>
        </p:nvSpPr>
        <p:spPr>
          <a:xfrm>
            <a:off x="838200" y="3581400"/>
            <a:ext cx="8305800" cy="3300412"/>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0110 0011 – after left shifting--- 1100 0110</a:t>
            </a:r>
            <a:endParaRPr/>
          </a:p>
          <a:p>
            <a:pPr indent="0" lvl="0" marL="0" marR="0" rtl="0" algn="l">
              <a:lnSpc>
                <a:spcPct val="100000"/>
              </a:lnSpc>
              <a:spcBef>
                <a:spcPts val="10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1111 0010 ---- after left shifting--- 1110 0100 exor 1111 0010 exor 0001 1011</a:t>
            </a:r>
            <a:endParaRPr/>
          </a:p>
          <a:p>
            <a:pPr indent="0" lvl="0" marL="0" marR="0" rtl="0" algn="l">
              <a:lnSpc>
                <a:spcPct val="100000"/>
              </a:lnSpc>
              <a:spcBef>
                <a:spcPts val="10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0111 1101 --- leave unchanged</a:t>
            </a:r>
            <a:endParaRPr/>
          </a:p>
          <a:p>
            <a:pPr indent="0" lvl="0" marL="0" marR="0" rtl="0" algn="l">
              <a:lnSpc>
                <a:spcPct val="100000"/>
              </a:lnSpc>
              <a:spcBef>
                <a:spcPts val="10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1101 0100 --- leave unchanged</a:t>
            </a:r>
            <a:endParaRPr/>
          </a:p>
          <a:p>
            <a:pPr indent="0" lvl="0" marL="0" marR="0" rtl="0" algn="l">
              <a:lnSpc>
                <a:spcPct val="100000"/>
              </a:lnSpc>
              <a:spcBef>
                <a:spcPts val="10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				11 00 0110</a:t>
            </a:r>
            <a:endParaRPr/>
          </a:p>
          <a:p>
            <a:pPr indent="0" lvl="0" marL="0" marR="0" rtl="0" algn="l">
              <a:lnSpc>
                <a:spcPct val="100000"/>
              </a:lnSpc>
              <a:spcBef>
                <a:spcPts val="10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				0000 1101</a:t>
            </a:r>
            <a:endParaRPr/>
          </a:p>
          <a:p>
            <a:pPr indent="0" lvl="0" marL="0" marR="0" rtl="0" algn="l">
              <a:lnSpc>
                <a:spcPct val="100000"/>
              </a:lnSpc>
              <a:spcBef>
                <a:spcPts val="10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				0111 1101</a:t>
            </a:r>
            <a:endParaRPr/>
          </a:p>
          <a:p>
            <a:pPr indent="0" lvl="0" marL="0" marR="0" rtl="0" algn="l">
              <a:lnSpc>
                <a:spcPct val="100000"/>
              </a:lnSpc>
              <a:spcBef>
                <a:spcPts val="10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				1101 0100</a:t>
            </a:r>
            <a:endParaRPr/>
          </a:p>
          <a:p>
            <a:pPr indent="0" lvl="0" marL="0" marR="0" rtl="0" algn="l">
              <a:lnSpc>
                <a:spcPct val="100000"/>
              </a:lnSpc>
              <a:spcBef>
                <a:spcPts val="1000"/>
              </a:spcBef>
              <a:spcAft>
                <a:spcPts val="0"/>
              </a:spcAft>
              <a:buClr>
                <a:srgbClr val="000000"/>
              </a:buClr>
              <a:buSzPts val="1600"/>
              <a:buFont typeface="Arial"/>
              <a:buNone/>
            </a:pPr>
            <a:r>
              <a:rPr b="0" i="0" lang="en-US" sz="1600" u="none">
                <a:solidFill>
                  <a:srgbClr val="000000"/>
                </a:solidFill>
                <a:latin typeface="Arial"/>
                <a:ea typeface="Arial"/>
                <a:cs typeface="Arial"/>
                <a:sym typeface="Arial"/>
              </a:rPr>
              <a:t>				</a:t>
            </a:r>
            <a:r>
              <a:rPr b="1" i="0" lang="en-US" sz="1600" u="none">
                <a:solidFill>
                  <a:srgbClr val="000000"/>
                </a:solidFill>
                <a:latin typeface="Arial"/>
                <a:ea typeface="Arial"/>
                <a:cs typeface="Arial"/>
                <a:sym typeface="Arial"/>
              </a:rPr>
              <a:t>0110 0010 (62)</a:t>
            </a:r>
            <a:endParaRPr/>
          </a:p>
        </p:txBody>
      </p:sp>
      <p:sp>
        <p:nvSpPr>
          <p:cNvPr id="1195" name="Google Shape;1195;p137"/>
          <p:cNvSpPr txBox="1"/>
          <p:nvPr/>
        </p:nvSpPr>
        <p:spPr>
          <a:xfrm>
            <a:off x="5715000" y="2209800"/>
            <a:ext cx="457200" cy="3683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a:t>
            </a:r>
            <a:endParaRPr/>
          </a:p>
        </p:txBody>
      </p:sp>
      <p:pic>
        <p:nvPicPr>
          <p:cNvPr id="1196" name="Google Shape;1196;p137"/>
          <p:cNvPicPr preferRelativeResize="0"/>
          <p:nvPr/>
        </p:nvPicPr>
        <p:blipFill rotWithShape="1">
          <a:blip r:embed="rId7">
            <a:alphaModFix/>
          </a:blip>
          <a:srcRect b="0" l="0" r="0" t="0"/>
          <a:stretch/>
        </p:blipFill>
        <p:spPr>
          <a:xfrm>
            <a:off x="6324600" y="1409700"/>
            <a:ext cx="561975" cy="163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500"/>
                                        <p:tgtEl>
                                          <p:spTgt spid="1191"/>
                                        </p:tgtEl>
                                      </p:cBhvr>
                                    </p:animEffect>
                                  </p:childTnLst>
                                </p:cTn>
                              </p:par>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500"/>
                                        <p:tgtEl>
                                          <p:spTgt spid="1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500"/>
                                        <p:tgtEl>
                                          <p:spTgt spid="1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0" st="0"/>
                                            </p:txEl>
                                          </p:spTgt>
                                        </p:tgtEl>
                                        <p:attrNameLst>
                                          <p:attrName>style.visibility</p:attrName>
                                        </p:attrNameLst>
                                      </p:cBhvr>
                                      <p:to>
                                        <p:strVal val="visible"/>
                                      </p:to>
                                    </p:set>
                                    <p:animEffect filter="fade" transition="in">
                                      <p:cBhvr>
                                        <p:cTn dur="500"/>
                                        <p:tgtEl>
                                          <p:spTgt spid="11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1" st="1"/>
                                            </p:txEl>
                                          </p:spTgt>
                                        </p:tgtEl>
                                        <p:attrNameLst>
                                          <p:attrName>style.visibility</p:attrName>
                                        </p:attrNameLst>
                                      </p:cBhvr>
                                      <p:to>
                                        <p:strVal val="visible"/>
                                      </p:to>
                                    </p:set>
                                    <p:animEffect filter="fade" transition="in">
                                      <p:cBhvr>
                                        <p:cTn dur="500"/>
                                        <p:tgtEl>
                                          <p:spTgt spid="11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2" st="2"/>
                                            </p:txEl>
                                          </p:spTgt>
                                        </p:tgtEl>
                                        <p:attrNameLst>
                                          <p:attrName>style.visibility</p:attrName>
                                        </p:attrNameLst>
                                      </p:cBhvr>
                                      <p:to>
                                        <p:strVal val="visible"/>
                                      </p:to>
                                    </p:set>
                                    <p:animEffect filter="fade" transition="in">
                                      <p:cBhvr>
                                        <p:cTn dur="500"/>
                                        <p:tgtEl>
                                          <p:spTgt spid="11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3" st="3"/>
                                            </p:txEl>
                                          </p:spTgt>
                                        </p:tgtEl>
                                        <p:attrNameLst>
                                          <p:attrName>style.visibility</p:attrName>
                                        </p:attrNameLst>
                                      </p:cBhvr>
                                      <p:to>
                                        <p:strVal val="visible"/>
                                      </p:to>
                                    </p:set>
                                    <p:animEffect filter="fade" transition="in">
                                      <p:cBhvr>
                                        <p:cTn dur="500"/>
                                        <p:tgtEl>
                                          <p:spTgt spid="11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4" st="4"/>
                                            </p:txEl>
                                          </p:spTgt>
                                        </p:tgtEl>
                                        <p:attrNameLst>
                                          <p:attrName>style.visibility</p:attrName>
                                        </p:attrNameLst>
                                      </p:cBhvr>
                                      <p:to>
                                        <p:strVal val="visible"/>
                                      </p:to>
                                    </p:set>
                                    <p:animEffect filter="fade" transition="in">
                                      <p:cBhvr>
                                        <p:cTn dur="500"/>
                                        <p:tgtEl>
                                          <p:spTgt spid="11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5" st="5"/>
                                            </p:txEl>
                                          </p:spTgt>
                                        </p:tgtEl>
                                        <p:attrNameLst>
                                          <p:attrName>style.visibility</p:attrName>
                                        </p:attrNameLst>
                                      </p:cBhvr>
                                      <p:to>
                                        <p:strVal val="visible"/>
                                      </p:to>
                                    </p:set>
                                    <p:animEffect filter="fade" transition="in">
                                      <p:cBhvr>
                                        <p:cTn dur="500"/>
                                        <p:tgtEl>
                                          <p:spTgt spid="11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6" st="6"/>
                                            </p:txEl>
                                          </p:spTgt>
                                        </p:tgtEl>
                                        <p:attrNameLst>
                                          <p:attrName>style.visibility</p:attrName>
                                        </p:attrNameLst>
                                      </p:cBhvr>
                                      <p:to>
                                        <p:strVal val="visible"/>
                                      </p:to>
                                    </p:set>
                                    <p:animEffect filter="fade" transition="in">
                                      <p:cBhvr>
                                        <p:cTn dur="500"/>
                                        <p:tgtEl>
                                          <p:spTgt spid="11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7" st="7"/>
                                            </p:txEl>
                                          </p:spTgt>
                                        </p:tgtEl>
                                        <p:attrNameLst>
                                          <p:attrName>style.visibility</p:attrName>
                                        </p:attrNameLst>
                                      </p:cBhvr>
                                      <p:to>
                                        <p:strVal val="visible"/>
                                      </p:to>
                                    </p:set>
                                    <p:animEffect filter="fade" transition="in">
                                      <p:cBhvr>
                                        <p:cTn dur="500"/>
                                        <p:tgtEl>
                                          <p:spTgt spid="11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4">
                                            <p:txEl>
                                              <p:pRg end="8" st="8"/>
                                            </p:txEl>
                                          </p:spTgt>
                                        </p:tgtEl>
                                        <p:attrNameLst>
                                          <p:attrName>style.visibility</p:attrName>
                                        </p:attrNameLst>
                                      </p:cBhvr>
                                      <p:to>
                                        <p:strVal val="visible"/>
                                      </p:to>
                                    </p:set>
                                    <p:animEffect filter="fade" transition="in">
                                      <p:cBhvr>
                                        <p:cTn dur="500"/>
                                        <p:tgtEl>
                                          <p:spTgt spid="11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500"/>
                                        <p:tgtEl>
                                          <p:spTgt spid="1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138"/>
          <p:cNvPicPr preferRelativeResize="0"/>
          <p:nvPr/>
        </p:nvPicPr>
        <p:blipFill rotWithShape="1">
          <a:blip r:embed="rId3">
            <a:alphaModFix/>
          </a:blip>
          <a:srcRect b="0" l="0" r="0" t="0"/>
          <a:stretch/>
        </p:blipFill>
        <p:spPr>
          <a:xfrm>
            <a:off x="219075" y="268287"/>
            <a:ext cx="8474075" cy="1158875"/>
          </a:xfrm>
          <a:prstGeom prst="rect">
            <a:avLst/>
          </a:prstGeom>
          <a:noFill/>
          <a:ln>
            <a:noFill/>
          </a:ln>
        </p:spPr>
      </p:pic>
      <p:sp>
        <p:nvSpPr>
          <p:cNvPr id="1203" name="Google Shape;1203;p138"/>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Step 4 : Add round key</a:t>
            </a:r>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The final step is to ex-or the key with the result so far.</a:t>
            </a:r>
            <a:endParaRPr/>
          </a:p>
        </p:txBody>
      </p:sp>
      <p:pic>
        <p:nvPicPr>
          <p:cNvPr id="1204" name="Google Shape;1204;p138"/>
          <p:cNvPicPr preferRelativeResize="0"/>
          <p:nvPr/>
        </p:nvPicPr>
        <p:blipFill rotWithShape="1">
          <a:blip r:embed="rId4">
            <a:alphaModFix/>
          </a:blip>
          <a:srcRect b="0" l="0" r="0" t="0"/>
          <a:stretch/>
        </p:blipFill>
        <p:spPr>
          <a:xfrm>
            <a:off x="838200" y="2822575"/>
            <a:ext cx="7002462" cy="28162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39"/>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632"/>
              <a:buFont typeface="Noto Sans Symbols"/>
              <a:buChar char="🞂"/>
            </a:pPr>
            <a:r>
              <a:rPr b="0" i="0" lang="en-US" sz="2400" u="none">
                <a:solidFill>
                  <a:srgbClr val="000000"/>
                </a:solidFill>
                <a:latin typeface="Times New Roman"/>
                <a:ea typeface="Times New Roman"/>
                <a:cs typeface="Times New Roman"/>
                <a:sym typeface="Times New Roman"/>
              </a:rPr>
              <a:t>To create round keys for each round, AES uses a key-expansion process. If the number of rounds is N</a:t>
            </a:r>
            <a:r>
              <a:rPr b="0" baseline="-25000" i="0" lang="en-US" sz="2400" u="none">
                <a:solidFill>
                  <a:srgbClr val="000000"/>
                </a:solidFill>
                <a:latin typeface="Times New Roman"/>
                <a:ea typeface="Times New Roman"/>
                <a:cs typeface="Times New Roman"/>
                <a:sym typeface="Times New Roman"/>
              </a:rPr>
              <a:t>r</a:t>
            </a:r>
            <a:r>
              <a:rPr b="0" i="0" lang="en-US" sz="2400" u="none">
                <a:solidFill>
                  <a:srgbClr val="000000"/>
                </a:solidFill>
                <a:latin typeface="Times New Roman"/>
                <a:ea typeface="Times New Roman"/>
                <a:cs typeface="Times New Roman"/>
                <a:sym typeface="Times New Roman"/>
              </a:rPr>
              <a:t> , the key-expansion routine creates N</a:t>
            </a:r>
            <a:r>
              <a:rPr b="0" baseline="-25000" i="0" lang="en-US" sz="2400" u="none">
                <a:solidFill>
                  <a:srgbClr val="000000"/>
                </a:solidFill>
                <a:latin typeface="Times New Roman"/>
                <a:ea typeface="Times New Roman"/>
                <a:cs typeface="Times New Roman"/>
                <a:sym typeface="Times New Roman"/>
              </a:rPr>
              <a:t>r</a:t>
            </a:r>
            <a:r>
              <a:rPr b="0" i="0" lang="en-US" sz="2400" u="none">
                <a:solidFill>
                  <a:srgbClr val="000000"/>
                </a:solidFill>
                <a:latin typeface="Times New Roman"/>
                <a:ea typeface="Times New Roman"/>
                <a:cs typeface="Times New Roman"/>
                <a:sym typeface="Times New Roman"/>
              </a:rPr>
              <a:t> + 1 128-bit round keys from one single 128-bit cipher key. </a:t>
            </a:r>
            <a:endParaRPr/>
          </a:p>
          <a:p>
            <a:pPr indent="-255587" lvl="0" marL="365125" marR="0" rtl="0" algn="l">
              <a:lnSpc>
                <a:spcPct val="100000"/>
              </a:lnSpc>
              <a:spcBef>
                <a:spcPts val="400"/>
              </a:spcBef>
              <a:spcAft>
                <a:spcPts val="0"/>
              </a:spcAft>
              <a:buClr>
                <a:srgbClr val="2DA2BF"/>
              </a:buClr>
              <a:buSzPts val="1632"/>
              <a:buFont typeface="Noto Sans Symbols"/>
              <a:buChar char="🞂"/>
            </a:pPr>
            <a:r>
              <a:rPr b="0" i="0" lang="en-US" sz="2400" u="none">
                <a:solidFill>
                  <a:srgbClr val="000000"/>
                </a:solidFill>
                <a:latin typeface="Times New Roman"/>
                <a:ea typeface="Times New Roman"/>
                <a:cs typeface="Times New Roman"/>
                <a:sym typeface="Times New Roman"/>
              </a:rPr>
              <a:t>The key expansion routine creates round keys word by word , where a word is an array of 4 bytes.</a:t>
            </a:r>
            <a:endParaRPr/>
          </a:p>
          <a:p>
            <a:pPr indent="-255587" lvl="0" marL="365125" marR="0" rtl="0" algn="l">
              <a:lnSpc>
                <a:spcPct val="100000"/>
              </a:lnSpc>
              <a:spcBef>
                <a:spcPts val="400"/>
              </a:spcBef>
              <a:spcAft>
                <a:spcPts val="0"/>
              </a:spcAft>
              <a:buClr>
                <a:srgbClr val="2DA2BF"/>
              </a:buClr>
              <a:buSzPts val="1632"/>
              <a:buFont typeface="Noto Sans Symbols"/>
              <a:buChar char="🞂"/>
            </a:pPr>
            <a:r>
              <a:rPr b="0" i="0" lang="en-US" sz="2400" u="none">
                <a:solidFill>
                  <a:srgbClr val="000000"/>
                </a:solidFill>
                <a:latin typeface="Times New Roman"/>
                <a:ea typeface="Times New Roman"/>
                <a:cs typeface="Times New Roman"/>
                <a:sym typeface="Times New Roman"/>
              </a:rPr>
              <a:t>In the AES-128 version(10 rounds) there are 44 words.</a:t>
            </a:r>
            <a:endParaRPr/>
          </a:p>
          <a:p>
            <a:pPr indent="-255587" lvl="0" marL="365125" marR="0" rtl="0" algn="l">
              <a:lnSpc>
                <a:spcPct val="100000"/>
              </a:lnSpc>
              <a:spcBef>
                <a:spcPts val="400"/>
              </a:spcBef>
              <a:spcAft>
                <a:spcPts val="0"/>
              </a:spcAft>
              <a:buClr>
                <a:srgbClr val="2DA2BF"/>
              </a:buClr>
              <a:buSzPts val="1632"/>
              <a:buFont typeface="Noto Sans Symbols"/>
              <a:buChar char="🞂"/>
            </a:pPr>
            <a:r>
              <a:rPr b="0" i="0" lang="en-US" sz="2400" u="none">
                <a:solidFill>
                  <a:srgbClr val="000000"/>
                </a:solidFill>
                <a:latin typeface="Times New Roman"/>
                <a:ea typeface="Times New Roman"/>
                <a:cs typeface="Times New Roman"/>
                <a:sym typeface="Times New Roman"/>
              </a:rPr>
              <a:t>In the AES-192 version(12 rounds) there are 52 words.</a:t>
            </a:r>
            <a:endParaRPr/>
          </a:p>
          <a:p>
            <a:pPr indent="-255587" lvl="0" marL="365125" marR="0" rtl="0" algn="l">
              <a:lnSpc>
                <a:spcPct val="100000"/>
              </a:lnSpc>
              <a:spcBef>
                <a:spcPts val="400"/>
              </a:spcBef>
              <a:spcAft>
                <a:spcPts val="0"/>
              </a:spcAft>
              <a:buClr>
                <a:srgbClr val="2DA2BF"/>
              </a:buClr>
              <a:buSzPts val="1632"/>
              <a:buFont typeface="Noto Sans Symbols"/>
              <a:buChar char="🞂"/>
            </a:pPr>
            <a:r>
              <a:rPr b="0" i="0" lang="en-US" sz="2400" u="none">
                <a:solidFill>
                  <a:srgbClr val="000000"/>
                </a:solidFill>
                <a:latin typeface="Times New Roman"/>
                <a:ea typeface="Times New Roman"/>
                <a:cs typeface="Times New Roman"/>
                <a:sym typeface="Times New Roman"/>
              </a:rPr>
              <a:t>In the AES-256 version(14 rounds) there are 60 words.</a:t>
            </a:r>
            <a:endParaRPr/>
          </a:p>
          <a:p>
            <a:pPr indent="-255587" lvl="0" marL="365125" marR="0" rtl="0" algn="l">
              <a:lnSpc>
                <a:spcPct val="100000"/>
              </a:lnSpc>
              <a:spcBef>
                <a:spcPts val="400"/>
              </a:spcBef>
              <a:spcAft>
                <a:spcPts val="0"/>
              </a:spcAft>
              <a:buClr>
                <a:srgbClr val="2DA2BF"/>
              </a:buClr>
              <a:buSzPts val="1632"/>
              <a:buFont typeface="Noto Sans Symbols"/>
              <a:buChar char="🞂"/>
            </a:pPr>
            <a:r>
              <a:rPr b="0" i="0" lang="en-US" sz="2400" u="none">
                <a:solidFill>
                  <a:srgbClr val="000000"/>
                </a:solidFill>
                <a:latin typeface="Times New Roman"/>
                <a:ea typeface="Times New Roman"/>
                <a:cs typeface="Times New Roman"/>
                <a:sym typeface="Times New Roman"/>
              </a:rPr>
              <a:t>Each round key is made up of 4 words</a:t>
            </a:r>
            <a:endParaRPr/>
          </a:p>
          <a:p>
            <a:pPr indent="-255587" lvl="0" marL="365125"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Times New Roman"/>
              <a:ea typeface="Times New Roman"/>
              <a:cs typeface="Times New Roman"/>
              <a:sym typeface="Times New Roman"/>
            </a:endParaRPr>
          </a:p>
          <a:p>
            <a:pPr indent="-255587" lvl="0" marL="365125"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400" u="none">
              <a:solidFill>
                <a:srgbClr val="000000"/>
              </a:solidFill>
              <a:latin typeface="Times New Roman"/>
              <a:ea typeface="Times New Roman"/>
              <a:cs typeface="Times New Roman"/>
              <a:sym typeface="Times New Roman"/>
            </a:endParaRPr>
          </a:p>
        </p:txBody>
      </p:sp>
      <p:pic>
        <p:nvPicPr>
          <p:cNvPr id="1211" name="Google Shape;1211;p139"/>
          <p:cNvPicPr preferRelativeResize="0"/>
          <p:nvPr/>
        </p:nvPicPr>
        <p:blipFill rotWithShape="1">
          <a:blip r:embed="rId3">
            <a:alphaModFix/>
          </a:blip>
          <a:srcRect b="0" l="0" r="0" t="0"/>
          <a:stretch/>
        </p:blipFill>
        <p:spPr>
          <a:xfrm>
            <a:off x="171450" y="268287"/>
            <a:ext cx="8521700"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xEl>
                                              <p:pRg end="0" st="0"/>
                                            </p:txEl>
                                          </p:spTgt>
                                        </p:tgtEl>
                                        <p:attrNameLst>
                                          <p:attrName>style.visibility</p:attrName>
                                        </p:attrNameLst>
                                      </p:cBhvr>
                                      <p:to>
                                        <p:strVal val="visible"/>
                                      </p:to>
                                    </p:set>
                                    <p:animEffect filter="fade" transition="in">
                                      <p:cBhvr>
                                        <p:cTn dur="500"/>
                                        <p:tgtEl>
                                          <p:spTgt spid="1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xEl>
                                              <p:pRg end="1" st="1"/>
                                            </p:txEl>
                                          </p:spTgt>
                                        </p:tgtEl>
                                        <p:attrNameLst>
                                          <p:attrName>style.visibility</p:attrName>
                                        </p:attrNameLst>
                                      </p:cBhvr>
                                      <p:to>
                                        <p:strVal val="visible"/>
                                      </p:to>
                                    </p:set>
                                    <p:animEffect filter="fade" transition="in">
                                      <p:cBhvr>
                                        <p:cTn dur="500"/>
                                        <p:tgtEl>
                                          <p:spTgt spid="1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xEl>
                                              <p:pRg end="2" st="2"/>
                                            </p:txEl>
                                          </p:spTgt>
                                        </p:tgtEl>
                                        <p:attrNameLst>
                                          <p:attrName>style.visibility</p:attrName>
                                        </p:attrNameLst>
                                      </p:cBhvr>
                                      <p:to>
                                        <p:strVal val="visible"/>
                                      </p:to>
                                    </p:set>
                                    <p:animEffect filter="fade" transition="in">
                                      <p:cBhvr>
                                        <p:cTn dur="500"/>
                                        <p:tgtEl>
                                          <p:spTgt spid="1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xEl>
                                              <p:pRg end="3" st="3"/>
                                            </p:txEl>
                                          </p:spTgt>
                                        </p:tgtEl>
                                        <p:attrNameLst>
                                          <p:attrName>style.visibility</p:attrName>
                                        </p:attrNameLst>
                                      </p:cBhvr>
                                      <p:to>
                                        <p:strVal val="visible"/>
                                      </p:to>
                                    </p:set>
                                    <p:animEffect filter="fade" transition="in">
                                      <p:cBhvr>
                                        <p:cTn dur="500"/>
                                        <p:tgtEl>
                                          <p:spTgt spid="1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xEl>
                                              <p:pRg end="4" st="4"/>
                                            </p:txEl>
                                          </p:spTgt>
                                        </p:tgtEl>
                                        <p:attrNameLst>
                                          <p:attrName>style.visibility</p:attrName>
                                        </p:attrNameLst>
                                      </p:cBhvr>
                                      <p:to>
                                        <p:strVal val="visible"/>
                                      </p:to>
                                    </p:set>
                                    <p:animEffect filter="fade" transition="in">
                                      <p:cBhvr>
                                        <p:cTn dur="500"/>
                                        <p:tgtEl>
                                          <p:spTgt spid="12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xEl>
                                              <p:pRg end="5" st="5"/>
                                            </p:txEl>
                                          </p:spTgt>
                                        </p:tgtEl>
                                        <p:attrNameLst>
                                          <p:attrName>style.visibility</p:attrName>
                                        </p:attrNameLst>
                                      </p:cBhvr>
                                      <p:to>
                                        <p:strVal val="visible"/>
                                      </p:to>
                                    </p:set>
                                    <p:animEffect filter="fade" transition="in">
                                      <p:cBhvr>
                                        <p:cTn dur="500"/>
                                        <p:tgtEl>
                                          <p:spTgt spid="12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xEl>
                                              <p:pRg end="6" st="6"/>
                                            </p:txEl>
                                          </p:spTgt>
                                        </p:tgtEl>
                                        <p:attrNameLst>
                                          <p:attrName>style.visibility</p:attrName>
                                        </p:attrNameLst>
                                      </p:cBhvr>
                                      <p:to>
                                        <p:strVal val="visible"/>
                                      </p:to>
                                    </p:set>
                                    <p:animEffect filter="fade" transition="in">
                                      <p:cBhvr>
                                        <p:cTn dur="500"/>
                                        <p:tgtEl>
                                          <p:spTgt spid="12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xEl>
                                              <p:pRg end="7" st="7"/>
                                            </p:txEl>
                                          </p:spTgt>
                                        </p:tgtEl>
                                        <p:attrNameLst>
                                          <p:attrName>style.visibility</p:attrName>
                                        </p:attrNameLst>
                                      </p:cBhvr>
                                      <p:to>
                                        <p:strVal val="visible"/>
                                      </p:to>
                                    </p:set>
                                    <p:animEffect filter="fade" transition="in">
                                      <p:cBhvr>
                                        <p:cTn dur="500"/>
                                        <p:tgtEl>
                                          <p:spTgt spid="12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xEl>
                                              <p:pRg end="8" st="8"/>
                                            </p:txEl>
                                          </p:spTgt>
                                        </p:tgtEl>
                                        <p:attrNameLst>
                                          <p:attrName>style.visibility</p:attrName>
                                        </p:attrNameLst>
                                      </p:cBhvr>
                                      <p:to>
                                        <p:strVal val="visible"/>
                                      </p:to>
                                    </p:set>
                                    <p:animEffect filter="fade" transition="in">
                                      <p:cBhvr>
                                        <p:cTn dur="500"/>
                                        <p:tgtEl>
                                          <p:spTgt spid="121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Block Cipher:</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Encrypts a group of plaintext symbols to produce a group of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ciphertext symbols of the same size.</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A single key is used to encrypt the block even if the key is made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up of multiple values.</a:t>
            </a:r>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274" name="Google Shape;274;p1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Stream and Block Ciphers</a:t>
            </a:r>
            <a:endParaRPr/>
          </a:p>
        </p:txBody>
      </p:sp>
      <p:pic>
        <p:nvPicPr>
          <p:cNvPr id="275" name="Google Shape;275;p14"/>
          <p:cNvPicPr preferRelativeResize="0"/>
          <p:nvPr/>
        </p:nvPicPr>
        <p:blipFill rotWithShape="1">
          <a:blip r:embed="rId3">
            <a:alphaModFix/>
          </a:blip>
          <a:srcRect b="0" l="0" r="0" t="0"/>
          <a:stretch/>
        </p:blipFill>
        <p:spPr>
          <a:xfrm>
            <a:off x="471487" y="3429000"/>
            <a:ext cx="8367712" cy="243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Effect filter="fade" transition="in">
                                      <p:cBhvr>
                                        <p:cTn dur="500"/>
                                        <p:tgtEl>
                                          <p:spTgt spid="2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Effect filter="fade" transition="in">
                                      <p:cBhvr>
                                        <p:cTn dur="500"/>
                                        <p:tgtEl>
                                          <p:spTgt spid="2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Effect filter="fade" transition="in">
                                      <p:cBhvr>
                                        <p:cTn dur="500"/>
                                        <p:tgtEl>
                                          <p:spTgt spid="2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Effect filter="fade" transition="in">
                                      <p:cBhvr>
                                        <p:cTn dur="500"/>
                                        <p:tgtEl>
                                          <p:spTgt spid="2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animEffect filter="fade" transition="in">
                                      <p:cBhvr>
                                        <p:cTn dur="500"/>
                                        <p:tgtEl>
                                          <p:spTgt spid="2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animEffect filter="fade" transition="in">
                                      <p:cBhvr>
                                        <p:cTn dur="500"/>
                                        <p:tgtEl>
                                          <p:spTgt spid="2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pic>
        <p:nvPicPr>
          <p:cNvPr id="1217" name="Google Shape;1217;p140"/>
          <p:cNvPicPr preferRelativeResize="0"/>
          <p:nvPr/>
        </p:nvPicPr>
        <p:blipFill rotWithShape="1">
          <a:blip r:embed="rId3">
            <a:alphaModFix/>
          </a:blip>
          <a:srcRect b="0" l="0" r="0" t="0"/>
          <a:stretch/>
        </p:blipFill>
        <p:spPr>
          <a:xfrm>
            <a:off x="201612" y="85725"/>
            <a:ext cx="8491537" cy="1341437"/>
          </a:xfrm>
          <a:prstGeom prst="rect">
            <a:avLst/>
          </a:prstGeom>
          <a:noFill/>
          <a:ln>
            <a:noFill/>
          </a:ln>
        </p:spPr>
      </p:pic>
      <p:pic>
        <p:nvPicPr>
          <p:cNvPr id="1218" name="Google Shape;1218;p140"/>
          <p:cNvPicPr preferRelativeResize="0"/>
          <p:nvPr/>
        </p:nvPicPr>
        <p:blipFill rotWithShape="1">
          <a:blip r:embed="rId4">
            <a:alphaModFix/>
          </a:blip>
          <a:srcRect b="0" l="0" r="0" t="0"/>
          <a:stretch/>
        </p:blipFill>
        <p:spPr>
          <a:xfrm>
            <a:off x="457200" y="1717675"/>
            <a:ext cx="8229600" cy="4052887"/>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pic>
        <p:nvPicPr>
          <p:cNvPr id="1224" name="Google Shape;1224;p141"/>
          <p:cNvPicPr preferRelativeResize="0"/>
          <p:nvPr/>
        </p:nvPicPr>
        <p:blipFill rotWithShape="1">
          <a:blip r:embed="rId3">
            <a:alphaModFix/>
          </a:blip>
          <a:srcRect b="0" l="0" r="0" t="0"/>
          <a:stretch/>
        </p:blipFill>
        <p:spPr>
          <a:xfrm>
            <a:off x="201612" y="85725"/>
            <a:ext cx="8491537" cy="1341437"/>
          </a:xfrm>
          <a:prstGeom prst="rect">
            <a:avLst/>
          </a:prstGeom>
          <a:noFill/>
          <a:ln>
            <a:noFill/>
          </a:ln>
        </p:spPr>
      </p:pic>
      <p:pic>
        <p:nvPicPr>
          <p:cNvPr id="1225" name="Google Shape;1225;p141"/>
          <p:cNvPicPr preferRelativeResize="0"/>
          <p:nvPr/>
        </p:nvPicPr>
        <p:blipFill rotWithShape="1">
          <a:blip r:embed="rId4">
            <a:alphaModFix/>
          </a:blip>
          <a:srcRect b="0" l="0" r="0" t="0"/>
          <a:stretch/>
        </p:blipFill>
        <p:spPr>
          <a:xfrm>
            <a:off x="0" y="1676400"/>
            <a:ext cx="8458200" cy="5181600"/>
          </a:xfrm>
          <a:prstGeom prst="rect">
            <a:avLst/>
          </a:prstGeom>
          <a:noFill/>
          <a:ln>
            <a:noFill/>
          </a:ln>
        </p:spPr>
      </p:pic>
      <p:sp>
        <p:nvSpPr>
          <p:cNvPr id="1226" name="Google Shape;1226;p141"/>
          <p:cNvSpPr txBox="1"/>
          <p:nvPr/>
        </p:nvSpPr>
        <p:spPr>
          <a:xfrm>
            <a:off x="381000" y="1066800"/>
            <a:ext cx="7848600" cy="398462"/>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a:solidFill>
                  <a:srgbClr val="000000"/>
                </a:solidFill>
                <a:latin typeface="Arial"/>
                <a:ea typeface="Arial"/>
                <a:cs typeface="Arial"/>
                <a:sym typeface="Arial"/>
              </a:rPr>
              <a:t>Creation of words from the original cipher key(128 bits)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42"/>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The process is as follows :</a:t>
            </a:r>
            <a:endParaRPr/>
          </a:p>
          <a:p>
            <a:pPr indent="-255587" lvl="0" marL="365125" marR="0" rtl="0" algn="l">
              <a:lnSpc>
                <a:spcPct val="100000"/>
              </a:lnSpc>
              <a:spcBef>
                <a:spcPts val="400"/>
              </a:spcBef>
              <a:spcAft>
                <a:spcPts val="0"/>
              </a:spcAft>
              <a:buClr>
                <a:srgbClr val="2DA2BF"/>
              </a:buClr>
              <a:buSzPts val="1224"/>
              <a:buFont typeface="Noto Sans Symbols"/>
              <a:buChar char="🞂"/>
            </a:pPr>
            <a:r>
              <a:rPr b="0" i="0" lang="en-US" sz="1800" u="none">
                <a:solidFill>
                  <a:srgbClr val="000000"/>
                </a:solidFill>
                <a:latin typeface="Lucida Sans"/>
                <a:ea typeface="Lucida Sans"/>
                <a:cs typeface="Lucida Sans"/>
                <a:sym typeface="Lucida Sans"/>
              </a:rPr>
              <a:t>The first four words( w0,w1,w2,w3) are made directly from the cipher key.</a:t>
            </a:r>
            <a:endParaRPr/>
          </a:p>
          <a:p>
            <a:pPr indent="-255587" lvl="0" marL="365125" marR="0" rtl="0" algn="l">
              <a:lnSpc>
                <a:spcPct val="100000"/>
              </a:lnSpc>
              <a:spcBef>
                <a:spcPts val="400"/>
              </a:spcBef>
              <a:spcAft>
                <a:spcPts val="0"/>
              </a:spcAft>
              <a:buClr>
                <a:srgbClr val="2DA2BF"/>
              </a:buClr>
              <a:buSzPts val="1224"/>
              <a:buFont typeface="Noto Sans Symbols"/>
              <a:buChar char="🞂"/>
            </a:pPr>
            <a:r>
              <a:rPr b="0" i="0" lang="en-US" sz="1800" u="none">
                <a:solidFill>
                  <a:srgbClr val="000000"/>
                </a:solidFill>
                <a:latin typeface="Lucida Sans"/>
                <a:ea typeface="Lucida Sans"/>
                <a:cs typeface="Lucida Sans"/>
                <a:sym typeface="Lucida Sans"/>
              </a:rPr>
              <a:t>The cipher is an array of 16 bytes(k0 to k15). The first 4 bytes (k0 to k3) become w0; the next 4 bytes (k4 to k7) become w1; and so on.    i.e the concatenation of first 4 words replicates the cipher key.</a:t>
            </a:r>
            <a:endParaRPr/>
          </a:p>
          <a:p>
            <a:pPr indent="-255587" lvl="0" marL="365125" marR="0" rtl="0" algn="l">
              <a:lnSpc>
                <a:spcPct val="100000"/>
              </a:lnSpc>
              <a:spcBef>
                <a:spcPts val="400"/>
              </a:spcBef>
              <a:spcAft>
                <a:spcPts val="0"/>
              </a:spcAft>
              <a:buClr>
                <a:srgbClr val="2DA2BF"/>
              </a:buClr>
              <a:buSzPts val="1224"/>
              <a:buFont typeface="Noto Sans Symbols"/>
              <a:buChar char="🞂"/>
            </a:pPr>
            <a:r>
              <a:rPr b="0" i="0" lang="en-US" sz="1800" u="none">
                <a:solidFill>
                  <a:srgbClr val="000000"/>
                </a:solidFill>
                <a:latin typeface="Lucida Sans"/>
                <a:ea typeface="Lucida Sans"/>
                <a:cs typeface="Lucida Sans"/>
                <a:sym typeface="Lucida Sans"/>
              </a:rPr>
              <a:t>The rest of the words( wi for i=4 to 43) are made as follows: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    1. If  ( i mod 4) ≠ 0, w</a:t>
            </a:r>
            <a:r>
              <a:rPr b="0" baseline="-25000" i="0" lang="en-US" sz="1800" u="none">
                <a:solidFill>
                  <a:srgbClr val="000000"/>
                </a:solidFill>
                <a:latin typeface="Lucida Sans"/>
                <a:ea typeface="Lucida Sans"/>
                <a:cs typeface="Lucida Sans"/>
                <a:sym typeface="Lucida Sans"/>
              </a:rPr>
              <a:t>i</a:t>
            </a:r>
            <a:r>
              <a:rPr b="0" i="0" lang="en-US" sz="1800" u="none">
                <a:solidFill>
                  <a:srgbClr val="000000"/>
                </a:solidFill>
                <a:latin typeface="Lucida Sans"/>
                <a:ea typeface="Lucida Sans"/>
                <a:cs typeface="Lucida Sans"/>
                <a:sym typeface="Lucida Sans"/>
              </a:rPr>
              <a:t>=w</a:t>
            </a:r>
            <a:r>
              <a:rPr b="0" baseline="-25000" i="0" lang="en-US" sz="1800" u="none">
                <a:solidFill>
                  <a:srgbClr val="000000"/>
                </a:solidFill>
                <a:latin typeface="Lucida Sans"/>
                <a:ea typeface="Lucida Sans"/>
                <a:cs typeface="Lucida Sans"/>
                <a:sym typeface="Lucida Sans"/>
              </a:rPr>
              <a:t>i-1</a:t>
            </a:r>
            <a:r>
              <a:rPr b="0" i="0" lang="en-US" sz="1800" u="none">
                <a:solidFill>
                  <a:srgbClr val="000000"/>
                </a:solidFill>
                <a:latin typeface="Lucida Sans"/>
                <a:ea typeface="Lucida Sans"/>
                <a:cs typeface="Lucida Sans"/>
                <a:sym typeface="Lucida Sans"/>
              </a:rPr>
              <a:t> ⊕ w</a:t>
            </a:r>
            <a:r>
              <a:rPr b="0" baseline="-25000" i="0" lang="en-US" sz="1800" u="none">
                <a:solidFill>
                  <a:srgbClr val="000000"/>
                </a:solidFill>
                <a:latin typeface="Lucida Sans"/>
                <a:ea typeface="Lucida Sans"/>
                <a:cs typeface="Lucida Sans"/>
                <a:sym typeface="Lucida Sans"/>
              </a:rPr>
              <a:t>i-4</a:t>
            </a:r>
            <a:r>
              <a:rPr b="0" i="0" lang="en-US" sz="1800" u="none">
                <a:solidFill>
                  <a:srgbClr val="000000"/>
                </a:solidFill>
                <a:latin typeface="Lucida Sans"/>
                <a:ea typeface="Lucida Sans"/>
                <a:cs typeface="Lucida Sans"/>
                <a:sym typeface="Lucida Sans"/>
              </a:rPr>
              <a:t>. i.e each word is made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        from the one at the left and the top.</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   2.  If  ( i mod 4) = 0, w</a:t>
            </a:r>
            <a:r>
              <a:rPr b="0" baseline="-25000" i="0" lang="en-US" sz="1800" u="none">
                <a:solidFill>
                  <a:srgbClr val="000000"/>
                </a:solidFill>
                <a:latin typeface="Lucida Sans"/>
                <a:ea typeface="Lucida Sans"/>
                <a:cs typeface="Lucida Sans"/>
                <a:sym typeface="Lucida Sans"/>
              </a:rPr>
              <a:t>i</a:t>
            </a:r>
            <a:r>
              <a:rPr b="0" i="0" lang="en-US" sz="1800" u="none">
                <a:solidFill>
                  <a:srgbClr val="000000"/>
                </a:solidFill>
                <a:latin typeface="Lucida Sans"/>
                <a:ea typeface="Lucida Sans"/>
                <a:cs typeface="Lucida Sans"/>
                <a:sym typeface="Lucida Sans"/>
              </a:rPr>
              <a:t>=t ⊕ w</a:t>
            </a:r>
            <a:r>
              <a:rPr b="0" baseline="-25000" i="0" lang="en-US" sz="1800" u="none">
                <a:solidFill>
                  <a:srgbClr val="000000"/>
                </a:solidFill>
                <a:latin typeface="Lucida Sans"/>
                <a:ea typeface="Lucida Sans"/>
                <a:cs typeface="Lucida Sans"/>
                <a:sym typeface="Lucida Sans"/>
              </a:rPr>
              <a:t>i-4</a:t>
            </a:r>
            <a:r>
              <a:rPr b="0" i="0" lang="en-US" sz="1800" u="none">
                <a:solidFill>
                  <a:srgbClr val="000000"/>
                </a:solidFill>
                <a:latin typeface="Lucida Sans"/>
                <a:ea typeface="Lucida Sans"/>
                <a:cs typeface="Lucida Sans"/>
                <a:sym typeface="Lucida Sans"/>
              </a:rPr>
              <a:t>. Here t is a temporary word,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        t  is the result of applying 2 routines Subword and rotword   on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        w</a:t>
            </a:r>
            <a:r>
              <a:rPr b="0" baseline="-25000" i="0" lang="en-US" sz="1800" u="none">
                <a:solidFill>
                  <a:srgbClr val="000000"/>
                </a:solidFill>
                <a:latin typeface="Lucida Sans"/>
                <a:ea typeface="Lucida Sans"/>
                <a:cs typeface="Lucida Sans"/>
                <a:sym typeface="Lucida Sans"/>
              </a:rPr>
              <a:t>i-1</a:t>
            </a:r>
            <a:r>
              <a:rPr b="0" i="0" lang="en-US" sz="1800" u="none">
                <a:solidFill>
                  <a:srgbClr val="000000"/>
                </a:solidFill>
                <a:latin typeface="Lucida Sans"/>
                <a:ea typeface="Lucida Sans"/>
                <a:cs typeface="Lucida Sans"/>
                <a:sym typeface="Lucida Sans"/>
              </a:rPr>
              <a:t> and exoring the result with a round constants RCon.</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              </a:t>
            </a:r>
            <a:r>
              <a:rPr b="0" i="0" lang="en-US" sz="2000" u="none">
                <a:solidFill>
                  <a:srgbClr val="DA1F28"/>
                </a:solidFill>
                <a:latin typeface="Lucida Sans"/>
                <a:ea typeface="Lucida Sans"/>
                <a:cs typeface="Lucida Sans"/>
                <a:sym typeface="Lucida Sans"/>
              </a:rPr>
              <a:t>t= Subword ( Rotword( w</a:t>
            </a:r>
            <a:r>
              <a:rPr b="0" baseline="-25000" i="0" lang="en-US" sz="2000" u="none">
                <a:solidFill>
                  <a:srgbClr val="DA1F28"/>
                </a:solidFill>
                <a:latin typeface="Lucida Sans"/>
                <a:ea typeface="Lucida Sans"/>
                <a:cs typeface="Lucida Sans"/>
                <a:sym typeface="Lucida Sans"/>
              </a:rPr>
              <a:t>i-1</a:t>
            </a:r>
            <a:r>
              <a:rPr b="0" i="0" lang="en-US" sz="2000" u="none">
                <a:solidFill>
                  <a:srgbClr val="DA1F28"/>
                </a:solidFill>
                <a:latin typeface="Lucida Sans"/>
                <a:ea typeface="Lucida Sans"/>
                <a:cs typeface="Lucida Sans"/>
                <a:sym typeface="Lucida Sans"/>
              </a:rPr>
              <a:t> ) ) ⊕ Rcon</a:t>
            </a:r>
            <a:r>
              <a:rPr b="0" baseline="-25000" i="0" lang="en-US" sz="2000" u="none">
                <a:solidFill>
                  <a:srgbClr val="DA1F28"/>
                </a:solidFill>
                <a:latin typeface="Lucida Sans"/>
                <a:ea typeface="Lucida Sans"/>
                <a:cs typeface="Lucida Sans"/>
                <a:sym typeface="Lucida Sans"/>
              </a:rPr>
              <a:t>i/4</a:t>
            </a:r>
            <a:endParaRPr/>
          </a:p>
        </p:txBody>
      </p:sp>
      <p:pic>
        <p:nvPicPr>
          <p:cNvPr id="1233" name="Google Shape;1233;p142"/>
          <p:cNvPicPr preferRelativeResize="0"/>
          <p:nvPr/>
        </p:nvPicPr>
        <p:blipFill rotWithShape="1">
          <a:blip r:embed="rId3">
            <a:alphaModFix/>
          </a:blip>
          <a:srcRect b="0" l="0" r="0" t="0"/>
          <a:stretch/>
        </p:blipFill>
        <p:spPr>
          <a:xfrm>
            <a:off x="201612" y="268287"/>
            <a:ext cx="8491537"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0" st="0"/>
                                            </p:txEl>
                                          </p:spTgt>
                                        </p:tgtEl>
                                        <p:attrNameLst>
                                          <p:attrName>style.visibility</p:attrName>
                                        </p:attrNameLst>
                                      </p:cBhvr>
                                      <p:to>
                                        <p:strVal val="visible"/>
                                      </p:to>
                                    </p:set>
                                    <p:animEffect filter="fade" transition="in">
                                      <p:cBhvr>
                                        <p:cTn dur="500"/>
                                        <p:tgtEl>
                                          <p:spTgt spid="1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1" st="1"/>
                                            </p:txEl>
                                          </p:spTgt>
                                        </p:tgtEl>
                                        <p:attrNameLst>
                                          <p:attrName>style.visibility</p:attrName>
                                        </p:attrNameLst>
                                      </p:cBhvr>
                                      <p:to>
                                        <p:strVal val="visible"/>
                                      </p:to>
                                    </p:set>
                                    <p:animEffect filter="fade" transition="in">
                                      <p:cBhvr>
                                        <p:cTn dur="500"/>
                                        <p:tgtEl>
                                          <p:spTgt spid="1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2" st="2"/>
                                            </p:txEl>
                                          </p:spTgt>
                                        </p:tgtEl>
                                        <p:attrNameLst>
                                          <p:attrName>style.visibility</p:attrName>
                                        </p:attrNameLst>
                                      </p:cBhvr>
                                      <p:to>
                                        <p:strVal val="visible"/>
                                      </p:to>
                                    </p:set>
                                    <p:animEffect filter="fade" transition="in">
                                      <p:cBhvr>
                                        <p:cTn dur="500"/>
                                        <p:tgtEl>
                                          <p:spTgt spid="1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3" st="3"/>
                                            </p:txEl>
                                          </p:spTgt>
                                        </p:tgtEl>
                                        <p:attrNameLst>
                                          <p:attrName>style.visibility</p:attrName>
                                        </p:attrNameLst>
                                      </p:cBhvr>
                                      <p:to>
                                        <p:strVal val="visible"/>
                                      </p:to>
                                    </p:set>
                                    <p:animEffect filter="fade" transition="in">
                                      <p:cBhvr>
                                        <p:cTn dur="500"/>
                                        <p:tgtEl>
                                          <p:spTgt spid="12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4" st="4"/>
                                            </p:txEl>
                                          </p:spTgt>
                                        </p:tgtEl>
                                        <p:attrNameLst>
                                          <p:attrName>style.visibility</p:attrName>
                                        </p:attrNameLst>
                                      </p:cBhvr>
                                      <p:to>
                                        <p:strVal val="visible"/>
                                      </p:to>
                                    </p:set>
                                    <p:animEffect filter="fade" transition="in">
                                      <p:cBhvr>
                                        <p:cTn dur="500"/>
                                        <p:tgtEl>
                                          <p:spTgt spid="12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5" st="5"/>
                                            </p:txEl>
                                          </p:spTgt>
                                        </p:tgtEl>
                                        <p:attrNameLst>
                                          <p:attrName>style.visibility</p:attrName>
                                        </p:attrNameLst>
                                      </p:cBhvr>
                                      <p:to>
                                        <p:strVal val="visible"/>
                                      </p:to>
                                    </p:set>
                                    <p:animEffect filter="fade" transition="in">
                                      <p:cBhvr>
                                        <p:cTn dur="500"/>
                                        <p:tgtEl>
                                          <p:spTgt spid="12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6" st="6"/>
                                            </p:txEl>
                                          </p:spTgt>
                                        </p:tgtEl>
                                        <p:attrNameLst>
                                          <p:attrName>style.visibility</p:attrName>
                                        </p:attrNameLst>
                                      </p:cBhvr>
                                      <p:to>
                                        <p:strVal val="visible"/>
                                      </p:to>
                                    </p:set>
                                    <p:animEffect filter="fade" transition="in">
                                      <p:cBhvr>
                                        <p:cTn dur="500"/>
                                        <p:tgtEl>
                                          <p:spTgt spid="12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7" st="7"/>
                                            </p:txEl>
                                          </p:spTgt>
                                        </p:tgtEl>
                                        <p:attrNameLst>
                                          <p:attrName>style.visibility</p:attrName>
                                        </p:attrNameLst>
                                      </p:cBhvr>
                                      <p:to>
                                        <p:strVal val="visible"/>
                                      </p:to>
                                    </p:set>
                                    <p:animEffect filter="fade" transition="in">
                                      <p:cBhvr>
                                        <p:cTn dur="500"/>
                                        <p:tgtEl>
                                          <p:spTgt spid="12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8" st="8"/>
                                            </p:txEl>
                                          </p:spTgt>
                                        </p:tgtEl>
                                        <p:attrNameLst>
                                          <p:attrName>style.visibility</p:attrName>
                                        </p:attrNameLst>
                                      </p:cBhvr>
                                      <p:to>
                                        <p:strVal val="visible"/>
                                      </p:to>
                                    </p:set>
                                    <p:animEffect filter="fade" transition="in">
                                      <p:cBhvr>
                                        <p:cTn dur="500"/>
                                        <p:tgtEl>
                                          <p:spTgt spid="12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xEl>
                                              <p:pRg end="9" st="9"/>
                                            </p:txEl>
                                          </p:spTgt>
                                        </p:tgtEl>
                                        <p:attrNameLst>
                                          <p:attrName>style.visibility</p:attrName>
                                        </p:attrNameLst>
                                      </p:cBhvr>
                                      <p:to>
                                        <p:strVal val="visible"/>
                                      </p:to>
                                    </p:set>
                                    <p:animEffect filter="fade" transition="in">
                                      <p:cBhvr>
                                        <p:cTn dur="500"/>
                                        <p:tgtEl>
                                          <p:spTgt spid="123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43"/>
          <p:cNvPicPr preferRelativeResize="0"/>
          <p:nvPr/>
        </p:nvPicPr>
        <p:blipFill rotWithShape="1">
          <a:blip r:embed="rId3">
            <a:alphaModFix/>
          </a:blip>
          <a:srcRect b="0" l="0" r="0" t="0"/>
          <a:stretch/>
        </p:blipFill>
        <p:spPr>
          <a:xfrm>
            <a:off x="171450" y="268287"/>
            <a:ext cx="8521700" cy="1158875"/>
          </a:xfrm>
          <a:prstGeom prst="rect">
            <a:avLst/>
          </a:prstGeom>
          <a:noFill/>
          <a:ln>
            <a:noFill/>
          </a:ln>
        </p:spPr>
      </p:pic>
      <p:pic>
        <p:nvPicPr>
          <p:cNvPr id="1240" name="Google Shape;1240;p143"/>
          <p:cNvPicPr preferRelativeResize="0"/>
          <p:nvPr/>
        </p:nvPicPr>
        <p:blipFill rotWithShape="1">
          <a:blip r:embed="rId4">
            <a:alphaModFix/>
          </a:blip>
          <a:srcRect b="0" l="0" r="0" t="0"/>
          <a:stretch/>
        </p:blipFill>
        <p:spPr>
          <a:xfrm>
            <a:off x="1905000" y="3733800"/>
            <a:ext cx="5786437" cy="3124200"/>
          </a:xfrm>
          <a:prstGeom prst="rect">
            <a:avLst/>
          </a:prstGeom>
          <a:noFill/>
          <a:ln>
            <a:noFill/>
          </a:ln>
        </p:spPr>
      </p:pic>
      <p:sp>
        <p:nvSpPr>
          <p:cNvPr id="1241" name="Google Shape;1241;p143"/>
          <p:cNvSpPr txBox="1"/>
          <p:nvPr/>
        </p:nvSpPr>
        <p:spPr>
          <a:xfrm>
            <a:off x="457200" y="1447800"/>
            <a:ext cx="8458200" cy="222885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Rotword : Rotate Word routine is similar to ShiftRows transformation, but it is applied to only one row. The routine takes a word as an array of 4 bytes and shifts each byte to the left with wrapping.</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Subword : The Subword (Substitute word) routine is similar to the subBytes transformation , but is applied to only 4 bytes. The routine takes each byte in the word and substitutes another byte for 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xEl>
                                              <p:pRg end="0" st="0"/>
                                            </p:txEl>
                                          </p:spTgt>
                                        </p:tgtEl>
                                        <p:attrNameLst>
                                          <p:attrName>style.visibility</p:attrName>
                                        </p:attrNameLst>
                                      </p:cBhvr>
                                      <p:to>
                                        <p:strVal val="visible"/>
                                      </p:to>
                                    </p:set>
                                    <p:animEffect filter="fade" transition="in">
                                      <p:cBhvr>
                                        <p:cTn dur="500"/>
                                        <p:tgtEl>
                                          <p:spTgt spid="12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xEl>
                                              <p:pRg end="1" st="1"/>
                                            </p:txEl>
                                          </p:spTgt>
                                        </p:tgtEl>
                                        <p:attrNameLst>
                                          <p:attrName>style.visibility</p:attrName>
                                        </p:attrNameLst>
                                      </p:cBhvr>
                                      <p:to>
                                        <p:strVal val="visible"/>
                                      </p:to>
                                    </p:set>
                                    <p:animEffect filter="fade" transition="in">
                                      <p:cBhvr>
                                        <p:cTn dur="500"/>
                                        <p:tgtEl>
                                          <p:spTgt spid="12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xEl>
                                              <p:pRg end="2" st="2"/>
                                            </p:txEl>
                                          </p:spTgt>
                                        </p:tgtEl>
                                        <p:attrNameLst>
                                          <p:attrName>style.visibility</p:attrName>
                                        </p:attrNameLst>
                                      </p:cBhvr>
                                      <p:to>
                                        <p:strVal val="visible"/>
                                      </p:to>
                                    </p:set>
                                    <p:animEffect filter="fade" transition="in">
                                      <p:cBhvr>
                                        <p:cTn dur="500"/>
                                        <p:tgtEl>
                                          <p:spTgt spid="12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500"/>
                                        <p:tgtEl>
                                          <p:spTgt spid="1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44"/>
          <p:cNvSpPr txBox="1"/>
          <p:nvPr/>
        </p:nvSpPr>
        <p:spPr>
          <a:xfrm>
            <a:off x="457200" y="1481137"/>
            <a:ext cx="83820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Times New Roman"/>
                <a:ea typeface="Times New Roman"/>
                <a:cs typeface="Times New Roman"/>
                <a:sym typeface="Times New Roman"/>
              </a:rPr>
              <a:t>Following slide shows how the keys for each round are calculated assuming that the 128-bit cipher key agreed upon by Alice and Bob is (24 75 A2 B3 34 75 56 88 31 E2 12 00 13 AA 54 87)</a:t>
            </a:r>
            <a:r>
              <a:rPr b="0" baseline="-25000" i="0" lang="en-US" sz="2000" u="none">
                <a:solidFill>
                  <a:srgbClr val="000000"/>
                </a:solidFill>
                <a:latin typeface="Times New Roman"/>
                <a:ea typeface="Times New Roman"/>
                <a:cs typeface="Times New Roman"/>
                <a:sym typeface="Times New Roman"/>
              </a:rPr>
              <a:t>16</a:t>
            </a:r>
            <a:r>
              <a:rPr b="0" i="0" lang="en-US" sz="2000" u="none">
                <a:solidFill>
                  <a:srgbClr val="000000"/>
                </a:solidFill>
                <a:latin typeface="Times New Roman"/>
                <a:ea typeface="Times New Roman"/>
                <a:cs typeface="Times New Roman"/>
                <a:sym typeface="Times New Roman"/>
              </a:rPr>
              <a:t>.</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Times New Roman"/>
                <a:ea typeface="Times New Roman"/>
                <a:cs typeface="Times New Roman"/>
                <a:sym typeface="Times New Roman"/>
              </a:rPr>
              <a:t>In each round , the calculation of the last three words are very simple. For the calculation of the first word we need to first calculate the value of the temporary  word (t). </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Times New Roman"/>
                <a:ea typeface="Times New Roman"/>
                <a:cs typeface="Times New Roman"/>
                <a:sym typeface="Times New Roman"/>
              </a:rPr>
              <a:t>For example the first t for round 1 is calculated as----</a:t>
            </a:r>
            <a:endParaRPr/>
          </a:p>
          <a:p>
            <a:pPr indent="-255587" lvl="0" marL="365125" marR="0" rtl="0" algn="l">
              <a:lnSpc>
                <a:spcPct val="100000"/>
              </a:lnSpc>
              <a:spcBef>
                <a:spcPts val="400"/>
              </a:spcBef>
              <a:spcAft>
                <a:spcPts val="0"/>
              </a:spcAft>
              <a:buClr>
                <a:srgbClr val="000000"/>
              </a:buClr>
              <a:buSzPts val="2000"/>
              <a:buFont typeface="Times New Roman"/>
              <a:buNone/>
            </a:pPr>
            <a:r>
              <a:rPr b="0" i="0" lang="en-US" sz="2000" u="none">
                <a:solidFill>
                  <a:srgbClr val="000000"/>
                </a:solidFill>
                <a:latin typeface="Times New Roman"/>
                <a:ea typeface="Times New Roman"/>
                <a:cs typeface="Times New Roman"/>
                <a:sym typeface="Times New Roman"/>
              </a:rPr>
              <a:t>          24 75 A2 B3	 34 75 56 88	 31 E2 12 00	 13 AA 54 87</a:t>
            </a:r>
            <a:endParaRPr/>
          </a:p>
          <a:p>
            <a:pPr indent="-255587" lvl="0" marL="365125" marR="0" rtl="0" algn="l">
              <a:lnSpc>
                <a:spcPct val="100000"/>
              </a:lnSpc>
              <a:spcBef>
                <a:spcPts val="400"/>
              </a:spcBef>
              <a:spcAft>
                <a:spcPts val="0"/>
              </a:spcAft>
              <a:buClr>
                <a:srgbClr val="000000"/>
              </a:buClr>
              <a:buSzPts val="2000"/>
              <a:buFont typeface="Times New Roman"/>
              <a:buNone/>
            </a:pPr>
            <a:r>
              <a:rPr b="0" baseline="-25000" i="0" lang="en-US" sz="2000" u="none">
                <a:solidFill>
                  <a:srgbClr val="000000"/>
                </a:solidFill>
                <a:latin typeface="Times New Roman"/>
                <a:ea typeface="Times New Roman"/>
                <a:cs typeface="Times New Roman"/>
                <a:sym typeface="Times New Roman"/>
              </a:rPr>
              <a:t>		   </a:t>
            </a:r>
            <a:r>
              <a:rPr b="0" i="0" lang="en-US" sz="2000" u="none">
                <a:solidFill>
                  <a:srgbClr val="000000"/>
                </a:solidFill>
                <a:latin typeface="Times New Roman"/>
                <a:ea typeface="Times New Roman"/>
                <a:cs typeface="Times New Roman"/>
                <a:sym typeface="Times New Roman"/>
              </a:rPr>
              <a:t>w0	                     w1		       w2                       w3</a:t>
            </a:r>
            <a:endParaRPr/>
          </a:p>
          <a:p>
            <a:pPr indent="-255587" lvl="0" marL="365125" marR="0" rtl="0" algn="l">
              <a:lnSpc>
                <a:spcPct val="100000"/>
              </a:lnSpc>
              <a:spcBef>
                <a:spcPts val="400"/>
              </a:spcBef>
              <a:spcAft>
                <a:spcPts val="0"/>
              </a:spcAft>
              <a:buClr>
                <a:srgbClr val="000000"/>
              </a:buClr>
              <a:buSzPts val="2000"/>
              <a:buFont typeface="Times New Roman"/>
              <a:buNone/>
            </a:pPr>
            <a:r>
              <a:rPr b="0" i="0" lang="en-US" sz="2000" u="none">
                <a:solidFill>
                  <a:srgbClr val="000000"/>
                </a:solidFill>
                <a:latin typeface="Times New Roman"/>
                <a:ea typeface="Times New Roman"/>
                <a:cs typeface="Times New Roman"/>
                <a:sym typeface="Times New Roman"/>
              </a:rPr>
              <a:t>Rotword(13 AA 54 87 ) = AA 54 87 13</a:t>
            </a:r>
            <a:endParaRPr/>
          </a:p>
          <a:p>
            <a:pPr indent="-255587" lvl="0" marL="365125" marR="0" rtl="0" algn="l">
              <a:lnSpc>
                <a:spcPct val="100000"/>
              </a:lnSpc>
              <a:spcBef>
                <a:spcPts val="400"/>
              </a:spcBef>
              <a:spcAft>
                <a:spcPts val="0"/>
              </a:spcAft>
              <a:buClr>
                <a:srgbClr val="000000"/>
              </a:buClr>
              <a:buSzPts val="2000"/>
              <a:buFont typeface="Times New Roman"/>
              <a:buNone/>
            </a:pPr>
            <a:r>
              <a:rPr b="0" i="0" lang="en-US" sz="2000" u="none">
                <a:solidFill>
                  <a:srgbClr val="000000"/>
                </a:solidFill>
                <a:latin typeface="Times New Roman"/>
                <a:ea typeface="Times New Roman"/>
                <a:cs typeface="Times New Roman"/>
                <a:sym typeface="Times New Roman"/>
              </a:rPr>
              <a:t>Subword(AA 54 87 13) = AC 20 17 7D</a:t>
            </a:r>
            <a:endParaRPr/>
          </a:p>
          <a:p>
            <a:pPr indent="-255587" lvl="0" marL="365125" marR="0" rtl="0" algn="l">
              <a:lnSpc>
                <a:spcPct val="100000"/>
              </a:lnSpc>
              <a:spcBef>
                <a:spcPts val="400"/>
              </a:spcBef>
              <a:spcAft>
                <a:spcPts val="0"/>
              </a:spcAft>
              <a:buClr>
                <a:srgbClr val="DA1F28"/>
              </a:buClr>
              <a:buSzPts val="2000"/>
              <a:buFont typeface="Times New Roman"/>
              <a:buNone/>
            </a:pPr>
            <a:r>
              <a:rPr b="1" i="0" lang="en-US" sz="2000" u="none">
                <a:solidFill>
                  <a:srgbClr val="DA1F28"/>
                </a:solidFill>
                <a:latin typeface="Times New Roman"/>
                <a:ea typeface="Times New Roman"/>
                <a:cs typeface="Times New Roman"/>
                <a:sym typeface="Times New Roman"/>
              </a:rPr>
              <a:t>t</a:t>
            </a:r>
            <a:r>
              <a:rPr b="0" i="0" lang="en-US" sz="2000" u="none">
                <a:solidFill>
                  <a:srgbClr val="000000"/>
                </a:solidFill>
                <a:latin typeface="Times New Roman"/>
                <a:ea typeface="Times New Roman"/>
                <a:cs typeface="Times New Roman"/>
                <a:sym typeface="Times New Roman"/>
              </a:rPr>
              <a:t> = AC 20 17 7D </a:t>
            </a:r>
            <a:r>
              <a:rPr b="0" i="0" lang="en-US" sz="2000" u="none">
                <a:solidFill>
                  <a:srgbClr val="000000"/>
                </a:solidFill>
                <a:latin typeface="Lucida Sans"/>
                <a:ea typeface="Lucida Sans"/>
                <a:cs typeface="Lucida Sans"/>
                <a:sym typeface="Lucida Sans"/>
              </a:rPr>
              <a:t>⊕ 01 00 00 00 = </a:t>
            </a:r>
            <a:r>
              <a:rPr b="1" i="0" lang="en-US" sz="2000" u="none">
                <a:solidFill>
                  <a:srgbClr val="DA1F28"/>
                </a:solidFill>
                <a:latin typeface="Lucida Sans"/>
                <a:ea typeface="Lucida Sans"/>
                <a:cs typeface="Lucida Sans"/>
                <a:sym typeface="Lucida Sans"/>
              </a:rPr>
              <a:t>AD </a:t>
            </a:r>
            <a:r>
              <a:rPr b="1" i="0" lang="en-US" sz="2000" u="none">
                <a:solidFill>
                  <a:srgbClr val="DA1F28"/>
                </a:solidFill>
                <a:latin typeface="Times New Roman"/>
                <a:ea typeface="Times New Roman"/>
                <a:cs typeface="Times New Roman"/>
                <a:sym typeface="Times New Roman"/>
              </a:rPr>
              <a:t>20 17 7D</a:t>
            </a:r>
            <a:endParaRPr/>
          </a:p>
          <a:p>
            <a:pPr indent="-255587" lvl="0" marL="365125" marR="0" rtl="0" algn="l">
              <a:lnSpc>
                <a:spcPct val="100000"/>
              </a:lnSpc>
              <a:spcBef>
                <a:spcPts val="400"/>
              </a:spcBef>
              <a:spcAft>
                <a:spcPts val="0"/>
              </a:spcAft>
              <a:buClr>
                <a:srgbClr val="000000"/>
              </a:buClr>
              <a:buSzPts val="1900"/>
              <a:buFont typeface="Times New Roman"/>
              <a:buNone/>
            </a:pPr>
            <a:r>
              <a:rPr b="1" i="0" lang="en-US" sz="1900" u="none">
                <a:solidFill>
                  <a:srgbClr val="000000"/>
                </a:solidFill>
                <a:latin typeface="Times New Roman"/>
                <a:ea typeface="Times New Roman"/>
                <a:cs typeface="Times New Roman"/>
                <a:sym typeface="Times New Roman"/>
              </a:rPr>
              <a:t>To form w04 ----  </a:t>
            </a:r>
            <a:r>
              <a:rPr b="1" i="0" lang="en-US" sz="1900" u="none">
                <a:solidFill>
                  <a:srgbClr val="DA1F28"/>
                </a:solidFill>
                <a:latin typeface="Times New Roman"/>
                <a:ea typeface="Times New Roman"/>
                <a:cs typeface="Times New Roman"/>
                <a:sym typeface="Times New Roman"/>
              </a:rPr>
              <a:t>w04</a:t>
            </a:r>
            <a:r>
              <a:rPr b="1" i="0" lang="en-US" sz="1900" u="none">
                <a:solidFill>
                  <a:srgbClr val="000000"/>
                </a:solidFill>
                <a:latin typeface="Times New Roman"/>
                <a:ea typeface="Times New Roman"/>
                <a:cs typeface="Times New Roman"/>
                <a:sym typeface="Times New Roman"/>
              </a:rPr>
              <a:t>= t </a:t>
            </a:r>
            <a:r>
              <a:rPr b="1" i="0" lang="en-US" sz="1900" u="none">
                <a:solidFill>
                  <a:srgbClr val="000000"/>
                </a:solidFill>
                <a:latin typeface="Lucida Sans"/>
                <a:ea typeface="Lucida Sans"/>
                <a:cs typeface="Lucida Sans"/>
                <a:sym typeface="Lucida Sans"/>
              </a:rPr>
              <a:t>⊕ w</a:t>
            </a:r>
            <a:r>
              <a:rPr b="1" baseline="-25000" i="0" lang="en-US" sz="1900" u="none">
                <a:solidFill>
                  <a:srgbClr val="000000"/>
                </a:solidFill>
                <a:latin typeface="Lucida Sans"/>
                <a:ea typeface="Lucida Sans"/>
                <a:cs typeface="Lucida Sans"/>
                <a:sym typeface="Lucida Sans"/>
              </a:rPr>
              <a:t>i-4 </a:t>
            </a:r>
            <a:r>
              <a:rPr b="1" i="0" lang="en-US" sz="1900" u="none">
                <a:solidFill>
                  <a:srgbClr val="000000"/>
                </a:solidFill>
                <a:latin typeface="Lucida Sans"/>
                <a:ea typeface="Lucida Sans"/>
                <a:cs typeface="Lucida Sans"/>
                <a:sym typeface="Lucida Sans"/>
              </a:rPr>
              <a:t>= AD </a:t>
            </a:r>
            <a:r>
              <a:rPr b="1" i="0" lang="en-US" sz="1900" u="none">
                <a:solidFill>
                  <a:srgbClr val="000000"/>
                </a:solidFill>
                <a:latin typeface="Times New Roman"/>
                <a:ea typeface="Times New Roman"/>
                <a:cs typeface="Times New Roman"/>
                <a:sym typeface="Times New Roman"/>
              </a:rPr>
              <a:t>20 17 7D </a:t>
            </a:r>
            <a:r>
              <a:rPr b="1" i="0" lang="en-US" sz="1900" u="none">
                <a:solidFill>
                  <a:srgbClr val="000000"/>
                </a:solidFill>
                <a:latin typeface="Lucida Sans"/>
                <a:ea typeface="Lucida Sans"/>
                <a:cs typeface="Lucida Sans"/>
                <a:sym typeface="Lucida Sans"/>
              </a:rPr>
              <a:t>⊕ </a:t>
            </a:r>
            <a:r>
              <a:rPr b="1" i="0" lang="en-US" sz="1900" u="none">
                <a:solidFill>
                  <a:srgbClr val="000000"/>
                </a:solidFill>
                <a:latin typeface="Times New Roman"/>
                <a:ea typeface="Times New Roman"/>
                <a:cs typeface="Times New Roman"/>
                <a:sym typeface="Times New Roman"/>
              </a:rPr>
              <a:t>24 75 A2 B3 = </a:t>
            </a:r>
            <a:r>
              <a:rPr b="1" i="0" lang="en-US" sz="1900" u="none">
                <a:solidFill>
                  <a:srgbClr val="DA1F28"/>
                </a:solidFill>
                <a:latin typeface="Times New Roman"/>
                <a:ea typeface="Times New Roman"/>
                <a:cs typeface="Times New Roman"/>
                <a:sym typeface="Times New Roman"/>
              </a:rPr>
              <a:t>89 55 B5 CE</a:t>
            </a:r>
            <a:endParaRPr/>
          </a:p>
          <a:p>
            <a:pPr indent="0" lvl="0" marL="0" marR="0" rtl="0" algn="l">
              <a:lnSpc>
                <a:spcPct val="100000"/>
              </a:lnSpc>
              <a:spcBef>
                <a:spcPts val="0"/>
              </a:spcBef>
              <a:spcAft>
                <a:spcPts val="0"/>
              </a:spcAft>
              <a:buNone/>
            </a:pPr>
            <a:r>
              <a:t/>
            </a:r>
            <a:endParaRPr b="1" i="0" sz="1900" u="none">
              <a:solidFill>
                <a:srgbClr val="DA1F28"/>
              </a:solidFill>
              <a:latin typeface="Times New Roman"/>
              <a:ea typeface="Times New Roman"/>
              <a:cs typeface="Times New Roman"/>
              <a:sym typeface="Times New Roman"/>
            </a:endParaRPr>
          </a:p>
        </p:txBody>
      </p:sp>
      <p:pic>
        <p:nvPicPr>
          <p:cNvPr id="1248" name="Google Shape;1248;p144"/>
          <p:cNvPicPr preferRelativeResize="0"/>
          <p:nvPr/>
        </p:nvPicPr>
        <p:blipFill rotWithShape="1">
          <a:blip r:embed="rId3">
            <a:alphaModFix/>
          </a:blip>
          <a:srcRect b="0" l="0" r="0" t="0"/>
          <a:stretch/>
        </p:blipFill>
        <p:spPr>
          <a:xfrm>
            <a:off x="171450" y="268287"/>
            <a:ext cx="8521700"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0" st="0"/>
                                            </p:txEl>
                                          </p:spTgt>
                                        </p:tgtEl>
                                        <p:attrNameLst>
                                          <p:attrName>style.visibility</p:attrName>
                                        </p:attrNameLst>
                                      </p:cBhvr>
                                      <p:to>
                                        <p:strVal val="visible"/>
                                      </p:to>
                                    </p:set>
                                    <p:animEffect filter="fade" transition="in">
                                      <p:cBhvr>
                                        <p:cTn dur="500"/>
                                        <p:tgtEl>
                                          <p:spTgt spid="12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1" st="1"/>
                                            </p:txEl>
                                          </p:spTgt>
                                        </p:tgtEl>
                                        <p:attrNameLst>
                                          <p:attrName>style.visibility</p:attrName>
                                        </p:attrNameLst>
                                      </p:cBhvr>
                                      <p:to>
                                        <p:strVal val="visible"/>
                                      </p:to>
                                    </p:set>
                                    <p:animEffect filter="fade" transition="in">
                                      <p:cBhvr>
                                        <p:cTn dur="500"/>
                                        <p:tgtEl>
                                          <p:spTgt spid="12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2" st="2"/>
                                            </p:txEl>
                                          </p:spTgt>
                                        </p:tgtEl>
                                        <p:attrNameLst>
                                          <p:attrName>style.visibility</p:attrName>
                                        </p:attrNameLst>
                                      </p:cBhvr>
                                      <p:to>
                                        <p:strVal val="visible"/>
                                      </p:to>
                                    </p:set>
                                    <p:animEffect filter="fade" transition="in">
                                      <p:cBhvr>
                                        <p:cTn dur="500"/>
                                        <p:tgtEl>
                                          <p:spTgt spid="12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3" st="3"/>
                                            </p:txEl>
                                          </p:spTgt>
                                        </p:tgtEl>
                                        <p:attrNameLst>
                                          <p:attrName>style.visibility</p:attrName>
                                        </p:attrNameLst>
                                      </p:cBhvr>
                                      <p:to>
                                        <p:strVal val="visible"/>
                                      </p:to>
                                    </p:set>
                                    <p:animEffect filter="fade" transition="in">
                                      <p:cBhvr>
                                        <p:cTn dur="500"/>
                                        <p:tgtEl>
                                          <p:spTgt spid="12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4" st="4"/>
                                            </p:txEl>
                                          </p:spTgt>
                                        </p:tgtEl>
                                        <p:attrNameLst>
                                          <p:attrName>style.visibility</p:attrName>
                                        </p:attrNameLst>
                                      </p:cBhvr>
                                      <p:to>
                                        <p:strVal val="visible"/>
                                      </p:to>
                                    </p:set>
                                    <p:animEffect filter="fade" transition="in">
                                      <p:cBhvr>
                                        <p:cTn dur="500"/>
                                        <p:tgtEl>
                                          <p:spTgt spid="12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5" st="5"/>
                                            </p:txEl>
                                          </p:spTgt>
                                        </p:tgtEl>
                                        <p:attrNameLst>
                                          <p:attrName>style.visibility</p:attrName>
                                        </p:attrNameLst>
                                      </p:cBhvr>
                                      <p:to>
                                        <p:strVal val="visible"/>
                                      </p:to>
                                    </p:set>
                                    <p:animEffect filter="fade" transition="in">
                                      <p:cBhvr>
                                        <p:cTn dur="500"/>
                                        <p:tgtEl>
                                          <p:spTgt spid="12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6" st="6"/>
                                            </p:txEl>
                                          </p:spTgt>
                                        </p:tgtEl>
                                        <p:attrNameLst>
                                          <p:attrName>style.visibility</p:attrName>
                                        </p:attrNameLst>
                                      </p:cBhvr>
                                      <p:to>
                                        <p:strVal val="visible"/>
                                      </p:to>
                                    </p:set>
                                    <p:animEffect filter="fade" transition="in">
                                      <p:cBhvr>
                                        <p:cTn dur="500"/>
                                        <p:tgtEl>
                                          <p:spTgt spid="124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7" st="7"/>
                                            </p:txEl>
                                          </p:spTgt>
                                        </p:tgtEl>
                                        <p:attrNameLst>
                                          <p:attrName>style.visibility</p:attrName>
                                        </p:attrNameLst>
                                      </p:cBhvr>
                                      <p:to>
                                        <p:strVal val="visible"/>
                                      </p:to>
                                    </p:set>
                                    <p:animEffect filter="fade" transition="in">
                                      <p:cBhvr>
                                        <p:cTn dur="500"/>
                                        <p:tgtEl>
                                          <p:spTgt spid="124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8" st="8"/>
                                            </p:txEl>
                                          </p:spTgt>
                                        </p:tgtEl>
                                        <p:attrNameLst>
                                          <p:attrName>style.visibility</p:attrName>
                                        </p:attrNameLst>
                                      </p:cBhvr>
                                      <p:to>
                                        <p:strVal val="visible"/>
                                      </p:to>
                                    </p:set>
                                    <p:animEffect filter="fade" transition="in">
                                      <p:cBhvr>
                                        <p:cTn dur="500"/>
                                        <p:tgtEl>
                                          <p:spTgt spid="124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7">
                                            <p:txEl>
                                              <p:pRg end="9" st="9"/>
                                            </p:txEl>
                                          </p:spTgt>
                                        </p:tgtEl>
                                        <p:attrNameLst>
                                          <p:attrName>style.visibility</p:attrName>
                                        </p:attrNameLst>
                                      </p:cBhvr>
                                      <p:to>
                                        <p:strVal val="visible"/>
                                      </p:to>
                                    </p:set>
                                    <p:animEffect filter="fade" transition="in">
                                      <p:cBhvr>
                                        <p:cTn dur="500"/>
                                        <p:tgtEl>
                                          <p:spTgt spid="1247">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pic>
        <p:nvPicPr>
          <p:cNvPr id="1254" name="Google Shape;1254;p145"/>
          <p:cNvPicPr preferRelativeResize="0"/>
          <p:nvPr/>
        </p:nvPicPr>
        <p:blipFill rotWithShape="1">
          <a:blip r:embed="rId3">
            <a:alphaModFix/>
          </a:blip>
          <a:srcRect b="0" l="0" r="0" t="0"/>
          <a:stretch/>
        </p:blipFill>
        <p:spPr>
          <a:xfrm>
            <a:off x="171450" y="268287"/>
            <a:ext cx="8521700" cy="1158875"/>
          </a:xfrm>
          <a:prstGeom prst="rect">
            <a:avLst/>
          </a:prstGeom>
          <a:noFill/>
          <a:ln>
            <a:noFill/>
          </a:ln>
        </p:spPr>
      </p:pic>
      <p:pic>
        <p:nvPicPr>
          <p:cNvPr id="1255" name="Google Shape;1255;p145"/>
          <p:cNvPicPr preferRelativeResize="0"/>
          <p:nvPr/>
        </p:nvPicPr>
        <p:blipFill rotWithShape="1">
          <a:blip r:embed="rId4">
            <a:alphaModFix/>
          </a:blip>
          <a:srcRect b="0" l="0" r="0" t="0"/>
          <a:stretch/>
        </p:blipFill>
        <p:spPr>
          <a:xfrm>
            <a:off x="457200" y="1484312"/>
            <a:ext cx="8229600" cy="4519612"/>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pic>
        <p:nvPicPr>
          <p:cNvPr descr="AES S-box" id="1260" name="Google Shape;1260;p146"/>
          <p:cNvPicPr preferRelativeResize="0"/>
          <p:nvPr/>
        </p:nvPicPr>
        <p:blipFill rotWithShape="1">
          <a:blip r:embed="rId3">
            <a:alphaModFix/>
          </a:blip>
          <a:srcRect b="0" l="0" r="0" t="0"/>
          <a:stretch/>
        </p:blipFill>
        <p:spPr>
          <a:xfrm>
            <a:off x="304800" y="304800"/>
            <a:ext cx="7483475" cy="4953000"/>
          </a:xfrm>
          <a:prstGeom prst="rect">
            <a:avLst/>
          </a:prstGeom>
          <a:noFill/>
          <a:ln>
            <a:noFill/>
          </a:ln>
        </p:spPr>
      </p:pic>
      <p:sp>
        <p:nvSpPr>
          <p:cNvPr id="1261" name="Google Shape;1261;p146"/>
          <p:cNvSpPr txBox="1"/>
          <p:nvPr/>
        </p:nvSpPr>
        <p:spPr>
          <a:xfrm>
            <a:off x="3048000" y="5867400"/>
            <a:ext cx="33528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S-box for key expansion</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47"/>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Most widely used stream cipher used to protect internet traffic and to secure wireless networks.</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Designed by Ron Rivest in 1984.</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Hence the name RC4( Rivest cipher 4).</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8 bits of the plain text is Exored with a byte of the key to produce a byte of ciphertext.</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Key stream is a a sequence of bytes( can contain 1-256 bytes).</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Based on the concept of state. At each moment, a state of 256 byte is active from which one of the bytes is selected to serve as the key for encryption.</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1. We have an array S ---</a:t>
            </a:r>
            <a:r>
              <a:rPr b="0" i="0" lang="en-US" sz="2000" u="none">
                <a:solidFill>
                  <a:srgbClr val="000000"/>
                </a:solidFill>
                <a:latin typeface="Noto Sans Symbols"/>
                <a:ea typeface="Noto Sans Symbols"/>
                <a:cs typeface="Noto Sans Symbols"/>
                <a:sym typeface="Noto Sans Symbols"/>
              </a:rPr>
              <a:t>🡪</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S[0], S[1],S[2]…… S[255]</a:t>
            </a:r>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 </a:t>
            </a:r>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sp>
        <p:nvSpPr>
          <p:cNvPr id="1268" name="Google Shape;1268;p147"/>
          <p:cNvSpPr txBox="1"/>
          <p:nvPr/>
        </p:nvSpPr>
        <p:spPr>
          <a:xfrm>
            <a:off x="685800" y="457200"/>
            <a:ext cx="7772400" cy="5207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464646"/>
              </a:buClr>
              <a:buSzPts val="2800"/>
              <a:buFont typeface="Arial"/>
              <a:buNone/>
            </a:pPr>
            <a:r>
              <a:rPr b="1" i="0" lang="en-US" sz="2800" u="none">
                <a:solidFill>
                  <a:srgbClr val="464646"/>
                </a:solidFill>
                <a:latin typeface="Arial"/>
                <a:ea typeface="Arial"/>
                <a:cs typeface="Arial"/>
                <a:sym typeface="Arial"/>
              </a:rPr>
              <a:t>RC4 (Stream Cipher)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0" st="0"/>
                                            </p:txEl>
                                          </p:spTgt>
                                        </p:tgtEl>
                                        <p:attrNameLst>
                                          <p:attrName>style.visibility</p:attrName>
                                        </p:attrNameLst>
                                      </p:cBhvr>
                                      <p:to>
                                        <p:strVal val="visible"/>
                                      </p:to>
                                    </p:set>
                                    <p:animEffect filter="fade" transition="in">
                                      <p:cBhvr>
                                        <p:cTn dur="500"/>
                                        <p:tgtEl>
                                          <p:spTgt spid="12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1" st="1"/>
                                            </p:txEl>
                                          </p:spTgt>
                                        </p:tgtEl>
                                        <p:attrNameLst>
                                          <p:attrName>style.visibility</p:attrName>
                                        </p:attrNameLst>
                                      </p:cBhvr>
                                      <p:to>
                                        <p:strVal val="visible"/>
                                      </p:to>
                                    </p:set>
                                    <p:animEffect filter="fade" transition="in">
                                      <p:cBhvr>
                                        <p:cTn dur="500"/>
                                        <p:tgtEl>
                                          <p:spTgt spid="12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2" st="2"/>
                                            </p:txEl>
                                          </p:spTgt>
                                        </p:tgtEl>
                                        <p:attrNameLst>
                                          <p:attrName>style.visibility</p:attrName>
                                        </p:attrNameLst>
                                      </p:cBhvr>
                                      <p:to>
                                        <p:strVal val="visible"/>
                                      </p:to>
                                    </p:set>
                                    <p:animEffect filter="fade" transition="in">
                                      <p:cBhvr>
                                        <p:cTn dur="500"/>
                                        <p:tgtEl>
                                          <p:spTgt spid="12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3" st="3"/>
                                            </p:txEl>
                                          </p:spTgt>
                                        </p:tgtEl>
                                        <p:attrNameLst>
                                          <p:attrName>style.visibility</p:attrName>
                                        </p:attrNameLst>
                                      </p:cBhvr>
                                      <p:to>
                                        <p:strVal val="visible"/>
                                      </p:to>
                                    </p:set>
                                    <p:animEffect filter="fade" transition="in">
                                      <p:cBhvr>
                                        <p:cTn dur="500"/>
                                        <p:tgtEl>
                                          <p:spTgt spid="126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4" st="4"/>
                                            </p:txEl>
                                          </p:spTgt>
                                        </p:tgtEl>
                                        <p:attrNameLst>
                                          <p:attrName>style.visibility</p:attrName>
                                        </p:attrNameLst>
                                      </p:cBhvr>
                                      <p:to>
                                        <p:strVal val="visible"/>
                                      </p:to>
                                    </p:set>
                                    <p:animEffect filter="fade" transition="in">
                                      <p:cBhvr>
                                        <p:cTn dur="500"/>
                                        <p:tgtEl>
                                          <p:spTgt spid="126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5" st="5"/>
                                            </p:txEl>
                                          </p:spTgt>
                                        </p:tgtEl>
                                        <p:attrNameLst>
                                          <p:attrName>style.visibility</p:attrName>
                                        </p:attrNameLst>
                                      </p:cBhvr>
                                      <p:to>
                                        <p:strVal val="visible"/>
                                      </p:to>
                                    </p:set>
                                    <p:animEffect filter="fade" transition="in">
                                      <p:cBhvr>
                                        <p:cTn dur="500"/>
                                        <p:tgtEl>
                                          <p:spTgt spid="126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6" st="6"/>
                                            </p:txEl>
                                          </p:spTgt>
                                        </p:tgtEl>
                                        <p:attrNameLst>
                                          <p:attrName>style.visibility</p:attrName>
                                        </p:attrNameLst>
                                      </p:cBhvr>
                                      <p:to>
                                        <p:strVal val="visible"/>
                                      </p:to>
                                    </p:set>
                                    <p:animEffect filter="fade" transition="in">
                                      <p:cBhvr>
                                        <p:cTn dur="500"/>
                                        <p:tgtEl>
                                          <p:spTgt spid="126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7" st="7"/>
                                            </p:txEl>
                                          </p:spTgt>
                                        </p:tgtEl>
                                        <p:attrNameLst>
                                          <p:attrName>style.visibility</p:attrName>
                                        </p:attrNameLst>
                                      </p:cBhvr>
                                      <p:to>
                                        <p:strVal val="visible"/>
                                      </p:to>
                                    </p:set>
                                    <p:animEffect filter="fade" transition="in">
                                      <p:cBhvr>
                                        <p:cTn dur="500"/>
                                        <p:tgtEl>
                                          <p:spTgt spid="126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8" st="8"/>
                                            </p:txEl>
                                          </p:spTgt>
                                        </p:tgtEl>
                                        <p:attrNameLst>
                                          <p:attrName>style.visibility</p:attrName>
                                        </p:attrNameLst>
                                      </p:cBhvr>
                                      <p:to>
                                        <p:strVal val="visible"/>
                                      </p:to>
                                    </p:set>
                                    <p:animEffect filter="fade" transition="in">
                                      <p:cBhvr>
                                        <p:cTn dur="500"/>
                                        <p:tgtEl>
                                          <p:spTgt spid="126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9" st="9"/>
                                            </p:txEl>
                                          </p:spTgt>
                                        </p:tgtEl>
                                        <p:attrNameLst>
                                          <p:attrName>style.visibility</p:attrName>
                                        </p:attrNameLst>
                                      </p:cBhvr>
                                      <p:to>
                                        <p:strVal val="visible"/>
                                      </p:to>
                                    </p:set>
                                    <p:animEffect filter="fade" transition="in">
                                      <p:cBhvr>
                                        <p:cTn dur="500"/>
                                        <p:tgtEl>
                                          <p:spTgt spid="126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10" st="10"/>
                                            </p:txEl>
                                          </p:spTgt>
                                        </p:tgtEl>
                                        <p:attrNameLst>
                                          <p:attrName>style.visibility</p:attrName>
                                        </p:attrNameLst>
                                      </p:cBhvr>
                                      <p:to>
                                        <p:strVal val="visible"/>
                                      </p:to>
                                    </p:set>
                                    <p:animEffect filter="fade" transition="in">
                                      <p:cBhvr>
                                        <p:cTn dur="500"/>
                                        <p:tgtEl>
                                          <p:spTgt spid="126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11" st="11"/>
                                            </p:txEl>
                                          </p:spTgt>
                                        </p:tgtEl>
                                        <p:attrNameLst>
                                          <p:attrName>style.visibility</p:attrName>
                                        </p:attrNameLst>
                                      </p:cBhvr>
                                      <p:to>
                                        <p:strVal val="visible"/>
                                      </p:to>
                                    </p:set>
                                    <p:animEffect filter="fade" transition="in">
                                      <p:cBhvr>
                                        <p:cTn dur="500"/>
                                        <p:tgtEl>
                                          <p:spTgt spid="126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12" st="12"/>
                                            </p:txEl>
                                          </p:spTgt>
                                        </p:tgtEl>
                                        <p:attrNameLst>
                                          <p:attrName>style.visibility</p:attrName>
                                        </p:attrNameLst>
                                      </p:cBhvr>
                                      <p:to>
                                        <p:strVal val="visible"/>
                                      </p:to>
                                    </p:set>
                                    <p:animEffect filter="fade" transition="in">
                                      <p:cBhvr>
                                        <p:cTn dur="500"/>
                                        <p:tgtEl>
                                          <p:spTgt spid="126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13" st="13"/>
                                            </p:txEl>
                                          </p:spTgt>
                                        </p:tgtEl>
                                        <p:attrNameLst>
                                          <p:attrName>style.visibility</p:attrName>
                                        </p:attrNameLst>
                                      </p:cBhvr>
                                      <p:to>
                                        <p:strVal val="visible"/>
                                      </p:to>
                                    </p:set>
                                    <p:animEffect filter="fade" transition="in">
                                      <p:cBhvr>
                                        <p:cTn dur="500"/>
                                        <p:tgtEl>
                                          <p:spTgt spid="126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7">
                                            <p:txEl>
                                              <p:pRg end="14" st="14"/>
                                            </p:txEl>
                                          </p:spTgt>
                                        </p:tgtEl>
                                        <p:attrNameLst>
                                          <p:attrName>style.visibility</p:attrName>
                                        </p:attrNameLst>
                                      </p:cBhvr>
                                      <p:to>
                                        <p:strVal val="visible"/>
                                      </p:to>
                                    </p:set>
                                    <p:animEffect filter="fade" transition="in">
                                      <p:cBhvr>
                                        <p:cTn dur="500"/>
                                        <p:tgtEl>
                                          <p:spTgt spid="1267">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48"/>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The contents of each element is also a byte ( 8 bits) that is an integer between 0 and 255.</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2. There is an array key of length varying from 1 to 256 bytes. Typically between 5 and 16 bytes. Typically between 40-128 bits.</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Note: S is initialized to the identity permutation.</a:t>
            </a:r>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RC4 consists of 2 phases: </a:t>
            </a:r>
            <a:endParaRPr/>
          </a:p>
          <a:p>
            <a:pPr indent="-255587" lvl="0" marL="365125" marR="0" rtl="0" algn="l">
              <a:lnSpc>
                <a:spcPct val="100000"/>
              </a:lnSpc>
              <a:spcBef>
                <a:spcPts val="400"/>
              </a:spcBef>
              <a:spcAft>
                <a:spcPts val="0"/>
              </a:spcAft>
              <a:buClr>
                <a:srgbClr val="2DA2BF"/>
              </a:buClr>
              <a:buSzPts val="1360"/>
              <a:buFont typeface="Lucida Sans"/>
              <a:buAutoNum type="arabicPeriod"/>
            </a:pPr>
            <a:r>
              <a:rPr b="0" i="0" lang="en-US" sz="2000" u="none">
                <a:solidFill>
                  <a:srgbClr val="000000"/>
                </a:solidFill>
                <a:latin typeface="Lucida Sans"/>
                <a:ea typeface="Lucida Sans"/>
                <a:cs typeface="Lucida Sans"/>
                <a:sym typeface="Lucida Sans"/>
              </a:rPr>
              <a:t>Key scheduling algorithm( key setup phase)</a:t>
            </a:r>
            <a:endParaRPr/>
          </a:p>
          <a:p>
            <a:pPr indent="-255587" lvl="0" marL="365125" marR="0" rtl="0" algn="l">
              <a:lnSpc>
                <a:spcPct val="100000"/>
              </a:lnSpc>
              <a:spcBef>
                <a:spcPts val="400"/>
              </a:spcBef>
              <a:spcAft>
                <a:spcPts val="0"/>
              </a:spcAft>
              <a:buClr>
                <a:srgbClr val="2DA2BF"/>
              </a:buClr>
              <a:buSzPts val="1360"/>
              <a:buFont typeface="Lucida Sans"/>
              <a:buAutoNum type="arabicPeriod"/>
            </a:pPr>
            <a:r>
              <a:rPr b="0" i="0" lang="en-US" sz="2000" u="none">
                <a:solidFill>
                  <a:srgbClr val="000000"/>
                </a:solidFill>
                <a:latin typeface="Lucida Sans"/>
                <a:ea typeface="Lucida Sans"/>
                <a:cs typeface="Lucida Sans"/>
                <a:sym typeface="Lucida Sans"/>
              </a:rPr>
              <a:t>Pseudo- random generation algorithm(Ciphering or XOR)</a:t>
            </a:r>
            <a:endParaRPr/>
          </a:p>
        </p:txBody>
      </p:sp>
      <p:pic>
        <p:nvPicPr>
          <p:cNvPr id="1275" name="Google Shape;1275;p148"/>
          <p:cNvPicPr preferRelativeResize="0"/>
          <p:nvPr/>
        </p:nvPicPr>
        <p:blipFill rotWithShape="1">
          <a:blip r:embed="rId3">
            <a:alphaModFix/>
          </a:blip>
          <a:srcRect b="0" l="0" r="0" t="0"/>
          <a:stretch/>
        </p:blipFill>
        <p:spPr>
          <a:xfrm>
            <a:off x="212725" y="268287"/>
            <a:ext cx="8480425"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0" st="0"/>
                                            </p:txEl>
                                          </p:spTgt>
                                        </p:tgtEl>
                                        <p:attrNameLst>
                                          <p:attrName>style.visibility</p:attrName>
                                        </p:attrNameLst>
                                      </p:cBhvr>
                                      <p:to>
                                        <p:strVal val="visible"/>
                                      </p:to>
                                    </p:set>
                                    <p:animEffect filter="fade" transition="in">
                                      <p:cBhvr>
                                        <p:cTn dur="500"/>
                                        <p:tgtEl>
                                          <p:spTgt spid="1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1" st="1"/>
                                            </p:txEl>
                                          </p:spTgt>
                                        </p:tgtEl>
                                        <p:attrNameLst>
                                          <p:attrName>style.visibility</p:attrName>
                                        </p:attrNameLst>
                                      </p:cBhvr>
                                      <p:to>
                                        <p:strVal val="visible"/>
                                      </p:to>
                                    </p:set>
                                    <p:animEffect filter="fade" transition="in">
                                      <p:cBhvr>
                                        <p:cTn dur="500"/>
                                        <p:tgtEl>
                                          <p:spTgt spid="1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2" st="2"/>
                                            </p:txEl>
                                          </p:spTgt>
                                        </p:tgtEl>
                                        <p:attrNameLst>
                                          <p:attrName>style.visibility</p:attrName>
                                        </p:attrNameLst>
                                      </p:cBhvr>
                                      <p:to>
                                        <p:strVal val="visible"/>
                                      </p:to>
                                    </p:set>
                                    <p:animEffect filter="fade" transition="in">
                                      <p:cBhvr>
                                        <p:cTn dur="500"/>
                                        <p:tgtEl>
                                          <p:spTgt spid="12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3" st="3"/>
                                            </p:txEl>
                                          </p:spTgt>
                                        </p:tgtEl>
                                        <p:attrNameLst>
                                          <p:attrName>style.visibility</p:attrName>
                                        </p:attrNameLst>
                                      </p:cBhvr>
                                      <p:to>
                                        <p:strVal val="visible"/>
                                      </p:to>
                                    </p:set>
                                    <p:animEffect filter="fade" transition="in">
                                      <p:cBhvr>
                                        <p:cTn dur="500"/>
                                        <p:tgtEl>
                                          <p:spTgt spid="12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4" st="4"/>
                                            </p:txEl>
                                          </p:spTgt>
                                        </p:tgtEl>
                                        <p:attrNameLst>
                                          <p:attrName>style.visibility</p:attrName>
                                        </p:attrNameLst>
                                      </p:cBhvr>
                                      <p:to>
                                        <p:strVal val="visible"/>
                                      </p:to>
                                    </p:set>
                                    <p:animEffect filter="fade" transition="in">
                                      <p:cBhvr>
                                        <p:cTn dur="500"/>
                                        <p:tgtEl>
                                          <p:spTgt spid="12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5" st="5"/>
                                            </p:txEl>
                                          </p:spTgt>
                                        </p:tgtEl>
                                        <p:attrNameLst>
                                          <p:attrName>style.visibility</p:attrName>
                                        </p:attrNameLst>
                                      </p:cBhvr>
                                      <p:to>
                                        <p:strVal val="visible"/>
                                      </p:to>
                                    </p:set>
                                    <p:animEffect filter="fade" transition="in">
                                      <p:cBhvr>
                                        <p:cTn dur="500"/>
                                        <p:tgtEl>
                                          <p:spTgt spid="12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4">
                                            <p:txEl>
                                              <p:pRg end="6" st="6"/>
                                            </p:txEl>
                                          </p:spTgt>
                                        </p:tgtEl>
                                        <p:attrNameLst>
                                          <p:attrName>style.visibility</p:attrName>
                                        </p:attrNameLst>
                                      </p:cBhvr>
                                      <p:to>
                                        <p:strVal val="visible"/>
                                      </p:to>
                                    </p:set>
                                    <p:animEffect filter="fade" transition="in">
                                      <p:cBhvr>
                                        <p:cTn dur="500"/>
                                        <p:tgtEl>
                                          <p:spTgt spid="127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49"/>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632"/>
              <a:buFont typeface="Noto Sans Symbols"/>
              <a:buChar char="❑"/>
            </a:pPr>
            <a:r>
              <a:rPr b="0" i="0" lang="en-US" sz="2400" u="none">
                <a:solidFill>
                  <a:srgbClr val="000000"/>
                </a:solidFill>
                <a:latin typeface="Lucida Sans"/>
                <a:ea typeface="Lucida Sans"/>
                <a:cs typeface="Lucida Sans"/>
                <a:sym typeface="Lucida Sans"/>
              </a:rPr>
              <a:t>Use two array, </a:t>
            </a:r>
            <a:r>
              <a:rPr b="1" i="0" lang="en-US" sz="2400" u="none">
                <a:solidFill>
                  <a:srgbClr val="002060"/>
                </a:solidFill>
                <a:latin typeface="Lucida Sans"/>
                <a:ea typeface="Lucida Sans"/>
                <a:cs typeface="Lucida Sans"/>
                <a:sym typeface="Lucida Sans"/>
              </a:rPr>
              <a:t>state</a:t>
            </a:r>
            <a:r>
              <a:rPr b="0" i="0" lang="en-US" sz="2400" u="none">
                <a:solidFill>
                  <a:srgbClr val="002060"/>
                </a:solidFill>
                <a:latin typeface="Lucida Sans"/>
                <a:ea typeface="Lucida Sans"/>
                <a:cs typeface="Lucida Sans"/>
                <a:sym typeface="Lucida Sans"/>
              </a:rPr>
              <a:t> </a:t>
            </a:r>
            <a:r>
              <a:rPr b="0" i="0" lang="en-US" sz="2400" u="none">
                <a:solidFill>
                  <a:srgbClr val="000000"/>
                </a:solidFill>
                <a:latin typeface="Lucida Sans"/>
                <a:ea typeface="Lucida Sans"/>
                <a:cs typeface="Lucida Sans"/>
                <a:sym typeface="Lucida Sans"/>
              </a:rPr>
              <a:t>and </a:t>
            </a:r>
            <a:r>
              <a:rPr b="1" i="0" lang="en-US" sz="2400" u="none">
                <a:solidFill>
                  <a:srgbClr val="002060"/>
                </a:solidFill>
                <a:latin typeface="Lucida Sans"/>
                <a:ea typeface="Lucida Sans"/>
                <a:cs typeface="Lucida Sans"/>
                <a:sym typeface="Lucida Sans"/>
              </a:rPr>
              <a:t>key</a:t>
            </a:r>
            <a:endParaRPr/>
          </a:p>
          <a:p>
            <a:pPr indent="0" lvl="1" marL="400050" marR="0" rtl="0" algn="l">
              <a:lnSpc>
                <a:spcPct val="100000"/>
              </a:lnSpc>
              <a:spcBef>
                <a:spcPts val="300"/>
              </a:spcBef>
              <a:spcAft>
                <a:spcPts val="0"/>
              </a:spcAft>
              <a:buClr>
                <a:srgbClr val="000000"/>
              </a:buClr>
              <a:buSzPts val="2400"/>
              <a:buFont typeface="Lucida Sans"/>
              <a:buNone/>
            </a:pPr>
            <a:r>
              <a:rPr b="0" i="0" lang="en-US" sz="2400" u="none" cap="none" strike="noStrike">
                <a:solidFill>
                  <a:srgbClr val="000000"/>
                </a:solidFill>
                <a:latin typeface="Lucida Sans"/>
                <a:ea typeface="Lucida Sans"/>
                <a:cs typeface="Lucida Sans"/>
                <a:sym typeface="Lucida Sans"/>
              </a:rPr>
              <a:t>1. 256-byte state table. </a:t>
            </a:r>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          </a:t>
            </a:r>
            <a:r>
              <a:rPr b="1" i="1" lang="en-US" sz="2400" u="none">
                <a:solidFill>
                  <a:srgbClr val="002060"/>
                </a:solidFill>
                <a:latin typeface="Lucida Sans"/>
                <a:ea typeface="Lucida Sans"/>
                <a:cs typeface="Lucida Sans"/>
                <a:sym typeface="Lucida Sans"/>
              </a:rPr>
              <a:t>State[256]=[ 0 .. 255 ]</a:t>
            </a:r>
            <a:endParaRPr/>
          </a:p>
          <a:p>
            <a:pPr indent="0" lvl="1" marL="400050" marR="0" rtl="0" algn="l">
              <a:lnSpc>
                <a:spcPct val="100000"/>
              </a:lnSpc>
              <a:spcBef>
                <a:spcPts val="300"/>
              </a:spcBef>
              <a:spcAft>
                <a:spcPts val="0"/>
              </a:spcAft>
              <a:buClr>
                <a:srgbClr val="000000"/>
              </a:buClr>
              <a:buSzPts val="2400"/>
              <a:buFont typeface="Lucida Sans"/>
              <a:buNone/>
            </a:pPr>
            <a:r>
              <a:rPr b="0" i="0" lang="en-US" sz="2400" u="none" cap="none" strike="noStrike">
                <a:solidFill>
                  <a:srgbClr val="000000"/>
                </a:solidFill>
                <a:latin typeface="Lucida Sans"/>
                <a:ea typeface="Lucida Sans"/>
                <a:cs typeface="Lucida Sans"/>
                <a:sym typeface="Lucida Sans"/>
              </a:rPr>
              <a:t>2. It has the capability of using keys between 1 and 256 bytes. </a:t>
            </a:r>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          </a:t>
            </a:r>
            <a:r>
              <a:rPr b="1" i="1" lang="en-US" sz="2400" u="none">
                <a:solidFill>
                  <a:srgbClr val="002060"/>
                </a:solidFill>
                <a:latin typeface="Lucida Sans"/>
                <a:ea typeface="Lucida Sans"/>
                <a:cs typeface="Lucida Sans"/>
                <a:sym typeface="Lucida Sans"/>
              </a:rPr>
              <a:t>Key[1..256] = [ ……. ]</a:t>
            </a:r>
            <a:endParaRPr/>
          </a:p>
          <a:p>
            <a:pPr indent="0" lvl="0" marL="0" marR="0" rtl="0" algn="l">
              <a:lnSpc>
                <a:spcPct val="100000"/>
              </a:lnSpc>
              <a:spcBef>
                <a:spcPts val="0"/>
              </a:spcBef>
              <a:spcAft>
                <a:spcPts val="0"/>
              </a:spcAft>
              <a:buNone/>
            </a:pPr>
            <a:r>
              <a:t/>
            </a:r>
            <a:endParaRPr b="1" i="1" sz="2400" u="none">
              <a:solidFill>
                <a:srgbClr val="002060"/>
              </a:solidFill>
              <a:latin typeface="Lucida Sans"/>
              <a:ea typeface="Lucida Sans"/>
              <a:cs typeface="Lucida Sans"/>
              <a:sym typeface="Lucida Sans"/>
            </a:endParaRPr>
          </a:p>
        </p:txBody>
      </p:sp>
      <p:pic>
        <p:nvPicPr>
          <p:cNvPr id="1282" name="Google Shape;1282;p149"/>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342900" lvl="0" marL="450850" marR="0" rtl="0" algn="l">
              <a:lnSpc>
                <a:spcPct val="100000"/>
              </a:lnSpc>
              <a:spcBef>
                <a:spcPts val="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Substitution Cipher</a:t>
            </a:r>
            <a:endParaRPr/>
          </a:p>
          <a:p>
            <a:pPr indent="-342900" lvl="0" marL="450850"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A substitution cipher replaces one symbol/character with another.</a:t>
            </a:r>
            <a:endParaRPr/>
          </a:p>
          <a:p>
            <a:pPr indent="-342900" lvl="0" marL="450850" marR="0" rtl="0" algn="l">
              <a:lnSpc>
                <a:spcPct val="100000"/>
              </a:lnSpc>
              <a:spcBef>
                <a:spcPts val="400"/>
              </a:spcBef>
              <a:spcAft>
                <a:spcPts val="0"/>
              </a:spcAft>
              <a:buClr>
                <a:schemeClr val="accent1"/>
              </a:buClr>
              <a:buSzPts val="1224"/>
              <a:buFont typeface="Noto Sans Symbols"/>
              <a:buAutoNum type="alphaLcParenR"/>
            </a:pPr>
            <a:r>
              <a:rPr b="0" i="0" lang="en-US" sz="1800" u="none">
                <a:solidFill>
                  <a:schemeClr val="dk1"/>
                </a:solidFill>
                <a:latin typeface="Lucida Sans"/>
                <a:ea typeface="Lucida Sans"/>
                <a:cs typeface="Lucida Sans"/>
                <a:sym typeface="Lucida Sans"/>
              </a:rPr>
              <a:t>Monoalphabetic Cipher </a:t>
            </a:r>
            <a:endParaRPr/>
          </a:p>
          <a:p>
            <a:pPr indent="-342900" lvl="0" marL="450850" marR="0" rtl="0" algn="l">
              <a:lnSpc>
                <a:spcPct val="100000"/>
              </a:lnSpc>
              <a:spcBef>
                <a:spcPts val="400"/>
              </a:spcBef>
              <a:spcAft>
                <a:spcPts val="0"/>
              </a:spcAft>
              <a:buClr>
                <a:schemeClr val="accent1"/>
              </a:buClr>
              <a:buSzPts val="1224"/>
              <a:buFont typeface="Noto Sans Symbols"/>
              <a:buAutoNum type="alphaLcParenR"/>
            </a:pPr>
            <a:r>
              <a:rPr b="0" i="0" lang="en-US" sz="1800" u="none">
                <a:solidFill>
                  <a:schemeClr val="dk1"/>
                </a:solidFill>
                <a:latin typeface="Lucida Sans"/>
                <a:ea typeface="Lucida Sans"/>
                <a:cs typeface="Lucida Sans"/>
                <a:sym typeface="Lucida Sans"/>
              </a:rPr>
              <a:t>Polyalphabetic Cipher</a:t>
            </a:r>
            <a:endParaRPr/>
          </a:p>
          <a:p>
            <a:pPr indent="-342900" lvl="0" marL="450850" marR="0"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342900" lvl="0" marL="450850" marR="0" rtl="0" algn="l">
              <a:lnSpc>
                <a:spcPct val="100000"/>
              </a:lnSpc>
              <a:spcBef>
                <a:spcPts val="400"/>
              </a:spcBef>
              <a:spcAft>
                <a:spcPts val="0"/>
              </a:spcAft>
              <a:buClr>
                <a:schemeClr val="accent1"/>
              </a:buClr>
              <a:buSzPts val="1224"/>
              <a:buFont typeface="Noto Sans Symbols"/>
              <a:buAutoNum type="alphaUcParenR"/>
            </a:pPr>
            <a:r>
              <a:rPr b="1" i="0" lang="en-US" sz="1800" u="none">
                <a:solidFill>
                  <a:srgbClr val="EB641B"/>
                </a:solidFill>
                <a:latin typeface="Lucida Sans"/>
                <a:ea typeface="Lucida Sans"/>
                <a:cs typeface="Lucida Sans"/>
                <a:sym typeface="Lucida Sans"/>
              </a:rPr>
              <a:t>Monoalphabetic Cipher : (Stream cipher)</a:t>
            </a:r>
            <a:endParaRPr/>
          </a:p>
          <a:p>
            <a:pPr indent="-342900" lvl="0" marL="450850"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The letter is always replaced by the same alphabet  regardless of its position in the text.</a:t>
            </a:r>
            <a:endParaRPr/>
          </a:p>
          <a:p>
            <a:pPr indent="-342900" lvl="0" marL="450850"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The relationship between a character in the plaintext to a character in the ciphertext is one –to- one.</a:t>
            </a:r>
            <a:endParaRPr/>
          </a:p>
          <a:p>
            <a:pPr indent="-342900" lvl="0" marL="450850"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If the algorithm says that letter A in the plain text is changed to letter D, then every letter A is changed to letter D.</a:t>
            </a:r>
            <a:endParaRPr/>
          </a:p>
        </p:txBody>
      </p:sp>
      <p:pic>
        <p:nvPicPr>
          <p:cNvPr id="281" name="Google Shape;281;p15"/>
          <p:cNvPicPr preferRelativeResize="0"/>
          <p:nvPr/>
        </p:nvPicPr>
        <p:blipFill rotWithShape="1">
          <a:blip r:embed="rId3">
            <a:alphaModFix/>
          </a:blip>
          <a:srcRect b="0" l="0" r="0" t="0"/>
          <a:stretch/>
        </p:blipFill>
        <p:spPr>
          <a:xfrm>
            <a:off x="171450" y="268287"/>
            <a:ext cx="8521700"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animEffect filter="fade" transition="in">
                                      <p:cBhvr>
                                        <p:cTn dur="500"/>
                                        <p:tgtEl>
                                          <p:spTgt spid="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animEffect filter="fade" transition="in">
                                      <p:cBhvr>
                                        <p:cTn dur="500"/>
                                        <p:tgtEl>
                                          <p:spTgt spid="2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animEffect filter="fade" transition="in">
                                      <p:cBhvr>
                                        <p:cTn dur="500"/>
                                        <p:tgtEl>
                                          <p:spTgt spid="2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3" st="3"/>
                                            </p:txEl>
                                          </p:spTgt>
                                        </p:tgtEl>
                                        <p:attrNameLst>
                                          <p:attrName>style.visibility</p:attrName>
                                        </p:attrNameLst>
                                      </p:cBhvr>
                                      <p:to>
                                        <p:strVal val="visible"/>
                                      </p:to>
                                    </p:set>
                                    <p:animEffect filter="fade" transition="in">
                                      <p:cBhvr>
                                        <p:cTn dur="500"/>
                                        <p:tgtEl>
                                          <p:spTgt spid="2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4" st="4"/>
                                            </p:txEl>
                                          </p:spTgt>
                                        </p:tgtEl>
                                        <p:attrNameLst>
                                          <p:attrName>style.visibility</p:attrName>
                                        </p:attrNameLst>
                                      </p:cBhvr>
                                      <p:to>
                                        <p:strVal val="visible"/>
                                      </p:to>
                                    </p:set>
                                    <p:animEffect filter="fade" transition="in">
                                      <p:cBhvr>
                                        <p:cTn dur="500"/>
                                        <p:tgtEl>
                                          <p:spTgt spid="2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5" st="5"/>
                                            </p:txEl>
                                          </p:spTgt>
                                        </p:tgtEl>
                                        <p:attrNameLst>
                                          <p:attrName>style.visibility</p:attrName>
                                        </p:attrNameLst>
                                      </p:cBhvr>
                                      <p:to>
                                        <p:strVal val="visible"/>
                                      </p:to>
                                    </p:set>
                                    <p:animEffect filter="fade" transition="in">
                                      <p:cBhvr>
                                        <p:cTn dur="500"/>
                                        <p:tgtEl>
                                          <p:spTgt spid="2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6" st="6"/>
                                            </p:txEl>
                                          </p:spTgt>
                                        </p:tgtEl>
                                        <p:attrNameLst>
                                          <p:attrName>style.visibility</p:attrName>
                                        </p:attrNameLst>
                                      </p:cBhvr>
                                      <p:to>
                                        <p:strVal val="visible"/>
                                      </p:to>
                                    </p:set>
                                    <p:animEffect filter="fade" transition="in">
                                      <p:cBhvr>
                                        <p:cTn dur="500"/>
                                        <p:tgtEl>
                                          <p:spTgt spid="2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7" st="7"/>
                                            </p:txEl>
                                          </p:spTgt>
                                        </p:tgtEl>
                                        <p:attrNameLst>
                                          <p:attrName>style.visibility</p:attrName>
                                        </p:attrNameLst>
                                      </p:cBhvr>
                                      <p:to>
                                        <p:strVal val="visible"/>
                                      </p:to>
                                    </p:set>
                                    <p:animEffect filter="fade" transition="in">
                                      <p:cBhvr>
                                        <p:cTn dur="500"/>
                                        <p:tgtEl>
                                          <p:spTgt spid="28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8" st="8"/>
                                            </p:txEl>
                                          </p:spTgt>
                                        </p:tgtEl>
                                        <p:attrNameLst>
                                          <p:attrName>style.visibility</p:attrName>
                                        </p:attrNameLst>
                                      </p:cBhvr>
                                      <p:to>
                                        <p:strVal val="visible"/>
                                      </p:to>
                                    </p:set>
                                    <p:animEffect filter="fade" transition="in">
                                      <p:cBhvr>
                                        <p:cTn dur="500"/>
                                        <p:tgtEl>
                                          <p:spTgt spid="28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50"/>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00"/>
              <a:buFont typeface="Lucida Sans"/>
              <a:buNone/>
            </a:pPr>
            <a:r>
              <a:rPr b="0" i="1" lang="en-US" sz="2700" u="none">
                <a:solidFill>
                  <a:srgbClr val="000000"/>
                </a:solidFill>
                <a:latin typeface="Lucida Sans"/>
                <a:ea typeface="Lucida Sans"/>
                <a:cs typeface="Lucida Sans"/>
                <a:sym typeface="Lucida Sans"/>
              </a:rPr>
              <a:t>*   </a:t>
            </a:r>
            <a:r>
              <a:rPr b="0" i="1" lang="en-US" sz="2400" u="sng">
                <a:solidFill>
                  <a:srgbClr val="000000"/>
                </a:solidFill>
                <a:latin typeface="Lucida Sans"/>
                <a:ea typeface="Lucida Sans"/>
                <a:cs typeface="Lucida Sans"/>
                <a:sym typeface="Lucida Sans"/>
              </a:rPr>
              <a:t>Two phases</a:t>
            </a:r>
            <a:endParaRPr/>
          </a:p>
          <a:p>
            <a:pPr indent="-103632" lvl="0" marL="0" marR="0" rtl="0" algn="l">
              <a:lnSpc>
                <a:spcPct val="100000"/>
              </a:lnSpc>
              <a:spcBef>
                <a:spcPts val="400"/>
              </a:spcBef>
              <a:spcAft>
                <a:spcPts val="0"/>
              </a:spcAft>
              <a:buClr>
                <a:srgbClr val="2DA2BF"/>
              </a:buClr>
              <a:buSzPts val="1632"/>
              <a:buFont typeface="Noto Sans Symbols"/>
              <a:buChar char="❑"/>
            </a:pPr>
            <a:r>
              <a:rPr b="0" i="0" lang="en-US" sz="2400" u="none">
                <a:solidFill>
                  <a:srgbClr val="000000"/>
                </a:solidFill>
                <a:latin typeface="Lucida Sans"/>
                <a:ea typeface="Lucida Sans"/>
                <a:cs typeface="Lucida Sans"/>
                <a:sym typeface="Lucida Sans"/>
              </a:rPr>
              <a:t>Key Setup</a:t>
            </a:r>
            <a:endParaRPr/>
          </a:p>
          <a:p>
            <a:pPr indent="-514350" lvl="1" marL="914400" marR="0" rtl="0" algn="l">
              <a:lnSpc>
                <a:spcPct val="100000"/>
              </a:lnSpc>
              <a:spcBef>
                <a:spcPts val="300"/>
              </a:spcBef>
              <a:spcAft>
                <a:spcPts val="0"/>
              </a:spcAft>
              <a:buClr>
                <a:srgbClr val="2DA2BF"/>
              </a:buClr>
              <a:buSzPts val="2400"/>
              <a:buFont typeface="Lucida Sans"/>
              <a:buAutoNum type="arabicPeriod"/>
            </a:pPr>
            <a:r>
              <a:rPr b="0" i="1" lang="en-US" sz="2400" u="none" cap="none" strike="noStrike">
                <a:solidFill>
                  <a:srgbClr val="002060"/>
                </a:solidFill>
                <a:latin typeface="Lucida Sans"/>
                <a:ea typeface="Lucida Sans"/>
                <a:cs typeface="Lucida Sans"/>
                <a:sym typeface="Lucida Sans"/>
              </a:rPr>
              <a:t>f</a:t>
            </a:r>
            <a:r>
              <a:rPr b="0" i="1" lang="en-US" sz="2400" u="none" cap="none" strike="noStrike">
                <a:solidFill>
                  <a:srgbClr val="000000"/>
                </a:solidFill>
                <a:latin typeface="Lucida Sans"/>
                <a:ea typeface="Lucida Sans"/>
                <a:cs typeface="Lucida Sans"/>
                <a:sym typeface="Lucida Sans"/>
              </a:rPr>
              <a:t> </a:t>
            </a:r>
            <a:r>
              <a:rPr b="0" i="1" lang="en-US" sz="2400" u="none" cap="none" strike="noStrike">
                <a:solidFill>
                  <a:srgbClr val="002060"/>
                </a:solidFill>
                <a:latin typeface="Lucida Sans"/>
                <a:ea typeface="Lucida Sans"/>
                <a:cs typeface="Lucida Sans"/>
                <a:sym typeface="Lucida Sans"/>
              </a:rPr>
              <a:t>=</a:t>
            </a:r>
            <a:r>
              <a:rPr b="0" i="1" lang="en-US" sz="2400" u="none" cap="none" strike="noStrike">
                <a:solidFill>
                  <a:srgbClr val="000000"/>
                </a:solidFill>
                <a:latin typeface="Lucida Sans"/>
                <a:ea typeface="Lucida Sans"/>
                <a:cs typeface="Lucida Sans"/>
                <a:sym typeface="Lucida Sans"/>
              </a:rPr>
              <a:t> </a:t>
            </a:r>
            <a:r>
              <a:rPr b="0" i="1" lang="en-US" sz="2400" u="none" cap="none" strike="noStrike">
                <a:solidFill>
                  <a:srgbClr val="002060"/>
                </a:solidFill>
                <a:latin typeface="Lucida Sans"/>
                <a:ea typeface="Lucida Sans"/>
                <a:cs typeface="Lucida Sans"/>
                <a:sym typeface="Lucida Sans"/>
              </a:rPr>
              <a:t>( f + S</a:t>
            </a:r>
            <a:r>
              <a:rPr b="0" baseline="-25000" i="1" lang="en-US" sz="2400" u="none" cap="none" strike="noStrike">
                <a:solidFill>
                  <a:srgbClr val="002060"/>
                </a:solidFill>
                <a:latin typeface="Lucida Sans"/>
                <a:ea typeface="Lucida Sans"/>
                <a:cs typeface="Lucida Sans"/>
                <a:sym typeface="Lucida Sans"/>
              </a:rPr>
              <a:t>i</a:t>
            </a:r>
            <a:r>
              <a:rPr b="0" i="1" lang="en-US" sz="2400" u="none" cap="none" strike="noStrike">
                <a:solidFill>
                  <a:srgbClr val="002060"/>
                </a:solidFill>
                <a:latin typeface="Lucida Sans"/>
                <a:ea typeface="Lucida Sans"/>
                <a:cs typeface="Lucida Sans"/>
                <a:sym typeface="Lucida Sans"/>
              </a:rPr>
              <a:t> + K</a:t>
            </a:r>
            <a:r>
              <a:rPr b="0" baseline="-25000" i="1" lang="en-US" sz="2400" u="none" cap="none" strike="noStrike">
                <a:solidFill>
                  <a:srgbClr val="002060"/>
                </a:solidFill>
                <a:latin typeface="Lucida Sans"/>
                <a:ea typeface="Lucida Sans"/>
                <a:cs typeface="Lucida Sans"/>
                <a:sym typeface="Lucida Sans"/>
              </a:rPr>
              <a:t>g</a:t>
            </a:r>
            <a:r>
              <a:rPr b="0" i="1" lang="en-US" sz="2400" u="none" cap="none" strike="noStrike">
                <a:solidFill>
                  <a:srgbClr val="002060"/>
                </a:solidFill>
                <a:latin typeface="Lucida Sans"/>
                <a:ea typeface="Lucida Sans"/>
                <a:cs typeface="Lucida Sans"/>
                <a:sym typeface="Lucida Sans"/>
              </a:rPr>
              <a:t> ) mod n   n</a:t>
            </a:r>
            <a:r>
              <a:rPr b="0" i="1" lang="en-US" sz="2400" u="none" cap="none" strike="noStrike">
                <a:solidFill>
                  <a:srgbClr val="002060"/>
                </a:solidFill>
                <a:latin typeface="Noto Sans Symbols"/>
                <a:ea typeface="Noto Sans Symbols"/>
                <a:cs typeface="Noto Sans Symbols"/>
                <a:sym typeface="Noto Sans Symbols"/>
              </a:rPr>
              <a:t>🡪</a:t>
            </a:r>
            <a:r>
              <a:rPr b="0" i="1" lang="en-US" sz="2400" u="none" cap="none" strike="noStrike">
                <a:solidFill>
                  <a:srgbClr val="002060"/>
                </a:solidFill>
                <a:latin typeface="Lucida Sans"/>
                <a:ea typeface="Lucida Sans"/>
                <a:cs typeface="Lucida Sans"/>
                <a:sym typeface="Lucida Sans"/>
              </a:rPr>
              <a:t> no. bytes in state </a:t>
            </a:r>
            <a:endParaRPr/>
          </a:p>
          <a:p>
            <a:pPr indent="-514350" lvl="1" marL="914400" marR="0" rtl="0" algn="l">
              <a:lnSpc>
                <a:spcPct val="100000"/>
              </a:lnSpc>
              <a:spcBef>
                <a:spcPts val="300"/>
              </a:spcBef>
              <a:spcAft>
                <a:spcPts val="0"/>
              </a:spcAft>
              <a:buClr>
                <a:srgbClr val="2DA2BF"/>
              </a:buClr>
              <a:buSzPts val="2400"/>
              <a:buFont typeface="Lucida Sans"/>
              <a:buAutoNum type="arabicPeriod"/>
            </a:pPr>
            <a:r>
              <a:rPr b="0" i="0" lang="en-US" sz="2400" u="none" cap="none" strike="noStrike">
                <a:solidFill>
                  <a:srgbClr val="000000"/>
                </a:solidFill>
                <a:latin typeface="Lucida Sans"/>
                <a:ea typeface="Lucida Sans"/>
                <a:cs typeface="Lucida Sans"/>
                <a:sym typeface="Lucida Sans"/>
              </a:rPr>
              <a:t>Swapping </a:t>
            </a:r>
            <a:r>
              <a:rPr b="0" i="1" lang="en-US" sz="2400" u="none" cap="none" strike="noStrike">
                <a:solidFill>
                  <a:srgbClr val="002060"/>
                </a:solidFill>
                <a:latin typeface="Lucida Sans"/>
                <a:ea typeface="Lucida Sans"/>
                <a:cs typeface="Lucida Sans"/>
                <a:sym typeface="Lucida Sans"/>
              </a:rPr>
              <a:t>S</a:t>
            </a:r>
            <a:r>
              <a:rPr b="0" baseline="-25000" i="1" lang="en-US" sz="2400" u="none" cap="none" strike="noStrike">
                <a:solidFill>
                  <a:srgbClr val="002060"/>
                </a:solidFill>
                <a:latin typeface="Lucida Sans"/>
                <a:ea typeface="Lucida Sans"/>
                <a:cs typeface="Lucida Sans"/>
                <a:sym typeface="Lucida Sans"/>
              </a:rPr>
              <a:t>i</a:t>
            </a:r>
            <a:r>
              <a:rPr b="0" i="1" lang="en-US" sz="2400" u="none" cap="none" strike="noStrike">
                <a:solidFill>
                  <a:srgbClr val="002060"/>
                </a:solidFill>
                <a:latin typeface="Lucida Sans"/>
                <a:ea typeface="Lucida Sans"/>
                <a:cs typeface="Lucida Sans"/>
                <a:sym typeface="Lucida Sans"/>
              </a:rPr>
              <a:t> </a:t>
            </a:r>
            <a:r>
              <a:rPr b="0" i="0" lang="en-US" sz="2400" u="none" cap="none" strike="noStrike">
                <a:solidFill>
                  <a:srgbClr val="000000"/>
                </a:solidFill>
                <a:latin typeface="Lucida Sans"/>
                <a:ea typeface="Lucida Sans"/>
                <a:cs typeface="Lucida Sans"/>
                <a:sym typeface="Lucida Sans"/>
              </a:rPr>
              <a:t>with </a:t>
            </a:r>
            <a:r>
              <a:rPr b="0" i="1" lang="en-US" sz="2400" u="none" cap="none" strike="noStrike">
                <a:solidFill>
                  <a:srgbClr val="002060"/>
                </a:solidFill>
                <a:latin typeface="Lucida Sans"/>
                <a:ea typeface="Lucida Sans"/>
                <a:cs typeface="Lucida Sans"/>
                <a:sym typeface="Lucida Sans"/>
              </a:rPr>
              <a:t>S</a:t>
            </a:r>
            <a:r>
              <a:rPr b="0" baseline="-25000" i="1" lang="en-US" sz="2400" u="none" cap="none" strike="noStrike">
                <a:solidFill>
                  <a:srgbClr val="002060"/>
                </a:solidFill>
                <a:latin typeface="Lucida Sans"/>
                <a:ea typeface="Lucida Sans"/>
                <a:cs typeface="Lucida Sans"/>
                <a:sym typeface="Lucida Sans"/>
              </a:rPr>
              <a:t>f</a:t>
            </a:r>
            <a:endParaRPr/>
          </a:p>
          <a:p>
            <a:pPr indent="-103632" lvl="0" marL="0" marR="0" rtl="0" algn="l">
              <a:lnSpc>
                <a:spcPct val="100000"/>
              </a:lnSpc>
              <a:spcBef>
                <a:spcPts val="400"/>
              </a:spcBef>
              <a:spcAft>
                <a:spcPts val="0"/>
              </a:spcAft>
              <a:buClr>
                <a:srgbClr val="2DA2BF"/>
              </a:buClr>
              <a:buSzPts val="1632"/>
              <a:buFont typeface="Noto Sans Symbols"/>
              <a:buChar char="❑"/>
            </a:pPr>
            <a:r>
              <a:rPr b="0" i="0" lang="en-US" sz="2400" u="none">
                <a:solidFill>
                  <a:srgbClr val="000000"/>
                </a:solidFill>
                <a:latin typeface="Lucida Sans"/>
                <a:ea typeface="Lucida Sans"/>
                <a:cs typeface="Lucida Sans"/>
                <a:sym typeface="Lucida Sans"/>
              </a:rPr>
              <a:t> Ciphering ( XOR )</a:t>
            </a:r>
            <a:endParaRPr/>
          </a:p>
          <a:p>
            <a:pPr indent="-514350" lvl="1" marL="914400" marR="0" rtl="0" algn="l">
              <a:lnSpc>
                <a:spcPct val="100000"/>
              </a:lnSpc>
              <a:spcBef>
                <a:spcPts val="300"/>
              </a:spcBef>
              <a:spcAft>
                <a:spcPts val="0"/>
              </a:spcAft>
              <a:buClr>
                <a:srgbClr val="2DA2BF"/>
              </a:buClr>
              <a:buSzPts val="2400"/>
              <a:buFont typeface="Lucida Sans"/>
              <a:buAutoNum type="arabicPeriod"/>
            </a:pPr>
            <a:r>
              <a:rPr b="0" i="1" lang="en-US" sz="2400" u="none" cap="none" strike="noStrike">
                <a:solidFill>
                  <a:srgbClr val="002060"/>
                </a:solidFill>
                <a:latin typeface="Lucida Sans"/>
                <a:ea typeface="Lucida Sans"/>
                <a:cs typeface="Lucida Sans"/>
                <a:sym typeface="Lucida Sans"/>
              </a:rPr>
              <a:t>i</a:t>
            </a:r>
            <a:r>
              <a:rPr b="0" i="0" lang="en-US" sz="2400" u="none" cap="none" strike="noStrike">
                <a:solidFill>
                  <a:srgbClr val="002060"/>
                </a:solidFill>
                <a:latin typeface="Lucida Sans"/>
                <a:ea typeface="Lucida Sans"/>
                <a:cs typeface="Lucida Sans"/>
                <a:sym typeface="Lucida Sans"/>
              </a:rPr>
              <a:t> </a:t>
            </a:r>
            <a:r>
              <a:rPr b="0" i="1" lang="en-US" sz="2400" u="none" cap="none" strike="noStrike">
                <a:solidFill>
                  <a:srgbClr val="002060"/>
                </a:solidFill>
                <a:latin typeface="Lucida Sans"/>
                <a:ea typeface="Lucida Sans"/>
                <a:cs typeface="Lucida Sans"/>
                <a:sym typeface="Lucida Sans"/>
              </a:rPr>
              <a:t>= ( i + 1 ) mod n </a:t>
            </a:r>
            <a:r>
              <a:rPr b="0" i="0" lang="en-US" sz="2400" u="none" cap="none" strike="noStrike">
                <a:solidFill>
                  <a:srgbClr val="000000"/>
                </a:solidFill>
                <a:latin typeface="Lucida Sans"/>
                <a:ea typeface="Lucida Sans"/>
                <a:cs typeface="Lucida Sans"/>
                <a:sym typeface="Lucida Sans"/>
              </a:rPr>
              <a:t>, and </a:t>
            </a:r>
            <a:r>
              <a:rPr b="0" i="1" lang="en-US" sz="2400" u="none" cap="none" strike="noStrike">
                <a:solidFill>
                  <a:srgbClr val="002060"/>
                </a:solidFill>
                <a:latin typeface="Lucida Sans"/>
                <a:ea typeface="Lucida Sans"/>
                <a:cs typeface="Lucida Sans"/>
                <a:sym typeface="Lucida Sans"/>
              </a:rPr>
              <a:t>f = ( f + S</a:t>
            </a:r>
            <a:r>
              <a:rPr b="0" baseline="-25000" i="1" lang="en-US" sz="2400" u="none" cap="none" strike="noStrike">
                <a:solidFill>
                  <a:srgbClr val="002060"/>
                </a:solidFill>
                <a:latin typeface="Lucida Sans"/>
                <a:ea typeface="Lucida Sans"/>
                <a:cs typeface="Lucida Sans"/>
                <a:sym typeface="Lucida Sans"/>
              </a:rPr>
              <a:t>i </a:t>
            </a:r>
            <a:r>
              <a:rPr b="0" i="1" lang="en-US" sz="2400" u="none" cap="none" strike="noStrike">
                <a:solidFill>
                  <a:srgbClr val="002060"/>
                </a:solidFill>
                <a:latin typeface="Lucida Sans"/>
                <a:ea typeface="Lucida Sans"/>
                <a:cs typeface="Lucida Sans"/>
                <a:sym typeface="Lucida Sans"/>
              </a:rPr>
              <a:t>) mod n</a:t>
            </a:r>
            <a:endParaRPr/>
          </a:p>
          <a:p>
            <a:pPr indent="-514350" lvl="1" marL="914400" marR="0" rtl="0" algn="l">
              <a:lnSpc>
                <a:spcPct val="100000"/>
              </a:lnSpc>
              <a:spcBef>
                <a:spcPts val="300"/>
              </a:spcBef>
              <a:spcAft>
                <a:spcPts val="0"/>
              </a:spcAft>
              <a:buClr>
                <a:srgbClr val="2DA2BF"/>
              </a:buClr>
              <a:buSzPts val="2400"/>
              <a:buFont typeface="Lucida Sans"/>
              <a:buAutoNum type="arabicPeriod"/>
            </a:pPr>
            <a:r>
              <a:rPr b="0" i="0" lang="en-US" sz="2400" u="none" cap="none" strike="noStrike">
                <a:solidFill>
                  <a:srgbClr val="000000"/>
                </a:solidFill>
                <a:latin typeface="Lucida Sans"/>
                <a:ea typeface="Lucida Sans"/>
                <a:cs typeface="Lucida Sans"/>
                <a:sym typeface="Lucida Sans"/>
              </a:rPr>
              <a:t>Swapping </a:t>
            </a:r>
            <a:r>
              <a:rPr b="0" i="1" lang="en-US" sz="2400" u="none" cap="none" strike="noStrike">
                <a:solidFill>
                  <a:srgbClr val="002060"/>
                </a:solidFill>
                <a:latin typeface="Lucida Sans"/>
                <a:ea typeface="Lucida Sans"/>
                <a:cs typeface="Lucida Sans"/>
                <a:sym typeface="Lucida Sans"/>
              </a:rPr>
              <a:t>S</a:t>
            </a:r>
            <a:r>
              <a:rPr b="0" baseline="-25000" i="1" lang="en-US" sz="2400" u="none" cap="none" strike="noStrike">
                <a:solidFill>
                  <a:srgbClr val="002060"/>
                </a:solidFill>
                <a:latin typeface="Lucida Sans"/>
                <a:ea typeface="Lucida Sans"/>
                <a:cs typeface="Lucida Sans"/>
                <a:sym typeface="Lucida Sans"/>
              </a:rPr>
              <a:t>i</a:t>
            </a:r>
            <a:r>
              <a:rPr b="0" i="0" lang="en-US" sz="2400" u="none" cap="none" strike="noStrike">
                <a:solidFill>
                  <a:srgbClr val="000000"/>
                </a:solidFill>
                <a:latin typeface="Lucida Sans"/>
                <a:ea typeface="Lucida Sans"/>
                <a:cs typeface="Lucida Sans"/>
                <a:sym typeface="Lucida Sans"/>
              </a:rPr>
              <a:t> with </a:t>
            </a:r>
            <a:r>
              <a:rPr b="0" i="1" lang="en-US" sz="2400" u="none" cap="none" strike="noStrike">
                <a:solidFill>
                  <a:srgbClr val="002060"/>
                </a:solidFill>
                <a:latin typeface="Lucida Sans"/>
                <a:ea typeface="Lucida Sans"/>
                <a:cs typeface="Lucida Sans"/>
                <a:sym typeface="Lucida Sans"/>
              </a:rPr>
              <a:t>S</a:t>
            </a:r>
            <a:r>
              <a:rPr b="0" baseline="-25000" i="1" lang="en-US" sz="2400" u="none" cap="none" strike="noStrike">
                <a:solidFill>
                  <a:srgbClr val="002060"/>
                </a:solidFill>
                <a:latin typeface="Lucida Sans"/>
                <a:ea typeface="Lucida Sans"/>
                <a:cs typeface="Lucida Sans"/>
                <a:sym typeface="Lucida Sans"/>
              </a:rPr>
              <a:t>f</a:t>
            </a:r>
            <a:endParaRPr/>
          </a:p>
          <a:p>
            <a:pPr indent="-514350" lvl="1" marL="914400" marR="0" rtl="0" algn="l">
              <a:lnSpc>
                <a:spcPct val="100000"/>
              </a:lnSpc>
              <a:spcBef>
                <a:spcPts val="300"/>
              </a:spcBef>
              <a:spcAft>
                <a:spcPts val="0"/>
              </a:spcAft>
              <a:buClr>
                <a:srgbClr val="2DA2BF"/>
              </a:buClr>
              <a:buSzPts val="2400"/>
              <a:buFont typeface="Lucida Sans"/>
              <a:buAutoNum type="arabicPeriod"/>
            </a:pPr>
            <a:r>
              <a:rPr b="0" i="1" lang="en-US" sz="2400" u="none" cap="none" strike="noStrike">
                <a:solidFill>
                  <a:srgbClr val="002060"/>
                </a:solidFill>
                <a:latin typeface="Lucida Sans"/>
                <a:ea typeface="Lucida Sans"/>
                <a:cs typeface="Lucida Sans"/>
                <a:sym typeface="Lucida Sans"/>
              </a:rPr>
              <a:t>t = ( S</a:t>
            </a:r>
            <a:r>
              <a:rPr b="0" baseline="-25000" i="1" lang="en-US" sz="2400" u="none" cap="none" strike="noStrike">
                <a:solidFill>
                  <a:srgbClr val="002060"/>
                </a:solidFill>
                <a:latin typeface="Lucida Sans"/>
                <a:ea typeface="Lucida Sans"/>
                <a:cs typeface="Lucida Sans"/>
                <a:sym typeface="Lucida Sans"/>
              </a:rPr>
              <a:t>i</a:t>
            </a:r>
            <a:r>
              <a:rPr b="0" i="1" lang="en-US" sz="2400" u="none" cap="none" strike="noStrike">
                <a:solidFill>
                  <a:srgbClr val="002060"/>
                </a:solidFill>
                <a:latin typeface="Lucida Sans"/>
                <a:ea typeface="Lucida Sans"/>
                <a:cs typeface="Lucida Sans"/>
                <a:sym typeface="Lucida Sans"/>
              </a:rPr>
              <a:t> + S</a:t>
            </a:r>
            <a:r>
              <a:rPr b="0" baseline="-25000" i="1" lang="en-US" sz="2400" u="none" cap="none" strike="noStrike">
                <a:solidFill>
                  <a:srgbClr val="002060"/>
                </a:solidFill>
                <a:latin typeface="Lucida Sans"/>
                <a:ea typeface="Lucida Sans"/>
                <a:cs typeface="Lucida Sans"/>
                <a:sym typeface="Lucida Sans"/>
              </a:rPr>
              <a:t>f</a:t>
            </a:r>
            <a:r>
              <a:rPr b="0" i="1" lang="en-US" sz="2400" u="none" cap="none" strike="noStrike">
                <a:solidFill>
                  <a:srgbClr val="002060"/>
                </a:solidFill>
                <a:latin typeface="Lucida Sans"/>
                <a:ea typeface="Lucida Sans"/>
                <a:cs typeface="Lucida Sans"/>
                <a:sym typeface="Lucida Sans"/>
              </a:rPr>
              <a:t> ) mod n</a:t>
            </a:r>
            <a:endParaRPr/>
          </a:p>
          <a:p>
            <a:pPr indent="0" lvl="0" marL="0"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	Random byte </a:t>
            </a:r>
            <a:r>
              <a:rPr b="0" i="1" lang="en-US" sz="2400" u="none">
                <a:solidFill>
                  <a:srgbClr val="002060"/>
                </a:solidFill>
                <a:latin typeface="Lucida Sans"/>
                <a:ea typeface="Lucida Sans"/>
                <a:cs typeface="Lucida Sans"/>
                <a:sym typeface="Lucida Sans"/>
              </a:rPr>
              <a:t>S</a:t>
            </a:r>
            <a:r>
              <a:rPr b="0" baseline="-25000" i="1" lang="en-US" sz="2400" u="none">
                <a:solidFill>
                  <a:srgbClr val="002060"/>
                </a:solidFill>
                <a:latin typeface="Lucida Sans"/>
                <a:ea typeface="Lucida Sans"/>
                <a:cs typeface="Lucida Sans"/>
                <a:sym typeface="Lucida Sans"/>
              </a:rPr>
              <a:t>t</a:t>
            </a:r>
            <a:endParaRPr/>
          </a:p>
        </p:txBody>
      </p:sp>
      <p:pic>
        <p:nvPicPr>
          <p:cNvPr id="1289" name="Google Shape;1289;p150"/>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xEl>
                                              <p:pRg end="0" st="0"/>
                                            </p:txEl>
                                          </p:spTgt>
                                        </p:tgtEl>
                                        <p:attrNameLst>
                                          <p:attrName>style.visibility</p:attrName>
                                        </p:attrNameLst>
                                      </p:cBhvr>
                                      <p:to>
                                        <p:strVal val="visible"/>
                                      </p:to>
                                    </p:set>
                                    <p:animEffect filter="fade" transition="in">
                                      <p:cBhvr>
                                        <p:cTn dur="500"/>
                                        <p:tgtEl>
                                          <p:spTgt spid="12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xEl>
                                              <p:pRg end="1" st="1"/>
                                            </p:txEl>
                                          </p:spTgt>
                                        </p:tgtEl>
                                        <p:attrNameLst>
                                          <p:attrName>style.visibility</p:attrName>
                                        </p:attrNameLst>
                                      </p:cBhvr>
                                      <p:to>
                                        <p:strVal val="visible"/>
                                      </p:to>
                                    </p:set>
                                    <p:animEffect filter="fade" transition="in">
                                      <p:cBhvr>
                                        <p:cTn dur="500"/>
                                        <p:tgtEl>
                                          <p:spTgt spid="12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xEl>
                                              <p:pRg end="2" st="2"/>
                                            </p:txEl>
                                          </p:spTgt>
                                        </p:tgtEl>
                                        <p:attrNameLst>
                                          <p:attrName>style.visibility</p:attrName>
                                        </p:attrNameLst>
                                      </p:cBhvr>
                                      <p:to>
                                        <p:strVal val="visible"/>
                                      </p:to>
                                    </p:set>
                                    <p:animEffect filter="fade" transition="in">
                                      <p:cBhvr>
                                        <p:cTn dur="500"/>
                                        <p:tgtEl>
                                          <p:spTgt spid="12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xEl>
                                              <p:pRg end="3" st="3"/>
                                            </p:txEl>
                                          </p:spTgt>
                                        </p:tgtEl>
                                        <p:attrNameLst>
                                          <p:attrName>style.visibility</p:attrName>
                                        </p:attrNameLst>
                                      </p:cBhvr>
                                      <p:to>
                                        <p:strVal val="visible"/>
                                      </p:to>
                                    </p:set>
                                    <p:animEffect filter="fade" transition="in">
                                      <p:cBhvr>
                                        <p:cTn dur="500"/>
                                        <p:tgtEl>
                                          <p:spTgt spid="12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xEl>
                                              <p:pRg end="4" st="4"/>
                                            </p:txEl>
                                          </p:spTgt>
                                        </p:tgtEl>
                                        <p:attrNameLst>
                                          <p:attrName>style.visibility</p:attrName>
                                        </p:attrNameLst>
                                      </p:cBhvr>
                                      <p:to>
                                        <p:strVal val="visible"/>
                                      </p:to>
                                    </p:set>
                                    <p:animEffect filter="fade" transition="in">
                                      <p:cBhvr>
                                        <p:cTn dur="500"/>
                                        <p:tgtEl>
                                          <p:spTgt spid="12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xEl>
                                              <p:pRg end="5" st="5"/>
                                            </p:txEl>
                                          </p:spTgt>
                                        </p:tgtEl>
                                        <p:attrNameLst>
                                          <p:attrName>style.visibility</p:attrName>
                                        </p:attrNameLst>
                                      </p:cBhvr>
                                      <p:to>
                                        <p:strVal val="visible"/>
                                      </p:to>
                                    </p:set>
                                    <p:animEffect filter="fade" transition="in">
                                      <p:cBhvr>
                                        <p:cTn dur="500"/>
                                        <p:tgtEl>
                                          <p:spTgt spid="12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xEl>
                                              <p:pRg end="6" st="6"/>
                                            </p:txEl>
                                          </p:spTgt>
                                        </p:tgtEl>
                                        <p:attrNameLst>
                                          <p:attrName>style.visibility</p:attrName>
                                        </p:attrNameLst>
                                      </p:cBhvr>
                                      <p:to>
                                        <p:strVal val="visible"/>
                                      </p:to>
                                    </p:set>
                                    <p:animEffect filter="fade" transition="in">
                                      <p:cBhvr>
                                        <p:cTn dur="500"/>
                                        <p:tgtEl>
                                          <p:spTgt spid="12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xEl>
                                              <p:pRg end="7" st="7"/>
                                            </p:txEl>
                                          </p:spTgt>
                                        </p:tgtEl>
                                        <p:attrNameLst>
                                          <p:attrName>style.visibility</p:attrName>
                                        </p:attrNameLst>
                                      </p:cBhvr>
                                      <p:to>
                                        <p:strVal val="visible"/>
                                      </p:to>
                                    </p:set>
                                    <p:animEffect filter="fade" transition="in">
                                      <p:cBhvr>
                                        <p:cTn dur="500"/>
                                        <p:tgtEl>
                                          <p:spTgt spid="128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8">
                                            <p:txEl>
                                              <p:pRg end="8" st="8"/>
                                            </p:txEl>
                                          </p:spTgt>
                                        </p:tgtEl>
                                        <p:attrNameLst>
                                          <p:attrName>style.visibility</p:attrName>
                                        </p:attrNameLst>
                                      </p:cBhvr>
                                      <p:to>
                                        <p:strVal val="visible"/>
                                      </p:to>
                                    </p:set>
                                    <p:animEffect filter="fade" transition="in">
                                      <p:cBhvr>
                                        <p:cTn dur="500"/>
                                        <p:tgtEl>
                                          <p:spTgt spid="128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1"/>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86360" lvl="0" marL="0" marR="0" rtl="0" algn="l">
              <a:lnSpc>
                <a:spcPct val="100000"/>
              </a:lnSpc>
              <a:spcBef>
                <a:spcPts val="0"/>
              </a:spcBef>
              <a:spcAft>
                <a:spcPts val="0"/>
              </a:spcAft>
              <a:buClr>
                <a:srgbClr val="2DA2BF"/>
              </a:buClr>
              <a:buSzPts val="1360"/>
              <a:buFont typeface="Arial"/>
              <a:buChar char="•"/>
            </a:pPr>
            <a:r>
              <a:rPr b="0" i="0" lang="en-US" sz="2000" u="none">
                <a:solidFill>
                  <a:srgbClr val="000000"/>
                </a:solidFill>
                <a:latin typeface="Lucida Sans"/>
                <a:ea typeface="Lucida Sans"/>
                <a:cs typeface="Lucida Sans"/>
                <a:sym typeface="Lucida Sans"/>
              </a:rPr>
              <a:t>We use 4 bytes state, and 2 bytes key for example.</a:t>
            </a:r>
            <a:endParaRPr/>
          </a:p>
          <a:p>
            <a:pPr indent="0" lvl="0" marL="0"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S[]=[S0,S1,S2,S3]=[ 0, 1 ,2. 3]</a:t>
            </a:r>
            <a:endParaRPr/>
          </a:p>
          <a:p>
            <a:pPr indent="0" lvl="0" marL="0"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K[]=[K0, K1]=[2,5]</a:t>
            </a:r>
            <a:endParaRPr/>
          </a:p>
          <a:p>
            <a:pPr indent="0" lvl="0" marL="0"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86360" lvl="0" marL="0"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Iteration 1:</a:t>
            </a:r>
            <a:endParaRPr/>
          </a:p>
          <a:p>
            <a:pPr indent="-228599" lvl="1" marL="620712" marR="0" rtl="0" algn="l">
              <a:lnSpc>
                <a:spcPct val="100000"/>
              </a:lnSpc>
              <a:spcBef>
                <a:spcPts val="300"/>
              </a:spcBef>
              <a:spcAft>
                <a:spcPts val="0"/>
              </a:spcAft>
              <a:buClr>
                <a:srgbClr val="2DA2BF"/>
              </a:buClr>
              <a:buSzPts val="2000"/>
              <a:buFont typeface="Arial"/>
              <a:buChar char="–"/>
            </a:pPr>
            <a:r>
              <a:rPr b="0" i="1" lang="en-US" sz="2000" u="none" cap="none" strike="noStrike">
                <a:solidFill>
                  <a:srgbClr val="002060"/>
                </a:solidFill>
                <a:latin typeface="Lucida Sans"/>
                <a:ea typeface="Lucida Sans"/>
                <a:cs typeface="Lucida Sans"/>
                <a:sym typeface="Lucida Sans"/>
              </a:rPr>
              <a:t>i=0, f=0, g=0</a:t>
            </a:r>
            <a:endParaRPr/>
          </a:p>
          <a:p>
            <a:pPr indent="-228599" lvl="1" marL="620712" marR="0" rtl="0" algn="l">
              <a:lnSpc>
                <a:spcPct val="100000"/>
              </a:lnSpc>
              <a:spcBef>
                <a:spcPts val="300"/>
              </a:spcBef>
              <a:spcAft>
                <a:spcPts val="0"/>
              </a:spcAft>
              <a:buClr>
                <a:srgbClr val="2DA2BF"/>
              </a:buClr>
              <a:buSzPts val="2000"/>
              <a:buFont typeface="Arial"/>
              <a:buChar char="–"/>
            </a:pPr>
            <a:r>
              <a:rPr b="0" i="1" lang="en-US" sz="2000" u="none" cap="none" strike="noStrike">
                <a:solidFill>
                  <a:srgbClr val="002060"/>
                </a:solidFill>
                <a:latin typeface="Lucida Sans"/>
                <a:ea typeface="Lucida Sans"/>
                <a:cs typeface="Lucida Sans"/>
                <a:sym typeface="Lucida Sans"/>
              </a:rPr>
              <a:t>S[ ]=[ </a:t>
            </a:r>
            <a:r>
              <a:rPr b="1" i="1" lang="en-US" sz="2000" u="none" cap="none" strike="noStrike">
                <a:solidFill>
                  <a:srgbClr val="FF0000"/>
                </a:solidFill>
                <a:latin typeface="Lucida Sans"/>
                <a:ea typeface="Lucida Sans"/>
                <a:cs typeface="Lucida Sans"/>
                <a:sym typeface="Lucida Sans"/>
              </a:rPr>
              <a:t>S</a:t>
            </a:r>
            <a:r>
              <a:rPr b="1" baseline="-25000" i="1" lang="en-US" sz="2000" u="none" cap="none" strike="noStrike">
                <a:solidFill>
                  <a:srgbClr val="FF0000"/>
                </a:solidFill>
                <a:latin typeface="Lucida Sans"/>
                <a:ea typeface="Lucida Sans"/>
                <a:cs typeface="Lucida Sans"/>
                <a:sym typeface="Lucida Sans"/>
              </a:rPr>
              <a:t>0</a:t>
            </a:r>
            <a:r>
              <a:rPr b="0" i="1" lang="en-US" sz="2000" u="none" cap="none" strike="noStrike">
                <a:solidFill>
                  <a:srgbClr val="002060"/>
                </a:solidFill>
                <a:latin typeface="Lucida Sans"/>
                <a:ea typeface="Lucida Sans"/>
                <a:cs typeface="Lucida Sans"/>
                <a:sym typeface="Lucida Sans"/>
              </a:rPr>
              <a:t>, S</a:t>
            </a:r>
            <a:r>
              <a:rPr b="0" baseline="-25000" i="1" lang="en-US" sz="2000" u="none" cap="none" strike="noStrike">
                <a:solidFill>
                  <a:srgbClr val="002060"/>
                </a:solidFill>
                <a:latin typeface="Lucida Sans"/>
                <a:ea typeface="Lucida Sans"/>
                <a:cs typeface="Lucida Sans"/>
                <a:sym typeface="Lucida Sans"/>
              </a:rPr>
              <a:t>1</a:t>
            </a:r>
            <a:r>
              <a:rPr b="0" i="1" lang="en-US" sz="2000" u="none" cap="none" strike="noStrike">
                <a:solidFill>
                  <a:srgbClr val="002060"/>
                </a:solidFill>
                <a:latin typeface="Lucida Sans"/>
                <a:ea typeface="Lucida Sans"/>
                <a:cs typeface="Lucida Sans"/>
                <a:sym typeface="Lucida Sans"/>
              </a:rPr>
              <a:t>, S</a:t>
            </a:r>
            <a:r>
              <a:rPr b="0" baseline="-25000" i="1" lang="en-US" sz="2000" u="none" cap="none" strike="noStrike">
                <a:solidFill>
                  <a:srgbClr val="002060"/>
                </a:solidFill>
                <a:latin typeface="Lucida Sans"/>
                <a:ea typeface="Lucida Sans"/>
                <a:cs typeface="Lucida Sans"/>
                <a:sym typeface="Lucida Sans"/>
              </a:rPr>
              <a:t>2</a:t>
            </a:r>
            <a:r>
              <a:rPr b="0" i="1" lang="en-US" sz="2000" u="none" cap="none" strike="noStrike">
                <a:solidFill>
                  <a:srgbClr val="002060"/>
                </a:solidFill>
                <a:latin typeface="Lucida Sans"/>
                <a:ea typeface="Lucida Sans"/>
                <a:cs typeface="Lucida Sans"/>
                <a:sym typeface="Lucida Sans"/>
              </a:rPr>
              <a:t>, S</a:t>
            </a:r>
            <a:r>
              <a:rPr b="0" baseline="-25000" i="1" lang="en-US" sz="2000" u="none" cap="none" strike="noStrike">
                <a:solidFill>
                  <a:srgbClr val="002060"/>
                </a:solidFill>
                <a:latin typeface="Lucida Sans"/>
                <a:ea typeface="Lucida Sans"/>
                <a:cs typeface="Lucida Sans"/>
                <a:sym typeface="Lucida Sans"/>
              </a:rPr>
              <a:t>3</a:t>
            </a:r>
            <a:r>
              <a:rPr b="0" i="1" lang="en-US" sz="2000" u="none" cap="none" strike="noStrike">
                <a:solidFill>
                  <a:srgbClr val="002060"/>
                </a:solidFill>
                <a:latin typeface="Lucida Sans"/>
                <a:ea typeface="Lucida Sans"/>
                <a:cs typeface="Lucida Sans"/>
                <a:sym typeface="Lucida Sans"/>
              </a:rPr>
              <a:t>] = [</a:t>
            </a:r>
            <a:r>
              <a:rPr b="0" i="1" lang="en-US" sz="2000" u="none" cap="none" strike="noStrike">
                <a:solidFill>
                  <a:srgbClr val="000000"/>
                </a:solidFill>
                <a:latin typeface="Lucida Sans"/>
                <a:ea typeface="Lucida Sans"/>
                <a:cs typeface="Lucida Sans"/>
                <a:sym typeface="Lucida Sans"/>
              </a:rPr>
              <a:t> </a:t>
            </a:r>
            <a:r>
              <a:rPr b="1" i="1" lang="en-US" sz="2000" u="none" cap="none" strike="noStrike">
                <a:solidFill>
                  <a:srgbClr val="FF0000"/>
                </a:solidFill>
                <a:latin typeface="Lucida Sans"/>
                <a:ea typeface="Lucida Sans"/>
                <a:cs typeface="Lucida Sans"/>
                <a:sym typeface="Lucida Sans"/>
              </a:rPr>
              <a:t>0</a:t>
            </a:r>
            <a:r>
              <a:rPr b="0" i="1" lang="en-US" sz="2000" u="none" cap="none" strike="noStrike">
                <a:solidFill>
                  <a:srgbClr val="000000"/>
                </a:solidFill>
                <a:latin typeface="Lucida Sans"/>
                <a:ea typeface="Lucida Sans"/>
                <a:cs typeface="Lucida Sans"/>
                <a:sym typeface="Lucida Sans"/>
              </a:rPr>
              <a:t>, </a:t>
            </a:r>
            <a:r>
              <a:rPr b="0" i="1" lang="en-US" sz="2000" u="none" cap="none" strike="noStrike">
                <a:solidFill>
                  <a:srgbClr val="002060"/>
                </a:solidFill>
                <a:latin typeface="Lucida Sans"/>
                <a:ea typeface="Lucida Sans"/>
                <a:cs typeface="Lucida Sans"/>
                <a:sym typeface="Lucida Sans"/>
              </a:rPr>
              <a:t>1, 2, 3 ]</a:t>
            </a:r>
            <a:endParaRPr/>
          </a:p>
          <a:p>
            <a:pPr indent="-228599" lvl="1" marL="620712" marR="0" rtl="0" algn="l">
              <a:lnSpc>
                <a:spcPct val="100000"/>
              </a:lnSpc>
              <a:spcBef>
                <a:spcPts val="300"/>
              </a:spcBef>
              <a:spcAft>
                <a:spcPts val="0"/>
              </a:spcAft>
              <a:buClr>
                <a:srgbClr val="2DA2BF"/>
              </a:buClr>
              <a:buSzPts val="2000"/>
              <a:buFont typeface="Arial"/>
              <a:buChar char="–"/>
            </a:pPr>
            <a:r>
              <a:rPr b="0" i="1" lang="en-US" sz="2000" u="none" cap="none" strike="noStrike">
                <a:solidFill>
                  <a:srgbClr val="002060"/>
                </a:solidFill>
                <a:latin typeface="Lucida Sans"/>
                <a:ea typeface="Lucida Sans"/>
                <a:cs typeface="Lucida Sans"/>
                <a:sym typeface="Lucida Sans"/>
              </a:rPr>
              <a:t>K[ ]=[ </a:t>
            </a:r>
            <a:r>
              <a:rPr b="1" i="1" lang="en-US" sz="2000" u="none" cap="none" strike="noStrike">
                <a:solidFill>
                  <a:srgbClr val="FF0000"/>
                </a:solidFill>
                <a:latin typeface="Lucida Sans"/>
                <a:ea typeface="Lucida Sans"/>
                <a:cs typeface="Lucida Sans"/>
                <a:sym typeface="Lucida Sans"/>
              </a:rPr>
              <a:t>K</a:t>
            </a:r>
            <a:r>
              <a:rPr b="1" baseline="-25000" i="1" lang="en-US" sz="2000" u="none" cap="none" strike="noStrike">
                <a:solidFill>
                  <a:srgbClr val="FF0000"/>
                </a:solidFill>
                <a:latin typeface="Lucida Sans"/>
                <a:ea typeface="Lucida Sans"/>
                <a:cs typeface="Lucida Sans"/>
                <a:sym typeface="Lucida Sans"/>
              </a:rPr>
              <a:t>0</a:t>
            </a:r>
            <a:r>
              <a:rPr b="0" i="1" lang="en-US" sz="2000" u="none" cap="none" strike="noStrike">
                <a:solidFill>
                  <a:srgbClr val="002060"/>
                </a:solidFill>
                <a:latin typeface="Lucida Sans"/>
                <a:ea typeface="Lucida Sans"/>
                <a:cs typeface="Lucida Sans"/>
                <a:sym typeface="Lucida Sans"/>
              </a:rPr>
              <a:t>, K</a:t>
            </a:r>
            <a:r>
              <a:rPr b="0" baseline="-25000" i="1" lang="en-US" sz="2000" u="none" cap="none" strike="noStrike">
                <a:solidFill>
                  <a:srgbClr val="002060"/>
                </a:solidFill>
                <a:latin typeface="Lucida Sans"/>
                <a:ea typeface="Lucida Sans"/>
                <a:cs typeface="Lucida Sans"/>
                <a:sym typeface="Lucida Sans"/>
              </a:rPr>
              <a:t>1</a:t>
            </a:r>
            <a:r>
              <a:rPr b="0" i="1" lang="en-US" sz="2000" u="none" cap="none" strike="noStrike">
                <a:solidFill>
                  <a:srgbClr val="002060"/>
                </a:solidFill>
                <a:latin typeface="Lucida Sans"/>
                <a:ea typeface="Lucida Sans"/>
                <a:cs typeface="Lucida Sans"/>
                <a:sym typeface="Lucida Sans"/>
              </a:rPr>
              <a:t>] = [ </a:t>
            </a:r>
            <a:r>
              <a:rPr b="1" i="1" lang="en-US" sz="2000" u="none" cap="none" strike="noStrike">
                <a:solidFill>
                  <a:srgbClr val="FF0000"/>
                </a:solidFill>
                <a:latin typeface="Lucida Sans"/>
                <a:ea typeface="Lucida Sans"/>
                <a:cs typeface="Lucida Sans"/>
                <a:sym typeface="Lucida Sans"/>
              </a:rPr>
              <a:t>2</a:t>
            </a:r>
            <a:r>
              <a:rPr b="0" i="1" lang="en-US" sz="2000" u="none" cap="none" strike="noStrike">
                <a:solidFill>
                  <a:srgbClr val="002060"/>
                </a:solidFill>
                <a:latin typeface="Lucida Sans"/>
                <a:ea typeface="Lucida Sans"/>
                <a:cs typeface="Lucida Sans"/>
                <a:sym typeface="Lucida Sans"/>
              </a:rPr>
              <a:t>, 5 ]</a:t>
            </a:r>
            <a:endParaRPr/>
          </a:p>
          <a:p>
            <a:pPr indent="0" lvl="0" marL="0"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0" lvl="0" marL="0"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Because </a:t>
            </a:r>
            <a:r>
              <a:rPr b="0" i="1" lang="en-US" sz="2000" u="none">
                <a:solidFill>
                  <a:srgbClr val="002060"/>
                </a:solidFill>
                <a:latin typeface="Lucida Sans"/>
                <a:ea typeface="Lucida Sans"/>
                <a:cs typeface="Lucida Sans"/>
                <a:sym typeface="Lucida Sans"/>
              </a:rPr>
              <a:t>f=( f + S</a:t>
            </a:r>
            <a:r>
              <a:rPr b="0" baseline="-25000" i="1" lang="en-US" sz="2000" u="none">
                <a:solidFill>
                  <a:srgbClr val="002060"/>
                </a:solidFill>
                <a:latin typeface="Lucida Sans"/>
                <a:ea typeface="Lucida Sans"/>
                <a:cs typeface="Lucida Sans"/>
                <a:sym typeface="Lucida Sans"/>
              </a:rPr>
              <a:t>0</a:t>
            </a:r>
            <a:r>
              <a:rPr b="0" i="1" lang="en-US" sz="2000" u="none">
                <a:solidFill>
                  <a:srgbClr val="002060"/>
                </a:solidFill>
                <a:latin typeface="Lucida Sans"/>
                <a:ea typeface="Lucida Sans"/>
                <a:cs typeface="Lucida Sans"/>
                <a:sym typeface="Lucida Sans"/>
              </a:rPr>
              <a:t> + K</a:t>
            </a:r>
            <a:r>
              <a:rPr b="0" baseline="-25000" i="1" lang="en-US" sz="2000" u="none">
                <a:solidFill>
                  <a:srgbClr val="002060"/>
                </a:solidFill>
                <a:latin typeface="Lucida Sans"/>
                <a:ea typeface="Lucida Sans"/>
                <a:cs typeface="Lucida Sans"/>
                <a:sym typeface="Lucida Sans"/>
              </a:rPr>
              <a:t>0</a:t>
            </a:r>
            <a:r>
              <a:rPr b="0" i="1" lang="en-US" sz="2000" u="none">
                <a:solidFill>
                  <a:srgbClr val="002060"/>
                </a:solidFill>
                <a:latin typeface="Lucida Sans"/>
                <a:ea typeface="Lucida Sans"/>
                <a:cs typeface="Lucida Sans"/>
                <a:sym typeface="Lucida Sans"/>
              </a:rPr>
              <a:t> )mod 4=</a:t>
            </a:r>
            <a:r>
              <a:rPr b="1" i="1" lang="en-US" sz="2000" u="none">
                <a:solidFill>
                  <a:srgbClr val="FF0000"/>
                </a:solidFill>
                <a:latin typeface="Lucida Sans"/>
                <a:ea typeface="Lucida Sans"/>
                <a:cs typeface="Lucida Sans"/>
                <a:sym typeface="Lucida Sans"/>
              </a:rPr>
              <a:t>2</a:t>
            </a:r>
            <a:r>
              <a:rPr b="0" i="0" lang="en-US" sz="2000" u="none">
                <a:solidFill>
                  <a:srgbClr val="000000"/>
                </a:solidFill>
                <a:latin typeface="Lucida Sans"/>
                <a:ea typeface="Lucida Sans"/>
                <a:cs typeface="Lucida Sans"/>
                <a:sym typeface="Lucida Sans"/>
              </a:rPr>
              <a:t>, then swap </a:t>
            </a:r>
            <a:r>
              <a:rPr b="0" i="1" lang="en-US" sz="2000" u="none">
                <a:solidFill>
                  <a:srgbClr val="002060"/>
                </a:solidFill>
                <a:latin typeface="Lucida Sans"/>
                <a:ea typeface="Lucida Sans"/>
                <a:cs typeface="Lucida Sans"/>
                <a:sym typeface="Lucida Sans"/>
              </a:rPr>
              <a:t>S</a:t>
            </a:r>
            <a:r>
              <a:rPr b="0" baseline="-25000" i="1" lang="en-US" sz="2000" u="none">
                <a:solidFill>
                  <a:srgbClr val="002060"/>
                </a:solidFill>
                <a:latin typeface="Lucida Sans"/>
                <a:ea typeface="Lucida Sans"/>
                <a:cs typeface="Lucida Sans"/>
                <a:sym typeface="Lucida Sans"/>
              </a:rPr>
              <a:t>0</a:t>
            </a:r>
            <a:r>
              <a:rPr b="0" i="0" lang="en-US" sz="2000" u="none">
                <a:solidFill>
                  <a:srgbClr val="000000"/>
                </a:solidFill>
                <a:latin typeface="Lucida Sans"/>
                <a:ea typeface="Lucida Sans"/>
                <a:cs typeface="Lucida Sans"/>
                <a:sym typeface="Lucida Sans"/>
              </a:rPr>
              <a:t> with </a:t>
            </a:r>
            <a:r>
              <a:rPr b="0" i="1" lang="en-US" sz="2000" u="none">
                <a:solidFill>
                  <a:srgbClr val="002060"/>
                </a:solidFill>
                <a:latin typeface="Lucida Sans"/>
                <a:ea typeface="Lucida Sans"/>
                <a:cs typeface="Lucida Sans"/>
                <a:sym typeface="Lucida Sans"/>
              </a:rPr>
              <a:t>S</a:t>
            </a:r>
            <a:r>
              <a:rPr b="0" baseline="-25000" i="1" lang="en-US" sz="2000" u="none">
                <a:solidFill>
                  <a:srgbClr val="002060"/>
                </a:solidFill>
                <a:latin typeface="Lucida Sans"/>
                <a:ea typeface="Lucida Sans"/>
                <a:cs typeface="Lucida Sans"/>
                <a:sym typeface="Lucida Sans"/>
              </a:rPr>
              <a:t>2</a:t>
            </a:r>
            <a:r>
              <a:rPr b="0" i="0" lang="en-US" sz="2000" u="none">
                <a:solidFill>
                  <a:srgbClr val="000000"/>
                </a:solidFill>
                <a:latin typeface="Lucida Sans"/>
                <a:ea typeface="Lucida Sans"/>
                <a:cs typeface="Lucida Sans"/>
                <a:sym typeface="Lucida Sans"/>
              </a:rPr>
              <a:t> </a:t>
            </a:r>
            <a:endParaRPr/>
          </a:p>
          <a:p>
            <a:pPr indent="0" lvl="0" marL="0"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New array </a:t>
            </a:r>
            <a:r>
              <a:rPr b="0" i="1" lang="en-US" sz="2000" u="none">
                <a:solidFill>
                  <a:srgbClr val="002060"/>
                </a:solidFill>
                <a:latin typeface="Lucida Sans"/>
                <a:ea typeface="Lucida Sans"/>
                <a:cs typeface="Lucida Sans"/>
                <a:sym typeface="Lucida Sans"/>
              </a:rPr>
              <a:t>S[ ]=[</a:t>
            </a:r>
            <a:r>
              <a:rPr b="0" i="1" lang="en-US" sz="2000" u="none">
                <a:solidFill>
                  <a:srgbClr val="000000"/>
                </a:solidFill>
                <a:latin typeface="Lucida Sans"/>
                <a:ea typeface="Lucida Sans"/>
                <a:cs typeface="Lucida Sans"/>
                <a:sym typeface="Lucida Sans"/>
              </a:rPr>
              <a:t> </a:t>
            </a:r>
            <a:r>
              <a:rPr b="1" i="1" lang="en-US" sz="2000" u="none">
                <a:solidFill>
                  <a:srgbClr val="FF0000"/>
                </a:solidFill>
                <a:latin typeface="Lucida Sans"/>
                <a:ea typeface="Lucida Sans"/>
                <a:cs typeface="Lucida Sans"/>
                <a:sym typeface="Lucida Sans"/>
              </a:rPr>
              <a:t>S</a:t>
            </a:r>
            <a:r>
              <a:rPr b="1" baseline="-25000" i="1" lang="en-US" sz="2000" u="none">
                <a:solidFill>
                  <a:srgbClr val="FF0000"/>
                </a:solidFill>
                <a:latin typeface="Lucida Sans"/>
                <a:ea typeface="Lucida Sans"/>
                <a:cs typeface="Lucida Sans"/>
                <a:sym typeface="Lucida Sans"/>
              </a:rPr>
              <a:t>0</a:t>
            </a:r>
            <a:r>
              <a:rPr b="0" i="1" lang="en-US" sz="2000" u="none">
                <a:solidFill>
                  <a:srgbClr val="002060"/>
                </a:solidFill>
                <a:latin typeface="Lucida Sans"/>
                <a:ea typeface="Lucida Sans"/>
                <a:cs typeface="Lucida Sans"/>
                <a:sym typeface="Lucida Sans"/>
              </a:rPr>
              <a:t>, S</a:t>
            </a:r>
            <a:r>
              <a:rPr b="0" baseline="-25000" i="1" lang="en-US" sz="2000" u="none">
                <a:solidFill>
                  <a:srgbClr val="002060"/>
                </a:solidFill>
                <a:latin typeface="Lucida Sans"/>
                <a:ea typeface="Lucida Sans"/>
                <a:cs typeface="Lucida Sans"/>
                <a:sym typeface="Lucida Sans"/>
              </a:rPr>
              <a:t>1</a:t>
            </a:r>
            <a:r>
              <a:rPr b="0" i="1" lang="en-US" sz="2000" u="none">
                <a:solidFill>
                  <a:srgbClr val="002060"/>
                </a:solidFill>
                <a:latin typeface="Lucida Sans"/>
                <a:ea typeface="Lucida Sans"/>
                <a:cs typeface="Lucida Sans"/>
                <a:sym typeface="Lucida Sans"/>
              </a:rPr>
              <a:t>, </a:t>
            </a:r>
            <a:r>
              <a:rPr b="1" i="1" lang="en-US" sz="2000" u="none">
                <a:solidFill>
                  <a:srgbClr val="FF0000"/>
                </a:solidFill>
                <a:latin typeface="Lucida Sans"/>
                <a:ea typeface="Lucida Sans"/>
                <a:cs typeface="Lucida Sans"/>
                <a:sym typeface="Lucida Sans"/>
              </a:rPr>
              <a:t>S</a:t>
            </a:r>
            <a:r>
              <a:rPr b="1" baseline="-25000" i="1" lang="en-US" sz="2000" u="none">
                <a:solidFill>
                  <a:srgbClr val="FF0000"/>
                </a:solidFill>
                <a:latin typeface="Lucida Sans"/>
                <a:ea typeface="Lucida Sans"/>
                <a:cs typeface="Lucida Sans"/>
                <a:sym typeface="Lucida Sans"/>
              </a:rPr>
              <a:t>2</a:t>
            </a:r>
            <a:r>
              <a:rPr b="0" i="1" lang="en-US" sz="2000" u="none">
                <a:solidFill>
                  <a:srgbClr val="002060"/>
                </a:solidFill>
                <a:latin typeface="Lucida Sans"/>
                <a:ea typeface="Lucida Sans"/>
                <a:cs typeface="Lucida Sans"/>
                <a:sym typeface="Lucida Sans"/>
              </a:rPr>
              <a:t>, S</a:t>
            </a:r>
            <a:r>
              <a:rPr b="0" baseline="-25000" i="1" lang="en-US" sz="2000" u="none">
                <a:solidFill>
                  <a:srgbClr val="002060"/>
                </a:solidFill>
                <a:latin typeface="Lucida Sans"/>
                <a:ea typeface="Lucida Sans"/>
                <a:cs typeface="Lucida Sans"/>
                <a:sym typeface="Lucida Sans"/>
              </a:rPr>
              <a:t>3 </a:t>
            </a:r>
            <a:r>
              <a:rPr b="0" i="1" lang="en-US" sz="2000" u="none">
                <a:solidFill>
                  <a:srgbClr val="002060"/>
                </a:solidFill>
                <a:latin typeface="Lucida Sans"/>
                <a:ea typeface="Lucida Sans"/>
                <a:cs typeface="Lucida Sans"/>
                <a:sym typeface="Lucida Sans"/>
              </a:rPr>
              <a:t>] </a:t>
            </a:r>
            <a:r>
              <a:rPr b="0" i="1" lang="en-US" sz="2000" u="none">
                <a:solidFill>
                  <a:srgbClr val="000000"/>
                </a:solidFill>
                <a:latin typeface="Lucida Sans"/>
                <a:ea typeface="Lucida Sans"/>
                <a:cs typeface="Lucida Sans"/>
                <a:sym typeface="Lucida Sans"/>
              </a:rPr>
              <a:t>= [ </a:t>
            </a:r>
            <a:r>
              <a:rPr b="1" i="1" lang="en-US" sz="2000" u="none">
                <a:solidFill>
                  <a:srgbClr val="FF0000"/>
                </a:solidFill>
                <a:latin typeface="Lucida Sans"/>
                <a:ea typeface="Lucida Sans"/>
                <a:cs typeface="Lucida Sans"/>
                <a:sym typeface="Lucida Sans"/>
              </a:rPr>
              <a:t>2</a:t>
            </a:r>
            <a:r>
              <a:rPr b="0" i="1" lang="en-US" sz="2000" u="none">
                <a:solidFill>
                  <a:srgbClr val="002060"/>
                </a:solidFill>
                <a:latin typeface="Lucida Sans"/>
                <a:ea typeface="Lucida Sans"/>
                <a:cs typeface="Lucida Sans"/>
                <a:sym typeface="Lucida Sans"/>
              </a:rPr>
              <a:t>, 1,</a:t>
            </a:r>
            <a:r>
              <a:rPr b="0" i="1" lang="en-US" sz="2000" u="none">
                <a:solidFill>
                  <a:srgbClr val="000000"/>
                </a:solidFill>
                <a:latin typeface="Lucida Sans"/>
                <a:ea typeface="Lucida Sans"/>
                <a:cs typeface="Lucida Sans"/>
                <a:sym typeface="Lucida Sans"/>
              </a:rPr>
              <a:t> </a:t>
            </a:r>
            <a:r>
              <a:rPr b="1" i="1" lang="en-US" sz="2000" u="none">
                <a:solidFill>
                  <a:srgbClr val="FF0000"/>
                </a:solidFill>
                <a:latin typeface="Lucida Sans"/>
                <a:ea typeface="Lucida Sans"/>
                <a:cs typeface="Lucida Sans"/>
                <a:sym typeface="Lucida Sans"/>
              </a:rPr>
              <a:t>0</a:t>
            </a:r>
            <a:r>
              <a:rPr b="0" i="1" lang="en-US" sz="2000" u="none">
                <a:solidFill>
                  <a:srgbClr val="002060"/>
                </a:solidFill>
                <a:latin typeface="Lucida Sans"/>
                <a:ea typeface="Lucida Sans"/>
                <a:cs typeface="Lucida Sans"/>
                <a:sym typeface="Lucida Sans"/>
              </a:rPr>
              <a:t>, 3]</a:t>
            </a:r>
            <a:endParaRPr/>
          </a:p>
          <a:p>
            <a:pPr indent="0" lvl="0" marL="0" marR="0" rtl="0" algn="l">
              <a:lnSpc>
                <a:spcPct val="100000"/>
              </a:lnSpc>
              <a:spcBef>
                <a:spcPts val="400"/>
              </a:spcBef>
              <a:spcAft>
                <a:spcPts val="0"/>
              </a:spcAft>
              <a:buClr>
                <a:srgbClr val="002060"/>
              </a:buClr>
              <a:buSzPts val="2000"/>
              <a:buFont typeface="Lucida Sans"/>
              <a:buNone/>
            </a:pPr>
            <a:r>
              <a:rPr b="0" i="1" lang="en-US" sz="2000" u="none">
                <a:solidFill>
                  <a:srgbClr val="002060"/>
                </a:solidFill>
                <a:latin typeface="Lucida Sans"/>
                <a:ea typeface="Lucida Sans"/>
                <a:cs typeface="Lucida Sans"/>
                <a:sym typeface="Lucida Sans"/>
              </a:rPr>
              <a:t>i = i +1 = </a:t>
            </a:r>
            <a:r>
              <a:rPr b="1" i="1" lang="en-US" sz="2000" u="none">
                <a:solidFill>
                  <a:srgbClr val="FF0000"/>
                </a:solidFill>
                <a:latin typeface="Lucida Sans"/>
                <a:ea typeface="Lucida Sans"/>
                <a:cs typeface="Lucida Sans"/>
                <a:sym typeface="Lucida Sans"/>
              </a:rPr>
              <a:t>1</a:t>
            </a:r>
            <a:endParaRPr/>
          </a:p>
          <a:p>
            <a:pPr indent="0" lvl="0" marL="0" marR="0" rtl="0" algn="l">
              <a:lnSpc>
                <a:spcPct val="100000"/>
              </a:lnSpc>
              <a:spcBef>
                <a:spcPts val="400"/>
              </a:spcBef>
              <a:spcAft>
                <a:spcPts val="0"/>
              </a:spcAft>
              <a:buClr>
                <a:srgbClr val="002060"/>
              </a:buClr>
              <a:buSzPts val="2000"/>
              <a:buFont typeface="Lucida Sans"/>
              <a:buNone/>
            </a:pPr>
            <a:r>
              <a:rPr b="0" i="1" lang="en-US" sz="2000" u="none">
                <a:solidFill>
                  <a:srgbClr val="002060"/>
                </a:solidFill>
                <a:latin typeface="Lucida Sans"/>
                <a:ea typeface="Lucida Sans"/>
                <a:cs typeface="Lucida Sans"/>
                <a:sym typeface="Lucida Sans"/>
              </a:rPr>
              <a:t>g =(g+1)mod 2 = </a:t>
            </a:r>
            <a:r>
              <a:rPr b="1" i="1" lang="en-US" sz="2000" u="none">
                <a:solidFill>
                  <a:srgbClr val="FF0000"/>
                </a:solidFill>
                <a:latin typeface="Lucida Sans"/>
                <a:ea typeface="Lucida Sans"/>
                <a:cs typeface="Lucida Sans"/>
                <a:sym typeface="Lucida Sans"/>
              </a:rPr>
              <a:t>1</a:t>
            </a:r>
            <a:endParaRPr/>
          </a:p>
        </p:txBody>
      </p:sp>
      <p:sp>
        <p:nvSpPr>
          <p:cNvPr id="1296" name="Google Shape;1296;p151"/>
          <p:cNvSpPr txBox="1"/>
          <p:nvPr/>
        </p:nvSpPr>
        <p:spPr>
          <a:xfrm>
            <a:off x="533400" y="381000"/>
            <a:ext cx="7772400" cy="58102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a:solidFill>
                  <a:srgbClr val="000000"/>
                </a:solidFill>
                <a:latin typeface="Arial"/>
                <a:ea typeface="Arial"/>
                <a:cs typeface="Arial"/>
                <a:sym typeface="Arial"/>
              </a:rPr>
              <a:t>Example (Key Setup phase)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0" st="0"/>
                                            </p:txEl>
                                          </p:spTgt>
                                        </p:tgtEl>
                                        <p:attrNameLst>
                                          <p:attrName>style.visibility</p:attrName>
                                        </p:attrNameLst>
                                      </p:cBhvr>
                                      <p:to>
                                        <p:strVal val="visible"/>
                                      </p:to>
                                    </p:set>
                                    <p:animEffect filter="fade" transition="in">
                                      <p:cBhvr>
                                        <p:cTn dur="500"/>
                                        <p:tgtEl>
                                          <p:spTgt spid="1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1" st="1"/>
                                            </p:txEl>
                                          </p:spTgt>
                                        </p:tgtEl>
                                        <p:attrNameLst>
                                          <p:attrName>style.visibility</p:attrName>
                                        </p:attrNameLst>
                                      </p:cBhvr>
                                      <p:to>
                                        <p:strVal val="visible"/>
                                      </p:to>
                                    </p:set>
                                    <p:animEffect filter="fade" transition="in">
                                      <p:cBhvr>
                                        <p:cTn dur="500"/>
                                        <p:tgtEl>
                                          <p:spTgt spid="1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2" st="2"/>
                                            </p:txEl>
                                          </p:spTgt>
                                        </p:tgtEl>
                                        <p:attrNameLst>
                                          <p:attrName>style.visibility</p:attrName>
                                        </p:attrNameLst>
                                      </p:cBhvr>
                                      <p:to>
                                        <p:strVal val="visible"/>
                                      </p:to>
                                    </p:set>
                                    <p:animEffect filter="fade" transition="in">
                                      <p:cBhvr>
                                        <p:cTn dur="500"/>
                                        <p:tgtEl>
                                          <p:spTgt spid="1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3" st="3"/>
                                            </p:txEl>
                                          </p:spTgt>
                                        </p:tgtEl>
                                        <p:attrNameLst>
                                          <p:attrName>style.visibility</p:attrName>
                                        </p:attrNameLst>
                                      </p:cBhvr>
                                      <p:to>
                                        <p:strVal val="visible"/>
                                      </p:to>
                                    </p:set>
                                    <p:animEffect filter="fade" transition="in">
                                      <p:cBhvr>
                                        <p:cTn dur="500"/>
                                        <p:tgtEl>
                                          <p:spTgt spid="12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4" st="4"/>
                                            </p:txEl>
                                          </p:spTgt>
                                        </p:tgtEl>
                                        <p:attrNameLst>
                                          <p:attrName>style.visibility</p:attrName>
                                        </p:attrNameLst>
                                      </p:cBhvr>
                                      <p:to>
                                        <p:strVal val="visible"/>
                                      </p:to>
                                    </p:set>
                                    <p:animEffect filter="fade" transition="in">
                                      <p:cBhvr>
                                        <p:cTn dur="500"/>
                                        <p:tgtEl>
                                          <p:spTgt spid="12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5" st="5"/>
                                            </p:txEl>
                                          </p:spTgt>
                                        </p:tgtEl>
                                        <p:attrNameLst>
                                          <p:attrName>style.visibility</p:attrName>
                                        </p:attrNameLst>
                                      </p:cBhvr>
                                      <p:to>
                                        <p:strVal val="visible"/>
                                      </p:to>
                                    </p:set>
                                    <p:animEffect filter="fade" transition="in">
                                      <p:cBhvr>
                                        <p:cTn dur="500"/>
                                        <p:tgtEl>
                                          <p:spTgt spid="12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6" st="6"/>
                                            </p:txEl>
                                          </p:spTgt>
                                        </p:tgtEl>
                                        <p:attrNameLst>
                                          <p:attrName>style.visibility</p:attrName>
                                        </p:attrNameLst>
                                      </p:cBhvr>
                                      <p:to>
                                        <p:strVal val="visible"/>
                                      </p:to>
                                    </p:set>
                                    <p:animEffect filter="fade" transition="in">
                                      <p:cBhvr>
                                        <p:cTn dur="500"/>
                                        <p:tgtEl>
                                          <p:spTgt spid="12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7" st="7"/>
                                            </p:txEl>
                                          </p:spTgt>
                                        </p:tgtEl>
                                        <p:attrNameLst>
                                          <p:attrName>style.visibility</p:attrName>
                                        </p:attrNameLst>
                                      </p:cBhvr>
                                      <p:to>
                                        <p:strVal val="visible"/>
                                      </p:to>
                                    </p:set>
                                    <p:animEffect filter="fade" transition="in">
                                      <p:cBhvr>
                                        <p:cTn dur="500"/>
                                        <p:tgtEl>
                                          <p:spTgt spid="12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8" st="8"/>
                                            </p:txEl>
                                          </p:spTgt>
                                        </p:tgtEl>
                                        <p:attrNameLst>
                                          <p:attrName>style.visibility</p:attrName>
                                        </p:attrNameLst>
                                      </p:cBhvr>
                                      <p:to>
                                        <p:strVal val="visible"/>
                                      </p:to>
                                    </p:set>
                                    <p:animEffect filter="fade" transition="in">
                                      <p:cBhvr>
                                        <p:cTn dur="500"/>
                                        <p:tgtEl>
                                          <p:spTgt spid="129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9" st="9"/>
                                            </p:txEl>
                                          </p:spTgt>
                                        </p:tgtEl>
                                        <p:attrNameLst>
                                          <p:attrName>style.visibility</p:attrName>
                                        </p:attrNameLst>
                                      </p:cBhvr>
                                      <p:to>
                                        <p:strVal val="visible"/>
                                      </p:to>
                                    </p:set>
                                    <p:animEffect filter="fade" transition="in">
                                      <p:cBhvr>
                                        <p:cTn dur="500"/>
                                        <p:tgtEl>
                                          <p:spTgt spid="129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10" st="10"/>
                                            </p:txEl>
                                          </p:spTgt>
                                        </p:tgtEl>
                                        <p:attrNameLst>
                                          <p:attrName>style.visibility</p:attrName>
                                        </p:attrNameLst>
                                      </p:cBhvr>
                                      <p:to>
                                        <p:strVal val="visible"/>
                                      </p:to>
                                    </p:set>
                                    <p:animEffect filter="fade" transition="in">
                                      <p:cBhvr>
                                        <p:cTn dur="500"/>
                                        <p:tgtEl>
                                          <p:spTgt spid="129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11" st="11"/>
                                            </p:txEl>
                                          </p:spTgt>
                                        </p:tgtEl>
                                        <p:attrNameLst>
                                          <p:attrName>style.visibility</p:attrName>
                                        </p:attrNameLst>
                                      </p:cBhvr>
                                      <p:to>
                                        <p:strVal val="visible"/>
                                      </p:to>
                                    </p:set>
                                    <p:animEffect filter="fade" transition="in">
                                      <p:cBhvr>
                                        <p:cTn dur="500"/>
                                        <p:tgtEl>
                                          <p:spTgt spid="129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xEl>
                                              <p:pRg end="12" st="12"/>
                                            </p:txEl>
                                          </p:spTgt>
                                        </p:tgtEl>
                                        <p:attrNameLst>
                                          <p:attrName>style.visibility</p:attrName>
                                        </p:attrNameLst>
                                      </p:cBhvr>
                                      <p:to>
                                        <p:strVal val="visible"/>
                                      </p:to>
                                    </p:set>
                                    <p:animEffect filter="fade" transition="in">
                                      <p:cBhvr>
                                        <p:cTn dur="500"/>
                                        <p:tgtEl>
                                          <p:spTgt spid="1295">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52"/>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632"/>
              <a:buFont typeface="Noto Sans Symbols"/>
              <a:buChar char="❑"/>
            </a:pPr>
            <a:r>
              <a:rPr b="0" i="0" lang="en-US" sz="2400" u="none">
                <a:solidFill>
                  <a:srgbClr val="000000"/>
                </a:solidFill>
                <a:latin typeface="Lucida Sans"/>
                <a:ea typeface="Lucida Sans"/>
                <a:cs typeface="Lucida Sans"/>
                <a:sym typeface="Lucida Sans"/>
              </a:rPr>
              <a:t>Iteration 2:</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i=1, f=2, g=1</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S[ ]=[ S</a:t>
            </a:r>
            <a:r>
              <a:rPr b="0" baseline="-25000" i="1" lang="en-US" sz="2400" u="none" cap="none" strike="noStrike">
                <a:solidFill>
                  <a:srgbClr val="002060"/>
                </a:solidFill>
                <a:latin typeface="Lucida Sans"/>
                <a:ea typeface="Lucida Sans"/>
                <a:cs typeface="Lucida Sans"/>
                <a:sym typeface="Lucida Sans"/>
              </a:rPr>
              <a:t>0</a:t>
            </a:r>
            <a:r>
              <a:rPr b="0" i="1" lang="en-US" sz="2400" u="none" cap="none" strike="noStrike">
                <a:solidFill>
                  <a:srgbClr val="002060"/>
                </a:solidFill>
                <a:latin typeface="Lucida Sans"/>
                <a:ea typeface="Lucida Sans"/>
                <a:cs typeface="Lucida Sans"/>
                <a:sym typeface="Lucida Sans"/>
              </a:rPr>
              <a:t>,</a:t>
            </a:r>
            <a:r>
              <a:rPr b="0" i="0" lang="en-US" sz="2400" u="none" cap="none" strike="noStrike">
                <a:solidFill>
                  <a:srgbClr val="000000"/>
                </a:solidFill>
                <a:latin typeface="Lucida Sans"/>
                <a:ea typeface="Lucida Sans"/>
                <a:cs typeface="Lucida Sans"/>
                <a:sym typeface="Lucida Sans"/>
              </a:rPr>
              <a:t> </a:t>
            </a:r>
            <a:r>
              <a:rPr b="1" i="1" lang="en-US" sz="2400" u="none" cap="none" strike="noStrike">
                <a:solidFill>
                  <a:srgbClr val="FF0000"/>
                </a:solidFill>
                <a:latin typeface="Lucida Sans"/>
                <a:ea typeface="Lucida Sans"/>
                <a:cs typeface="Lucida Sans"/>
                <a:sym typeface="Lucida Sans"/>
              </a:rPr>
              <a:t>S</a:t>
            </a:r>
            <a:r>
              <a:rPr b="1" baseline="-25000" i="1" lang="en-US" sz="2400" u="none" cap="none" strike="noStrike">
                <a:solidFill>
                  <a:srgbClr val="FF0000"/>
                </a:solidFill>
                <a:latin typeface="Lucida Sans"/>
                <a:ea typeface="Lucida Sans"/>
                <a:cs typeface="Lucida Sans"/>
                <a:sym typeface="Lucida Sans"/>
              </a:rPr>
              <a:t>1</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2</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3</a:t>
            </a:r>
            <a:r>
              <a:rPr b="0" i="1" lang="en-US" sz="2400" u="none" cap="none" strike="noStrike">
                <a:solidFill>
                  <a:srgbClr val="002060"/>
                </a:solidFill>
                <a:latin typeface="Lucida Sans"/>
                <a:ea typeface="Lucida Sans"/>
                <a:cs typeface="Lucida Sans"/>
                <a:sym typeface="Lucida Sans"/>
              </a:rPr>
              <a:t>] = [ 2, </a:t>
            </a:r>
            <a:r>
              <a:rPr b="1" i="1" lang="en-US" sz="2400" u="none" cap="none" strike="noStrike">
                <a:solidFill>
                  <a:srgbClr val="FF0000"/>
                </a:solidFill>
                <a:latin typeface="Lucida Sans"/>
                <a:ea typeface="Lucida Sans"/>
                <a:cs typeface="Lucida Sans"/>
                <a:sym typeface="Lucida Sans"/>
              </a:rPr>
              <a:t>1</a:t>
            </a:r>
            <a:r>
              <a:rPr b="0" i="1" lang="en-US" sz="2400" u="none" cap="none" strike="noStrike">
                <a:solidFill>
                  <a:srgbClr val="002060"/>
                </a:solidFill>
                <a:latin typeface="Lucida Sans"/>
                <a:ea typeface="Lucida Sans"/>
                <a:cs typeface="Lucida Sans"/>
                <a:sym typeface="Lucida Sans"/>
              </a:rPr>
              <a:t>, 0, 3 ]</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K[ ]=[ K</a:t>
            </a:r>
            <a:r>
              <a:rPr b="0" baseline="-25000" i="1" lang="en-US" sz="2400" u="none" cap="none" strike="noStrike">
                <a:solidFill>
                  <a:srgbClr val="002060"/>
                </a:solidFill>
                <a:latin typeface="Lucida Sans"/>
                <a:ea typeface="Lucida Sans"/>
                <a:cs typeface="Lucida Sans"/>
                <a:sym typeface="Lucida Sans"/>
              </a:rPr>
              <a:t>0</a:t>
            </a:r>
            <a:r>
              <a:rPr b="0" i="1" lang="en-US" sz="2400" u="none" cap="none" strike="noStrike">
                <a:solidFill>
                  <a:srgbClr val="002060"/>
                </a:solidFill>
                <a:latin typeface="Lucida Sans"/>
                <a:ea typeface="Lucida Sans"/>
                <a:cs typeface="Lucida Sans"/>
                <a:sym typeface="Lucida Sans"/>
              </a:rPr>
              <a:t>, </a:t>
            </a:r>
            <a:r>
              <a:rPr b="1" i="1" lang="en-US" sz="2400" u="none" cap="none" strike="noStrike">
                <a:solidFill>
                  <a:srgbClr val="FF0000"/>
                </a:solidFill>
                <a:latin typeface="Lucida Sans"/>
                <a:ea typeface="Lucida Sans"/>
                <a:cs typeface="Lucida Sans"/>
                <a:sym typeface="Lucida Sans"/>
              </a:rPr>
              <a:t>K</a:t>
            </a:r>
            <a:r>
              <a:rPr b="1" baseline="-25000" i="1" lang="en-US" sz="2400" u="none" cap="none" strike="noStrike">
                <a:solidFill>
                  <a:srgbClr val="FF0000"/>
                </a:solidFill>
                <a:latin typeface="Lucida Sans"/>
                <a:ea typeface="Lucida Sans"/>
                <a:cs typeface="Lucida Sans"/>
                <a:sym typeface="Lucida Sans"/>
              </a:rPr>
              <a:t>1</a:t>
            </a:r>
            <a:r>
              <a:rPr b="0" i="1" lang="en-US" sz="2400" u="none" cap="none" strike="noStrike">
                <a:solidFill>
                  <a:srgbClr val="002060"/>
                </a:solidFill>
                <a:latin typeface="Lucida Sans"/>
                <a:ea typeface="Lucida Sans"/>
                <a:cs typeface="Lucida Sans"/>
                <a:sym typeface="Lucida Sans"/>
              </a:rPr>
              <a:t>] = [ 2, </a:t>
            </a:r>
            <a:r>
              <a:rPr b="1" i="1" lang="en-US" sz="2400" u="none" cap="none" strike="noStrike">
                <a:solidFill>
                  <a:srgbClr val="FF0000"/>
                </a:solidFill>
                <a:latin typeface="Lucida Sans"/>
                <a:ea typeface="Lucida Sans"/>
                <a:cs typeface="Lucida Sans"/>
                <a:sym typeface="Lucida Sans"/>
              </a:rPr>
              <a:t>5</a:t>
            </a:r>
            <a:r>
              <a:rPr b="0" i="0" lang="en-US" sz="2400" u="none" cap="none" strike="noStrike">
                <a:solidFill>
                  <a:srgbClr val="000000"/>
                </a:solidFill>
                <a:latin typeface="Lucida Sans"/>
                <a:ea typeface="Lucida Sans"/>
                <a:cs typeface="Lucida Sans"/>
                <a:sym typeface="Lucida Sans"/>
              </a:rPr>
              <a:t> </a:t>
            </a:r>
            <a:r>
              <a:rPr b="0" i="1" lang="en-US" sz="2400" u="none" cap="none" strike="noStrike">
                <a:solidFill>
                  <a:srgbClr val="002060"/>
                </a:solidFill>
                <a:latin typeface="Lucida Sans"/>
                <a:ea typeface="Lucida Sans"/>
                <a:cs typeface="Lucida Sans"/>
                <a:sym typeface="Lucida Sans"/>
              </a:rPr>
              <a:t>]</a:t>
            </a:r>
            <a:endParaRPr/>
          </a:p>
          <a:p>
            <a:pPr indent="-255587" lvl="0" marL="365125"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Because </a:t>
            </a:r>
            <a:r>
              <a:rPr b="0" i="1" lang="en-US" sz="2400" u="none">
                <a:solidFill>
                  <a:srgbClr val="002060"/>
                </a:solidFill>
                <a:latin typeface="Lucida Sans"/>
                <a:ea typeface="Lucida Sans"/>
                <a:cs typeface="Lucida Sans"/>
                <a:sym typeface="Lucida Sans"/>
              </a:rPr>
              <a:t>f=( f + S</a:t>
            </a:r>
            <a:r>
              <a:rPr b="0" baseline="-25000" i="1" lang="en-US" sz="2400" u="none">
                <a:solidFill>
                  <a:srgbClr val="00206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 + K</a:t>
            </a:r>
            <a:r>
              <a:rPr b="0" baseline="-25000" i="1" lang="en-US" sz="2400" u="none">
                <a:solidFill>
                  <a:srgbClr val="00206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 )mod 4=</a:t>
            </a:r>
            <a:r>
              <a:rPr b="1" i="1" lang="en-US" sz="2400" u="none">
                <a:solidFill>
                  <a:srgbClr val="FF0000"/>
                </a:solidFill>
                <a:latin typeface="Lucida Sans"/>
                <a:ea typeface="Lucida Sans"/>
                <a:cs typeface="Lucida Sans"/>
                <a:sym typeface="Lucida Sans"/>
              </a:rPr>
              <a:t>0</a:t>
            </a:r>
            <a:r>
              <a:rPr b="0" i="0" lang="en-US" sz="2400" u="none">
                <a:solidFill>
                  <a:srgbClr val="000000"/>
                </a:solidFill>
                <a:latin typeface="Lucida Sans"/>
                <a:ea typeface="Lucida Sans"/>
                <a:cs typeface="Lucida Sans"/>
                <a:sym typeface="Lucida Sans"/>
              </a:rPr>
              <a:t>, then swap </a:t>
            </a:r>
            <a:r>
              <a:rPr b="0" i="1" lang="en-US" sz="2400" u="none">
                <a:solidFill>
                  <a:srgbClr val="002060"/>
                </a:solidFill>
                <a:latin typeface="Lucida Sans"/>
                <a:ea typeface="Lucida Sans"/>
                <a:cs typeface="Lucida Sans"/>
                <a:sym typeface="Lucida Sans"/>
              </a:rPr>
              <a:t>S</a:t>
            </a:r>
            <a:r>
              <a:rPr b="0" baseline="-25000" i="1" lang="en-US" sz="2400" u="none">
                <a:solidFill>
                  <a:srgbClr val="002060"/>
                </a:solidFill>
                <a:latin typeface="Lucida Sans"/>
                <a:ea typeface="Lucida Sans"/>
                <a:cs typeface="Lucida Sans"/>
                <a:sym typeface="Lucida Sans"/>
              </a:rPr>
              <a:t>1 </a:t>
            </a:r>
            <a:r>
              <a:rPr b="0" i="0" lang="en-US" sz="2400" u="none">
                <a:solidFill>
                  <a:srgbClr val="000000"/>
                </a:solidFill>
                <a:latin typeface="Lucida Sans"/>
                <a:ea typeface="Lucida Sans"/>
                <a:cs typeface="Lucida Sans"/>
                <a:sym typeface="Lucida Sans"/>
              </a:rPr>
              <a:t>with</a:t>
            </a:r>
            <a:r>
              <a:rPr b="0" i="1" lang="en-US" sz="2400" u="none">
                <a:solidFill>
                  <a:srgbClr val="002060"/>
                </a:solidFill>
                <a:latin typeface="Lucida Sans"/>
                <a:ea typeface="Lucida Sans"/>
                <a:cs typeface="Lucida Sans"/>
                <a:sym typeface="Lucida Sans"/>
              </a:rPr>
              <a:t> S</a:t>
            </a:r>
            <a:r>
              <a:rPr b="0" baseline="-25000" i="1" lang="en-US" sz="2400" u="none">
                <a:solidFill>
                  <a:srgbClr val="002060"/>
                </a:solidFill>
                <a:latin typeface="Lucida Sans"/>
                <a:ea typeface="Lucida Sans"/>
                <a:cs typeface="Lucida Sans"/>
                <a:sym typeface="Lucida Sans"/>
              </a:rPr>
              <a:t>0</a:t>
            </a:r>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New array </a:t>
            </a:r>
            <a:r>
              <a:rPr b="0" i="1" lang="en-US" sz="2400" u="none">
                <a:solidFill>
                  <a:srgbClr val="002060"/>
                </a:solidFill>
                <a:latin typeface="Lucida Sans"/>
                <a:ea typeface="Lucida Sans"/>
                <a:cs typeface="Lucida Sans"/>
                <a:sym typeface="Lucida Sans"/>
              </a:rPr>
              <a:t>S[ ]=[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0</a:t>
            </a:r>
            <a:r>
              <a:rPr b="0" i="1" lang="en-US" sz="2400" u="none">
                <a:solidFill>
                  <a:srgbClr val="002060"/>
                </a:solidFill>
                <a:latin typeface="Lucida Sans"/>
                <a:ea typeface="Lucida Sans"/>
                <a:cs typeface="Lucida Sans"/>
                <a:sym typeface="Lucida Sans"/>
              </a:rPr>
              <a:t>,</a:t>
            </a:r>
            <a:r>
              <a:rPr b="0" i="0" lang="en-US" sz="2400" u="none">
                <a:solidFill>
                  <a:srgbClr val="00000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1</a:t>
            </a:r>
            <a:r>
              <a:rPr b="0" i="1" lang="en-US" sz="2400" u="none">
                <a:solidFill>
                  <a:srgbClr val="00000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S</a:t>
            </a:r>
            <a:r>
              <a:rPr b="0" baseline="-25000" i="1" lang="en-US" sz="2400" u="none">
                <a:solidFill>
                  <a:srgbClr val="00206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S</a:t>
            </a:r>
            <a:r>
              <a:rPr b="0" baseline="-25000" i="1" lang="en-US" sz="2400" u="none">
                <a:solidFill>
                  <a:srgbClr val="002060"/>
                </a:solidFill>
                <a:latin typeface="Lucida Sans"/>
                <a:ea typeface="Lucida Sans"/>
                <a:cs typeface="Lucida Sans"/>
                <a:sym typeface="Lucida Sans"/>
              </a:rPr>
              <a:t>3 </a:t>
            </a:r>
            <a:r>
              <a:rPr b="0" i="1" lang="en-US" sz="2400" u="none">
                <a:solidFill>
                  <a:srgbClr val="002060"/>
                </a:solidFill>
                <a:latin typeface="Lucida Sans"/>
                <a:ea typeface="Lucida Sans"/>
                <a:cs typeface="Lucida Sans"/>
                <a:sym typeface="Lucida Sans"/>
              </a:rPr>
              <a:t>] = [ </a:t>
            </a:r>
            <a:r>
              <a:rPr b="1" i="1" lang="en-US" sz="2400" u="none">
                <a:solidFill>
                  <a:srgbClr val="FF000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a:t>
            </a:r>
            <a:r>
              <a:rPr b="0" i="1" lang="en-US" sz="2400" u="none">
                <a:solidFill>
                  <a:srgbClr val="00000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0, 3 ]</a:t>
            </a:r>
            <a:endParaRPr/>
          </a:p>
          <a:p>
            <a:pPr indent="-255587" lvl="0" marL="365125" marR="0" rtl="0" algn="l">
              <a:lnSpc>
                <a:spcPct val="100000"/>
              </a:lnSpc>
              <a:spcBef>
                <a:spcPts val="400"/>
              </a:spcBef>
              <a:spcAft>
                <a:spcPts val="0"/>
              </a:spcAft>
              <a:buClr>
                <a:srgbClr val="002060"/>
              </a:buClr>
              <a:buSzPts val="2400"/>
              <a:buFont typeface="Lucida Sans"/>
              <a:buNone/>
            </a:pPr>
            <a:r>
              <a:rPr b="0" i="1" lang="en-US" sz="2400" u="none">
                <a:solidFill>
                  <a:srgbClr val="002060"/>
                </a:solidFill>
                <a:latin typeface="Lucida Sans"/>
                <a:ea typeface="Lucida Sans"/>
                <a:cs typeface="Lucida Sans"/>
                <a:sym typeface="Lucida Sans"/>
              </a:rPr>
              <a:t>i = i +1 = </a:t>
            </a:r>
            <a:r>
              <a:rPr b="1" i="1" lang="en-US" sz="2400" u="none">
                <a:solidFill>
                  <a:srgbClr val="FF0000"/>
                </a:solidFill>
                <a:latin typeface="Lucida Sans"/>
                <a:ea typeface="Lucida Sans"/>
                <a:cs typeface="Lucida Sans"/>
                <a:sym typeface="Lucida Sans"/>
              </a:rPr>
              <a:t>2</a:t>
            </a:r>
            <a:endParaRPr/>
          </a:p>
          <a:p>
            <a:pPr indent="-255587" lvl="0" marL="365125" marR="0" rtl="0" algn="l">
              <a:lnSpc>
                <a:spcPct val="100000"/>
              </a:lnSpc>
              <a:spcBef>
                <a:spcPts val="400"/>
              </a:spcBef>
              <a:spcAft>
                <a:spcPts val="0"/>
              </a:spcAft>
              <a:buClr>
                <a:srgbClr val="002060"/>
              </a:buClr>
              <a:buSzPts val="2400"/>
              <a:buFont typeface="Lucida Sans"/>
              <a:buNone/>
            </a:pPr>
            <a:r>
              <a:rPr b="0" i="1" lang="en-US" sz="2400" u="none">
                <a:solidFill>
                  <a:srgbClr val="002060"/>
                </a:solidFill>
                <a:latin typeface="Lucida Sans"/>
                <a:ea typeface="Lucida Sans"/>
                <a:cs typeface="Lucida Sans"/>
                <a:sym typeface="Lucida Sans"/>
              </a:rPr>
              <a:t>g =(g+1)mod 2 =</a:t>
            </a:r>
            <a:r>
              <a:rPr b="0" i="0" lang="en-US" sz="2400" u="none">
                <a:solidFill>
                  <a:srgbClr val="00000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0</a:t>
            </a:r>
            <a:endParaRPr/>
          </a:p>
          <a:p>
            <a:pPr indent="0" lvl="0" marL="0" marR="0" rtl="0" algn="l">
              <a:lnSpc>
                <a:spcPct val="100000"/>
              </a:lnSpc>
              <a:spcBef>
                <a:spcPts val="0"/>
              </a:spcBef>
              <a:spcAft>
                <a:spcPts val="0"/>
              </a:spcAft>
              <a:buNone/>
            </a:pPr>
            <a:r>
              <a:t/>
            </a:r>
            <a:endParaRPr b="1" i="1" sz="2400" u="none">
              <a:solidFill>
                <a:srgbClr val="FF0000"/>
              </a:solidFill>
              <a:latin typeface="Lucida Sans"/>
              <a:ea typeface="Lucida Sans"/>
              <a:cs typeface="Lucida Sans"/>
              <a:sym typeface="Lucida Sans"/>
            </a:endParaRPr>
          </a:p>
        </p:txBody>
      </p:sp>
      <p:sp>
        <p:nvSpPr>
          <p:cNvPr id="1303" name="Google Shape;1303;p152"/>
          <p:cNvSpPr txBox="1"/>
          <p:nvPr/>
        </p:nvSpPr>
        <p:spPr>
          <a:xfrm>
            <a:off x="533400" y="381000"/>
            <a:ext cx="7772400" cy="58102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a:solidFill>
                  <a:srgbClr val="000000"/>
                </a:solidFill>
                <a:latin typeface="Arial"/>
                <a:ea typeface="Arial"/>
                <a:cs typeface="Arial"/>
                <a:sym typeface="Arial"/>
              </a:rPr>
              <a:t>Example (Key Setup phase)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0" st="0"/>
                                            </p:txEl>
                                          </p:spTgt>
                                        </p:tgtEl>
                                        <p:attrNameLst>
                                          <p:attrName>style.visibility</p:attrName>
                                        </p:attrNameLst>
                                      </p:cBhvr>
                                      <p:to>
                                        <p:strVal val="visible"/>
                                      </p:to>
                                    </p:set>
                                    <p:animEffect filter="fade" transition="in">
                                      <p:cBhvr>
                                        <p:cTn dur="500"/>
                                        <p:tgtEl>
                                          <p:spTgt spid="13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1" st="1"/>
                                            </p:txEl>
                                          </p:spTgt>
                                        </p:tgtEl>
                                        <p:attrNameLst>
                                          <p:attrName>style.visibility</p:attrName>
                                        </p:attrNameLst>
                                      </p:cBhvr>
                                      <p:to>
                                        <p:strVal val="visible"/>
                                      </p:to>
                                    </p:set>
                                    <p:animEffect filter="fade" transition="in">
                                      <p:cBhvr>
                                        <p:cTn dur="500"/>
                                        <p:tgtEl>
                                          <p:spTgt spid="13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2" st="2"/>
                                            </p:txEl>
                                          </p:spTgt>
                                        </p:tgtEl>
                                        <p:attrNameLst>
                                          <p:attrName>style.visibility</p:attrName>
                                        </p:attrNameLst>
                                      </p:cBhvr>
                                      <p:to>
                                        <p:strVal val="visible"/>
                                      </p:to>
                                    </p:set>
                                    <p:animEffect filter="fade" transition="in">
                                      <p:cBhvr>
                                        <p:cTn dur="500"/>
                                        <p:tgtEl>
                                          <p:spTgt spid="13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3" st="3"/>
                                            </p:txEl>
                                          </p:spTgt>
                                        </p:tgtEl>
                                        <p:attrNameLst>
                                          <p:attrName>style.visibility</p:attrName>
                                        </p:attrNameLst>
                                      </p:cBhvr>
                                      <p:to>
                                        <p:strVal val="visible"/>
                                      </p:to>
                                    </p:set>
                                    <p:animEffect filter="fade" transition="in">
                                      <p:cBhvr>
                                        <p:cTn dur="500"/>
                                        <p:tgtEl>
                                          <p:spTgt spid="13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4" st="4"/>
                                            </p:txEl>
                                          </p:spTgt>
                                        </p:tgtEl>
                                        <p:attrNameLst>
                                          <p:attrName>style.visibility</p:attrName>
                                        </p:attrNameLst>
                                      </p:cBhvr>
                                      <p:to>
                                        <p:strVal val="visible"/>
                                      </p:to>
                                    </p:set>
                                    <p:animEffect filter="fade" transition="in">
                                      <p:cBhvr>
                                        <p:cTn dur="500"/>
                                        <p:tgtEl>
                                          <p:spTgt spid="13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5" st="5"/>
                                            </p:txEl>
                                          </p:spTgt>
                                        </p:tgtEl>
                                        <p:attrNameLst>
                                          <p:attrName>style.visibility</p:attrName>
                                        </p:attrNameLst>
                                      </p:cBhvr>
                                      <p:to>
                                        <p:strVal val="visible"/>
                                      </p:to>
                                    </p:set>
                                    <p:animEffect filter="fade" transition="in">
                                      <p:cBhvr>
                                        <p:cTn dur="500"/>
                                        <p:tgtEl>
                                          <p:spTgt spid="13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6" st="6"/>
                                            </p:txEl>
                                          </p:spTgt>
                                        </p:tgtEl>
                                        <p:attrNameLst>
                                          <p:attrName>style.visibility</p:attrName>
                                        </p:attrNameLst>
                                      </p:cBhvr>
                                      <p:to>
                                        <p:strVal val="visible"/>
                                      </p:to>
                                    </p:set>
                                    <p:animEffect filter="fade" transition="in">
                                      <p:cBhvr>
                                        <p:cTn dur="500"/>
                                        <p:tgtEl>
                                          <p:spTgt spid="13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7" st="7"/>
                                            </p:txEl>
                                          </p:spTgt>
                                        </p:tgtEl>
                                        <p:attrNameLst>
                                          <p:attrName>style.visibility</p:attrName>
                                        </p:attrNameLst>
                                      </p:cBhvr>
                                      <p:to>
                                        <p:strVal val="visible"/>
                                      </p:to>
                                    </p:set>
                                    <p:animEffect filter="fade" transition="in">
                                      <p:cBhvr>
                                        <p:cTn dur="500"/>
                                        <p:tgtEl>
                                          <p:spTgt spid="130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8" st="8"/>
                                            </p:txEl>
                                          </p:spTgt>
                                        </p:tgtEl>
                                        <p:attrNameLst>
                                          <p:attrName>style.visibility</p:attrName>
                                        </p:attrNameLst>
                                      </p:cBhvr>
                                      <p:to>
                                        <p:strVal val="visible"/>
                                      </p:to>
                                    </p:set>
                                    <p:animEffect filter="fade" transition="in">
                                      <p:cBhvr>
                                        <p:cTn dur="500"/>
                                        <p:tgtEl>
                                          <p:spTgt spid="130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xEl>
                                              <p:pRg end="9" st="9"/>
                                            </p:txEl>
                                          </p:spTgt>
                                        </p:tgtEl>
                                        <p:attrNameLst>
                                          <p:attrName>style.visibility</p:attrName>
                                        </p:attrNameLst>
                                      </p:cBhvr>
                                      <p:to>
                                        <p:strVal val="visible"/>
                                      </p:to>
                                    </p:set>
                                    <p:animEffect filter="fade" transition="in">
                                      <p:cBhvr>
                                        <p:cTn dur="500"/>
                                        <p:tgtEl>
                                          <p:spTgt spid="130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53"/>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632"/>
              <a:buFont typeface="Noto Sans Symbols"/>
              <a:buChar char="❑"/>
            </a:pPr>
            <a:r>
              <a:rPr b="0" i="0" lang="en-US" sz="2400" u="none">
                <a:solidFill>
                  <a:srgbClr val="000000"/>
                </a:solidFill>
                <a:latin typeface="Lucida Sans"/>
                <a:ea typeface="Lucida Sans"/>
                <a:cs typeface="Lucida Sans"/>
                <a:sym typeface="Lucida Sans"/>
              </a:rPr>
              <a:t>Iteration 3:</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i=2, f=0, g=0</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S[ ]=[ S</a:t>
            </a:r>
            <a:r>
              <a:rPr b="0" baseline="-25000" i="1" lang="en-US" sz="2400" u="none" cap="none" strike="noStrike">
                <a:solidFill>
                  <a:srgbClr val="002060"/>
                </a:solidFill>
                <a:latin typeface="Lucida Sans"/>
                <a:ea typeface="Lucida Sans"/>
                <a:cs typeface="Lucida Sans"/>
                <a:sym typeface="Lucida Sans"/>
              </a:rPr>
              <a:t>0</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1</a:t>
            </a:r>
            <a:r>
              <a:rPr b="0" i="1" lang="en-US" sz="2400" u="none" cap="none" strike="noStrike">
                <a:solidFill>
                  <a:srgbClr val="002060"/>
                </a:solidFill>
                <a:latin typeface="Lucida Sans"/>
                <a:ea typeface="Lucida Sans"/>
                <a:cs typeface="Lucida Sans"/>
                <a:sym typeface="Lucida Sans"/>
              </a:rPr>
              <a:t>, </a:t>
            </a:r>
            <a:r>
              <a:rPr b="1" i="1" lang="en-US" sz="2400" u="none" cap="none" strike="noStrike">
                <a:solidFill>
                  <a:srgbClr val="FF0000"/>
                </a:solidFill>
                <a:latin typeface="Lucida Sans"/>
                <a:ea typeface="Lucida Sans"/>
                <a:cs typeface="Lucida Sans"/>
                <a:sym typeface="Lucida Sans"/>
              </a:rPr>
              <a:t>S</a:t>
            </a:r>
            <a:r>
              <a:rPr b="1" baseline="-25000" i="1" lang="en-US" sz="2400" u="none" cap="none" strike="noStrike">
                <a:solidFill>
                  <a:srgbClr val="FF0000"/>
                </a:solidFill>
                <a:latin typeface="Lucida Sans"/>
                <a:ea typeface="Lucida Sans"/>
                <a:cs typeface="Lucida Sans"/>
                <a:sym typeface="Lucida Sans"/>
              </a:rPr>
              <a:t>2</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3</a:t>
            </a:r>
            <a:r>
              <a:rPr b="0" i="1" lang="en-US" sz="2400" u="none" cap="none" strike="noStrike">
                <a:solidFill>
                  <a:srgbClr val="002060"/>
                </a:solidFill>
                <a:latin typeface="Lucida Sans"/>
                <a:ea typeface="Lucida Sans"/>
                <a:cs typeface="Lucida Sans"/>
                <a:sym typeface="Lucida Sans"/>
              </a:rPr>
              <a:t>] = [ 1, 2, </a:t>
            </a:r>
            <a:r>
              <a:rPr b="1" i="1" lang="en-US" sz="2400" u="none" cap="none" strike="noStrike">
                <a:solidFill>
                  <a:srgbClr val="FF0000"/>
                </a:solidFill>
                <a:latin typeface="Lucida Sans"/>
                <a:ea typeface="Lucida Sans"/>
                <a:cs typeface="Lucida Sans"/>
                <a:sym typeface="Lucida Sans"/>
              </a:rPr>
              <a:t>0</a:t>
            </a:r>
            <a:r>
              <a:rPr b="0" i="1" lang="en-US" sz="2400" u="none" cap="none" strike="noStrike">
                <a:solidFill>
                  <a:srgbClr val="002060"/>
                </a:solidFill>
                <a:latin typeface="Lucida Sans"/>
                <a:ea typeface="Lucida Sans"/>
                <a:cs typeface="Lucida Sans"/>
                <a:sym typeface="Lucida Sans"/>
              </a:rPr>
              <a:t>, 3]</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K[ ]=[ </a:t>
            </a:r>
            <a:r>
              <a:rPr b="1" i="1" lang="en-US" sz="2400" u="none" cap="none" strike="noStrike">
                <a:solidFill>
                  <a:srgbClr val="FF0000"/>
                </a:solidFill>
                <a:latin typeface="Lucida Sans"/>
                <a:ea typeface="Lucida Sans"/>
                <a:cs typeface="Lucida Sans"/>
                <a:sym typeface="Lucida Sans"/>
              </a:rPr>
              <a:t>K</a:t>
            </a:r>
            <a:r>
              <a:rPr b="1" baseline="-25000" i="1" lang="en-US" sz="2400" u="none" cap="none" strike="noStrike">
                <a:solidFill>
                  <a:srgbClr val="FF0000"/>
                </a:solidFill>
                <a:latin typeface="Lucida Sans"/>
                <a:ea typeface="Lucida Sans"/>
                <a:cs typeface="Lucida Sans"/>
                <a:sym typeface="Lucida Sans"/>
              </a:rPr>
              <a:t>0</a:t>
            </a:r>
            <a:r>
              <a:rPr b="0" i="1" lang="en-US" sz="2400" u="none" cap="none" strike="noStrike">
                <a:solidFill>
                  <a:srgbClr val="002060"/>
                </a:solidFill>
                <a:latin typeface="Lucida Sans"/>
                <a:ea typeface="Lucida Sans"/>
                <a:cs typeface="Lucida Sans"/>
                <a:sym typeface="Lucida Sans"/>
              </a:rPr>
              <a:t>, K</a:t>
            </a:r>
            <a:r>
              <a:rPr b="0" baseline="-25000" i="1" lang="en-US" sz="2400" u="none" cap="none" strike="noStrike">
                <a:solidFill>
                  <a:srgbClr val="002060"/>
                </a:solidFill>
                <a:latin typeface="Lucida Sans"/>
                <a:ea typeface="Lucida Sans"/>
                <a:cs typeface="Lucida Sans"/>
                <a:sym typeface="Lucida Sans"/>
              </a:rPr>
              <a:t>1</a:t>
            </a:r>
            <a:r>
              <a:rPr b="0" i="1" lang="en-US" sz="2400" u="none" cap="none" strike="noStrike">
                <a:solidFill>
                  <a:srgbClr val="002060"/>
                </a:solidFill>
                <a:latin typeface="Lucida Sans"/>
                <a:ea typeface="Lucida Sans"/>
                <a:cs typeface="Lucida Sans"/>
                <a:sym typeface="Lucida Sans"/>
              </a:rPr>
              <a:t>] = [ </a:t>
            </a:r>
            <a:r>
              <a:rPr b="1" i="1" lang="en-US" sz="2400" u="none" cap="none" strike="noStrike">
                <a:solidFill>
                  <a:srgbClr val="FF0000"/>
                </a:solidFill>
                <a:latin typeface="Lucida Sans"/>
                <a:ea typeface="Lucida Sans"/>
                <a:cs typeface="Lucida Sans"/>
                <a:sym typeface="Lucida Sans"/>
              </a:rPr>
              <a:t>2</a:t>
            </a:r>
            <a:r>
              <a:rPr b="0" i="1" lang="en-US" sz="2400" u="none" cap="none" strike="noStrike">
                <a:solidFill>
                  <a:srgbClr val="002060"/>
                </a:solidFill>
                <a:latin typeface="Lucida Sans"/>
                <a:ea typeface="Lucida Sans"/>
                <a:cs typeface="Lucida Sans"/>
                <a:sym typeface="Lucida Sans"/>
              </a:rPr>
              <a:t>, 5 ]</a:t>
            </a:r>
            <a:endParaRPr/>
          </a:p>
          <a:p>
            <a:pPr indent="-255587" lvl="0" marL="365125"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Because </a:t>
            </a:r>
            <a:r>
              <a:rPr b="0" i="1" lang="en-US" sz="2400" u="none">
                <a:solidFill>
                  <a:srgbClr val="002060"/>
                </a:solidFill>
                <a:latin typeface="Lucida Sans"/>
                <a:ea typeface="Lucida Sans"/>
                <a:cs typeface="Lucida Sans"/>
                <a:sym typeface="Lucida Sans"/>
              </a:rPr>
              <a:t>f=( f + S</a:t>
            </a:r>
            <a:r>
              <a:rPr b="0" baseline="-25000" i="1" lang="en-US" sz="2400" u="none">
                <a:solidFill>
                  <a:srgbClr val="00206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 K</a:t>
            </a:r>
            <a:r>
              <a:rPr b="0" baseline="-25000" i="1" lang="en-US" sz="2400" u="none">
                <a:solidFill>
                  <a:srgbClr val="002060"/>
                </a:solidFill>
                <a:latin typeface="Lucida Sans"/>
                <a:ea typeface="Lucida Sans"/>
                <a:cs typeface="Lucida Sans"/>
                <a:sym typeface="Lucida Sans"/>
              </a:rPr>
              <a:t>0</a:t>
            </a:r>
            <a:r>
              <a:rPr b="0" i="1" lang="en-US" sz="2400" u="none">
                <a:solidFill>
                  <a:srgbClr val="002060"/>
                </a:solidFill>
                <a:latin typeface="Lucida Sans"/>
                <a:ea typeface="Lucida Sans"/>
                <a:cs typeface="Lucida Sans"/>
                <a:sym typeface="Lucida Sans"/>
              </a:rPr>
              <a:t> )mod 4=</a:t>
            </a:r>
            <a:r>
              <a:rPr b="1" i="1" lang="en-US" sz="2400" u="none">
                <a:solidFill>
                  <a:srgbClr val="FF0000"/>
                </a:solidFill>
                <a:latin typeface="Lucida Sans"/>
                <a:ea typeface="Lucida Sans"/>
                <a:cs typeface="Lucida Sans"/>
                <a:sym typeface="Lucida Sans"/>
              </a:rPr>
              <a:t>2</a:t>
            </a:r>
            <a:r>
              <a:rPr b="0" i="0" lang="en-US" sz="2400" u="none">
                <a:solidFill>
                  <a:srgbClr val="000000"/>
                </a:solidFill>
                <a:latin typeface="Lucida Sans"/>
                <a:ea typeface="Lucida Sans"/>
                <a:cs typeface="Lucida Sans"/>
                <a:sym typeface="Lucida Sans"/>
              </a:rPr>
              <a:t>, then swap </a:t>
            </a:r>
            <a:r>
              <a:rPr b="0" i="1" lang="en-US" sz="2400" u="none">
                <a:solidFill>
                  <a:srgbClr val="002060"/>
                </a:solidFill>
                <a:latin typeface="Lucida Sans"/>
                <a:ea typeface="Lucida Sans"/>
                <a:cs typeface="Lucida Sans"/>
                <a:sym typeface="Lucida Sans"/>
              </a:rPr>
              <a:t>S</a:t>
            </a:r>
            <a:r>
              <a:rPr b="0" baseline="-25000" i="1" lang="en-US" sz="2400" u="none">
                <a:solidFill>
                  <a:srgbClr val="002060"/>
                </a:solidFill>
                <a:latin typeface="Lucida Sans"/>
                <a:ea typeface="Lucida Sans"/>
                <a:cs typeface="Lucida Sans"/>
                <a:sym typeface="Lucida Sans"/>
              </a:rPr>
              <a:t>2 </a:t>
            </a:r>
            <a:r>
              <a:rPr b="0" i="1" lang="en-US" sz="2400" u="none">
                <a:solidFill>
                  <a:srgbClr val="000000"/>
                </a:solidFill>
                <a:latin typeface="Lucida Sans"/>
                <a:ea typeface="Lucida Sans"/>
                <a:cs typeface="Lucida Sans"/>
                <a:sym typeface="Lucida Sans"/>
              </a:rPr>
              <a:t>with </a:t>
            </a:r>
            <a:r>
              <a:rPr b="0" i="1" lang="en-US" sz="2400" u="none">
                <a:solidFill>
                  <a:srgbClr val="002060"/>
                </a:solidFill>
                <a:latin typeface="Lucida Sans"/>
                <a:ea typeface="Lucida Sans"/>
                <a:cs typeface="Lucida Sans"/>
                <a:sym typeface="Lucida Sans"/>
              </a:rPr>
              <a:t>S</a:t>
            </a:r>
            <a:r>
              <a:rPr b="0" baseline="-25000" i="1" lang="en-US" sz="2400" u="none">
                <a:solidFill>
                  <a:srgbClr val="002060"/>
                </a:solidFill>
                <a:latin typeface="Lucida Sans"/>
                <a:ea typeface="Lucida Sans"/>
                <a:cs typeface="Lucida Sans"/>
                <a:sym typeface="Lucida Sans"/>
              </a:rPr>
              <a:t>2</a:t>
            </a:r>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New array </a:t>
            </a:r>
            <a:r>
              <a:rPr b="0" i="1" lang="en-US" sz="2400" u="none">
                <a:solidFill>
                  <a:srgbClr val="002060"/>
                </a:solidFill>
                <a:latin typeface="Lucida Sans"/>
                <a:ea typeface="Lucida Sans"/>
                <a:cs typeface="Lucida Sans"/>
                <a:sym typeface="Lucida Sans"/>
              </a:rPr>
              <a:t>S[ ]=[ S</a:t>
            </a:r>
            <a:r>
              <a:rPr b="0" baseline="-25000" i="1" lang="en-US" sz="2400" u="none">
                <a:solidFill>
                  <a:srgbClr val="002060"/>
                </a:solidFill>
                <a:latin typeface="Lucida Sans"/>
                <a:ea typeface="Lucida Sans"/>
                <a:cs typeface="Lucida Sans"/>
                <a:sym typeface="Lucida Sans"/>
              </a:rPr>
              <a:t>0</a:t>
            </a:r>
            <a:r>
              <a:rPr b="0" i="1" lang="en-US" sz="2400" u="none">
                <a:solidFill>
                  <a:srgbClr val="002060"/>
                </a:solidFill>
                <a:latin typeface="Lucida Sans"/>
                <a:ea typeface="Lucida Sans"/>
                <a:cs typeface="Lucida Sans"/>
                <a:sym typeface="Lucida Sans"/>
              </a:rPr>
              <a:t>, S</a:t>
            </a:r>
            <a:r>
              <a:rPr b="0" baseline="-25000" i="1" lang="en-US" sz="2400" u="none">
                <a:solidFill>
                  <a:srgbClr val="00206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S</a:t>
            </a:r>
            <a:r>
              <a:rPr b="0" baseline="-25000" i="1" lang="en-US" sz="2400" u="none">
                <a:solidFill>
                  <a:srgbClr val="002060"/>
                </a:solidFill>
                <a:latin typeface="Lucida Sans"/>
                <a:ea typeface="Lucida Sans"/>
                <a:cs typeface="Lucida Sans"/>
                <a:sym typeface="Lucida Sans"/>
              </a:rPr>
              <a:t>3 </a:t>
            </a:r>
            <a:r>
              <a:rPr b="0" i="1" lang="en-US" sz="2400" u="none">
                <a:solidFill>
                  <a:srgbClr val="002060"/>
                </a:solidFill>
                <a:latin typeface="Lucida Sans"/>
                <a:ea typeface="Lucida Sans"/>
                <a:cs typeface="Lucida Sans"/>
                <a:sym typeface="Lucida Sans"/>
              </a:rPr>
              <a:t>] = [ 1, 2, </a:t>
            </a:r>
            <a:r>
              <a:rPr b="1" i="1" lang="en-US" sz="2400" u="none">
                <a:solidFill>
                  <a:srgbClr val="FF0000"/>
                </a:solidFill>
                <a:latin typeface="Lucida Sans"/>
                <a:ea typeface="Lucida Sans"/>
                <a:cs typeface="Lucida Sans"/>
                <a:sym typeface="Lucida Sans"/>
              </a:rPr>
              <a:t>0</a:t>
            </a:r>
            <a:r>
              <a:rPr b="0" i="1" lang="en-US" sz="2400" u="none">
                <a:solidFill>
                  <a:srgbClr val="002060"/>
                </a:solidFill>
                <a:latin typeface="Lucida Sans"/>
                <a:ea typeface="Lucida Sans"/>
                <a:cs typeface="Lucida Sans"/>
                <a:sym typeface="Lucida Sans"/>
              </a:rPr>
              <a:t>, 3]</a:t>
            </a:r>
            <a:endParaRPr/>
          </a:p>
          <a:p>
            <a:pPr indent="-255587" lvl="0" marL="365125" marR="0" rtl="0" algn="l">
              <a:lnSpc>
                <a:spcPct val="100000"/>
              </a:lnSpc>
              <a:spcBef>
                <a:spcPts val="400"/>
              </a:spcBef>
              <a:spcAft>
                <a:spcPts val="0"/>
              </a:spcAft>
              <a:buClr>
                <a:srgbClr val="002060"/>
              </a:buClr>
              <a:buSzPts val="2400"/>
              <a:buFont typeface="Lucida Sans"/>
              <a:buNone/>
            </a:pPr>
            <a:r>
              <a:rPr b="0" i="1" lang="en-US" sz="2400" u="none">
                <a:solidFill>
                  <a:srgbClr val="002060"/>
                </a:solidFill>
                <a:latin typeface="Lucida Sans"/>
                <a:ea typeface="Lucida Sans"/>
                <a:cs typeface="Lucida Sans"/>
                <a:sym typeface="Lucida Sans"/>
              </a:rPr>
              <a:t>i = i +1 = </a:t>
            </a:r>
            <a:r>
              <a:rPr b="1" i="1" lang="en-US" sz="2400" u="none">
                <a:solidFill>
                  <a:srgbClr val="FF0000"/>
                </a:solidFill>
                <a:latin typeface="Lucida Sans"/>
                <a:ea typeface="Lucida Sans"/>
                <a:cs typeface="Lucida Sans"/>
                <a:sym typeface="Lucida Sans"/>
              </a:rPr>
              <a:t>3</a:t>
            </a:r>
            <a:endParaRPr/>
          </a:p>
          <a:p>
            <a:pPr indent="-255587" lvl="0" marL="365125" marR="0" rtl="0" algn="l">
              <a:lnSpc>
                <a:spcPct val="100000"/>
              </a:lnSpc>
              <a:spcBef>
                <a:spcPts val="400"/>
              </a:spcBef>
              <a:spcAft>
                <a:spcPts val="0"/>
              </a:spcAft>
              <a:buClr>
                <a:srgbClr val="002060"/>
              </a:buClr>
              <a:buSzPts val="2400"/>
              <a:buFont typeface="Lucida Sans"/>
              <a:buNone/>
            </a:pPr>
            <a:r>
              <a:rPr b="0" i="1" lang="en-US" sz="2400" u="none">
                <a:solidFill>
                  <a:srgbClr val="002060"/>
                </a:solidFill>
                <a:latin typeface="Lucida Sans"/>
                <a:ea typeface="Lucida Sans"/>
                <a:cs typeface="Lucida Sans"/>
                <a:sym typeface="Lucida Sans"/>
              </a:rPr>
              <a:t>g =(g+1)mod 2 =</a:t>
            </a:r>
            <a:r>
              <a:rPr b="0" i="1" lang="en-US" sz="2400" u="none">
                <a:solidFill>
                  <a:srgbClr val="00000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1</a:t>
            </a:r>
            <a:endParaRPr/>
          </a:p>
          <a:p>
            <a:pPr indent="0" lvl="0" marL="0" marR="0" rtl="0" algn="l">
              <a:lnSpc>
                <a:spcPct val="100000"/>
              </a:lnSpc>
              <a:spcBef>
                <a:spcPts val="0"/>
              </a:spcBef>
              <a:spcAft>
                <a:spcPts val="0"/>
              </a:spcAft>
              <a:buNone/>
            </a:pPr>
            <a:r>
              <a:t/>
            </a:r>
            <a:endParaRPr b="1" i="1" sz="2400" u="none">
              <a:solidFill>
                <a:srgbClr val="FF0000"/>
              </a:solidFill>
              <a:latin typeface="Lucida Sans"/>
              <a:ea typeface="Lucida Sans"/>
              <a:cs typeface="Lucida Sans"/>
              <a:sym typeface="Lucida Sans"/>
            </a:endParaRPr>
          </a:p>
        </p:txBody>
      </p:sp>
      <p:sp>
        <p:nvSpPr>
          <p:cNvPr id="1310" name="Google Shape;1310;p153"/>
          <p:cNvSpPr txBox="1"/>
          <p:nvPr/>
        </p:nvSpPr>
        <p:spPr>
          <a:xfrm>
            <a:off x="533400" y="381000"/>
            <a:ext cx="7772400" cy="58102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a:solidFill>
                  <a:srgbClr val="000000"/>
                </a:solidFill>
                <a:latin typeface="Arial"/>
                <a:ea typeface="Arial"/>
                <a:cs typeface="Arial"/>
                <a:sym typeface="Arial"/>
              </a:rPr>
              <a:t>Example (Key Setup phase)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0" st="0"/>
                                            </p:txEl>
                                          </p:spTgt>
                                        </p:tgtEl>
                                        <p:attrNameLst>
                                          <p:attrName>style.visibility</p:attrName>
                                        </p:attrNameLst>
                                      </p:cBhvr>
                                      <p:to>
                                        <p:strVal val="visible"/>
                                      </p:to>
                                    </p:set>
                                    <p:animEffect filter="fade" transition="in">
                                      <p:cBhvr>
                                        <p:cTn dur="500"/>
                                        <p:tgtEl>
                                          <p:spTgt spid="13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1" st="1"/>
                                            </p:txEl>
                                          </p:spTgt>
                                        </p:tgtEl>
                                        <p:attrNameLst>
                                          <p:attrName>style.visibility</p:attrName>
                                        </p:attrNameLst>
                                      </p:cBhvr>
                                      <p:to>
                                        <p:strVal val="visible"/>
                                      </p:to>
                                    </p:set>
                                    <p:animEffect filter="fade" transition="in">
                                      <p:cBhvr>
                                        <p:cTn dur="500"/>
                                        <p:tgtEl>
                                          <p:spTgt spid="13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2" st="2"/>
                                            </p:txEl>
                                          </p:spTgt>
                                        </p:tgtEl>
                                        <p:attrNameLst>
                                          <p:attrName>style.visibility</p:attrName>
                                        </p:attrNameLst>
                                      </p:cBhvr>
                                      <p:to>
                                        <p:strVal val="visible"/>
                                      </p:to>
                                    </p:set>
                                    <p:animEffect filter="fade" transition="in">
                                      <p:cBhvr>
                                        <p:cTn dur="500"/>
                                        <p:tgtEl>
                                          <p:spTgt spid="13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3" st="3"/>
                                            </p:txEl>
                                          </p:spTgt>
                                        </p:tgtEl>
                                        <p:attrNameLst>
                                          <p:attrName>style.visibility</p:attrName>
                                        </p:attrNameLst>
                                      </p:cBhvr>
                                      <p:to>
                                        <p:strVal val="visible"/>
                                      </p:to>
                                    </p:set>
                                    <p:animEffect filter="fade" transition="in">
                                      <p:cBhvr>
                                        <p:cTn dur="500"/>
                                        <p:tgtEl>
                                          <p:spTgt spid="13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4" st="4"/>
                                            </p:txEl>
                                          </p:spTgt>
                                        </p:tgtEl>
                                        <p:attrNameLst>
                                          <p:attrName>style.visibility</p:attrName>
                                        </p:attrNameLst>
                                      </p:cBhvr>
                                      <p:to>
                                        <p:strVal val="visible"/>
                                      </p:to>
                                    </p:set>
                                    <p:animEffect filter="fade" transition="in">
                                      <p:cBhvr>
                                        <p:cTn dur="500"/>
                                        <p:tgtEl>
                                          <p:spTgt spid="13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5" st="5"/>
                                            </p:txEl>
                                          </p:spTgt>
                                        </p:tgtEl>
                                        <p:attrNameLst>
                                          <p:attrName>style.visibility</p:attrName>
                                        </p:attrNameLst>
                                      </p:cBhvr>
                                      <p:to>
                                        <p:strVal val="visible"/>
                                      </p:to>
                                    </p:set>
                                    <p:animEffect filter="fade" transition="in">
                                      <p:cBhvr>
                                        <p:cTn dur="500"/>
                                        <p:tgtEl>
                                          <p:spTgt spid="13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6" st="6"/>
                                            </p:txEl>
                                          </p:spTgt>
                                        </p:tgtEl>
                                        <p:attrNameLst>
                                          <p:attrName>style.visibility</p:attrName>
                                        </p:attrNameLst>
                                      </p:cBhvr>
                                      <p:to>
                                        <p:strVal val="visible"/>
                                      </p:to>
                                    </p:set>
                                    <p:animEffect filter="fade" transition="in">
                                      <p:cBhvr>
                                        <p:cTn dur="500"/>
                                        <p:tgtEl>
                                          <p:spTgt spid="130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7" st="7"/>
                                            </p:txEl>
                                          </p:spTgt>
                                        </p:tgtEl>
                                        <p:attrNameLst>
                                          <p:attrName>style.visibility</p:attrName>
                                        </p:attrNameLst>
                                      </p:cBhvr>
                                      <p:to>
                                        <p:strVal val="visible"/>
                                      </p:to>
                                    </p:set>
                                    <p:animEffect filter="fade" transition="in">
                                      <p:cBhvr>
                                        <p:cTn dur="500"/>
                                        <p:tgtEl>
                                          <p:spTgt spid="130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8" st="8"/>
                                            </p:txEl>
                                          </p:spTgt>
                                        </p:tgtEl>
                                        <p:attrNameLst>
                                          <p:attrName>style.visibility</p:attrName>
                                        </p:attrNameLst>
                                      </p:cBhvr>
                                      <p:to>
                                        <p:strVal val="visible"/>
                                      </p:to>
                                    </p:set>
                                    <p:animEffect filter="fade" transition="in">
                                      <p:cBhvr>
                                        <p:cTn dur="500"/>
                                        <p:tgtEl>
                                          <p:spTgt spid="130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xEl>
                                              <p:pRg end="9" st="9"/>
                                            </p:txEl>
                                          </p:spTgt>
                                        </p:tgtEl>
                                        <p:attrNameLst>
                                          <p:attrName>style.visibility</p:attrName>
                                        </p:attrNameLst>
                                      </p:cBhvr>
                                      <p:to>
                                        <p:strVal val="visible"/>
                                      </p:to>
                                    </p:set>
                                    <p:animEffect filter="fade" transition="in">
                                      <p:cBhvr>
                                        <p:cTn dur="500"/>
                                        <p:tgtEl>
                                          <p:spTgt spid="130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54"/>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632"/>
              <a:buFont typeface="Noto Sans Symbols"/>
              <a:buChar char="❑"/>
            </a:pPr>
            <a:r>
              <a:rPr b="0" i="0" lang="en-US" sz="2400" u="none">
                <a:solidFill>
                  <a:srgbClr val="000000"/>
                </a:solidFill>
                <a:latin typeface="Lucida Sans"/>
                <a:ea typeface="Lucida Sans"/>
                <a:cs typeface="Lucida Sans"/>
                <a:sym typeface="Lucida Sans"/>
              </a:rPr>
              <a:t>Iteration 4:</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i=3, f=2, g=1</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S[ ]=[ S</a:t>
            </a:r>
            <a:r>
              <a:rPr b="0" baseline="-25000" i="1" lang="en-US" sz="2400" u="none" cap="none" strike="noStrike">
                <a:solidFill>
                  <a:srgbClr val="002060"/>
                </a:solidFill>
                <a:latin typeface="Lucida Sans"/>
                <a:ea typeface="Lucida Sans"/>
                <a:cs typeface="Lucida Sans"/>
                <a:sym typeface="Lucida Sans"/>
              </a:rPr>
              <a:t>0</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1</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2</a:t>
            </a:r>
            <a:r>
              <a:rPr b="0" i="1" lang="en-US" sz="2400" u="none" cap="none" strike="noStrike">
                <a:solidFill>
                  <a:srgbClr val="002060"/>
                </a:solidFill>
                <a:latin typeface="Lucida Sans"/>
                <a:ea typeface="Lucida Sans"/>
                <a:cs typeface="Lucida Sans"/>
                <a:sym typeface="Lucida Sans"/>
              </a:rPr>
              <a:t>, </a:t>
            </a:r>
            <a:r>
              <a:rPr b="1" i="1" lang="en-US" sz="2400" u="none" cap="none" strike="noStrike">
                <a:solidFill>
                  <a:srgbClr val="FF0000"/>
                </a:solidFill>
                <a:latin typeface="Lucida Sans"/>
                <a:ea typeface="Lucida Sans"/>
                <a:cs typeface="Lucida Sans"/>
                <a:sym typeface="Lucida Sans"/>
              </a:rPr>
              <a:t>S</a:t>
            </a:r>
            <a:r>
              <a:rPr b="1" baseline="-25000" i="1" lang="en-US" sz="2400" u="none" cap="none" strike="noStrike">
                <a:solidFill>
                  <a:srgbClr val="FF0000"/>
                </a:solidFill>
                <a:latin typeface="Lucida Sans"/>
                <a:ea typeface="Lucida Sans"/>
                <a:cs typeface="Lucida Sans"/>
                <a:sym typeface="Lucida Sans"/>
              </a:rPr>
              <a:t>3</a:t>
            </a:r>
            <a:r>
              <a:rPr b="0" i="1" lang="en-US" sz="2400" u="none" cap="none" strike="noStrike">
                <a:solidFill>
                  <a:srgbClr val="002060"/>
                </a:solidFill>
                <a:latin typeface="Lucida Sans"/>
                <a:ea typeface="Lucida Sans"/>
                <a:cs typeface="Lucida Sans"/>
                <a:sym typeface="Lucida Sans"/>
              </a:rPr>
              <a:t>] = [ 1, 2, 0, </a:t>
            </a:r>
            <a:r>
              <a:rPr b="1" i="1" lang="en-US" sz="2400" u="none" cap="none" strike="noStrike">
                <a:solidFill>
                  <a:srgbClr val="FF0000"/>
                </a:solidFill>
                <a:latin typeface="Lucida Sans"/>
                <a:ea typeface="Lucida Sans"/>
                <a:cs typeface="Lucida Sans"/>
                <a:sym typeface="Lucida Sans"/>
              </a:rPr>
              <a:t>3</a:t>
            </a:r>
            <a:r>
              <a:rPr b="0" i="1" lang="en-US" sz="2400" u="none" cap="none" strike="noStrike">
                <a:solidFill>
                  <a:srgbClr val="000000"/>
                </a:solidFill>
                <a:latin typeface="Lucida Sans"/>
                <a:ea typeface="Lucida Sans"/>
                <a:cs typeface="Lucida Sans"/>
                <a:sym typeface="Lucida Sans"/>
              </a:rPr>
              <a:t> </a:t>
            </a:r>
            <a:r>
              <a:rPr b="0" i="1" lang="en-US" sz="2400" u="none" cap="none" strike="noStrike">
                <a:solidFill>
                  <a:srgbClr val="002060"/>
                </a:solidFill>
                <a:latin typeface="Lucida Sans"/>
                <a:ea typeface="Lucida Sans"/>
                <a:cs typeface="Lucida Sans"/>
                <a:sym typeface="Lucida Sans"/>
              </a:rPr>
              <a:t>]</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K[ ]=[ K</a:t>
            </a:r>
            <a:r>
              <a:rPr b="0" baseline="-25000" i="1" lang="en-US" sz="2400" u="none" cap="none" strike="noStrike">
                <a:solidFill>
                  <a:srgbClr val="002060"/>
                </a:solidFill>
                <a:latin typeface="Lucida Sans"/>
                <a:ea typeface="Lucida Sans"/>
                <a:cs typeface="Lucida Sans"/>
                <a:sym typeface="Lucida Sans"/>
              </a:rPr>
              <a:t>0</a:t>
            </a:r>
            <a:r>
              <a:rPr b="0" i="1" lang="en-US" sz="2400" u="none" cap="none" strike="noStrike">
                <a:solidFill>
                  <a:srgbClr val="002060"/>
                </a:solidFill>
                <a:latin typeface="Lucida Sans"/>
                <a:ea typeface="Lucida Sans"/>
                <a:cs typeface="Lucida Sans"/>
                <a:sym typeface="Lucida Sans"/>
              </a:rPr>
              <a:t>, </a:t>
            </a:r>
            <a:r>
              <a:rPr b="1" i="1" lang="en-US" sz="2400" u="none" cap="none" strike="noStrike">
                <a:solidFill>
                  <a:srgbClr val="FF0000"/>
                </a:solidFill>
                <a:latin typeface="Lucida Sans"/>
                <a:ea typeface="Lucida Sans"/>
                <a:cs typeface="Lucida Sans"/>
                <a:sym typeface="Lucida Sans"/>
              </a:rPr>
              <a:t>K</a:t>
            </a:r>
            <a:r>
              <a:rPr b="1" baseline="-25000" i="1" lang="en-US" sz="2400" u="none" cap="none" strike="noStrike">
                <a:solidFill>
                  <a:srgbClr val="FF0000"/>
                </a:solidFill>
                <a:latin typeface="Lucida Sans"/>
                <a:ea typeface="Lucida Sans"/>
                <a:cs typeface="Lucida Sans"/>
                <a:sym typeface="Lucida Sans"/>
              </a:rPr>
              <a:t>1</a:t>
            </a:r>
            <a:r>
              <a:rPr b="0" i="1" lang="en-US" sz="2400" u="none" cap="none" strike="noStrike">
                <a:solidFill>
                  <a:srgbClr val="002060"/>
                </a:solidFill>
                <a:latin typeface="Lucida Sans"/>
                <a:ea typeface="Lucida Sans"/>
                <a:cs typeface="Lucida Sans"/>
                <a:sym typeface="Lucida Sans"/>
              </a:rPr>
              <a:t>] = [ 2, </a:t>
            </a:r>
            <a:r>
              <a:rPr b="1" i="1" lang="en-US" sz="2400" u="none" cap="none" strike="noStrike">
                <a:solidFill>
                  <a:srgbClr val="FF0000"/>
                </a:solidFill>
                <a:latin typeface="Lucida Sans"/>
                <a:ea typeface="Lucida Sans"/>
                <a:cs typeface="Lucida Sans"/>
                <a:sym typeface="Lucida Sans"/>
              </a:rPr>
              <a:t>5</a:t>
            </a:r>
            <a:r>
              <a:rPr b="0" i="1" lang="en-US" sz="2400" u="none" cap="none" strike="noStrike">
                <a:solidFill>
                  <a:srgbClr val="000000"/>
                </a:solidFill>
                <a:latin typeface="Lucida Sans"/>
                <a:ea typeface="Lucida Sans"/>
                <a:cs typeface="Lucida Sans"/>
                <a:sym typeface="Lucida Sans"/>
              </a:rPr>
              <a:t> </a:t>
            </a:r>
            <a:r>
              <a:rPr b="0" i="1" lang="en-US" sz="2400" u="none" cap="none" strike="noStrike">
                <a:solidFill>
                  <a:srgbClr val="002060"/>
                </a:solidFill>
                <a:latin typeface="Lucida Sans"/>
                <a:ea typeface="Lucida Sans"/>
                <a:cs typeface="Lucida Sans"/>
                <a:sym typeface="Lucida Sans"/>
              </a:rPr>
              <a:t>]</a:t>
            </a:r>
            <a:endParaRPr/>
          </a:p>
          <a:p>
            <a:pPr indent="-255587" lvl="0" marL="365125"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Because </a:t>
            </a:r>
            <a:r>
              <a:rPr b="0" i="1" lang="en-US" sz="2400" u="none">
                <a:solidFill>
                  <a:srgbClr val="002060"/>
                </a:solidFill>
                <a:latin typeface="Lucida Sans"/>
                <a:ea typeface="Lucida Sans"/>
                <a:cs typeface="Lucida Sans"/>
                <a:sym typeface="Lucida Sans"/>
              </a:rPr>
              <a:t>f=( f + S</a:t>
            </a:r>
            <a:r>
              <a:rPr b="0" baseline="-25000" i="1" lang="en-US" sz="2400" u="none">
                <a:solidFill>
                  <a:srgbClr val="002060"/>
                </a:solidFill>
                <a:latin typeface="Lucida Sans"/>
                <a:ea typeface="Lucida Sans"/>
                <a:cs typeface="Lucida Sans"/>
                <a:sym typeface="Lucida Sans"/>
              </a:rPr>
              <a:t>3</a:t>
            </a:r>
            <a:r>
              <a:rPr b="0" i="1" lang="en-US" sz="2400" u="none">
                <a:solidFill>
                  <a:srgbClr val="002060"/>
                </a:solidFill>
                <a:latin typeface="Lucida Sans"/>
                <a:ea typeface="Lucida Sans"/>
                <a:cs typeface="Lucida Sans"/>
                <a:sym typeface="Lucida Sans"/>
              </a:rPr>
              <a:t> + K</a:t>
            </a:r>
            <a:r>
              <a:rPr b="0" baseline="-25000" i="1" lang="en-US" sz="2400" u="none">
                <a:solidFill>
                  <a:srgbClr val="00206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 )mod 4=</a:t>
            </a:r>
            <a:r>
              <a:rPr b="1" i="1" lang="en-US" sz="2400" u="none">
                <a:solidFill>
                  <a:srgbClr val="FF0000"/>
                </a:solidFill>
                <a:latin typeface="Lucida Sans"/>
                <a:ea typeface="Lucida Sans"/>
                <a:cs typeface="Lucida Sans"/>
                <a:sym typeface="Lucida Sans"/>
              </a:rPr>
              <a:t>2</a:t>
            </a:r>
            <a:r>
              <a:rPr b="0" i="0" lang="en-US" sz="2400" u="none">
                <a:solidFill>
                  <a:srgbClr val="000000"/>
                </a:solidFill>
                <a:latin typeface="Lucida Sans"/>
                <a:ea typeface="Lucida Sans"/>
                <a:cs typeface="Lucida Sans"/>
                <a:sym typeface="Lucida Sans"/>
              </a:rPr>
              <a:t>, then swap </a:t>
            </a:r>
            <a:r>
              <a:rPr b="0" i="1" lang="en-US" sz="2400" u="none">
                <a:solidFill>
                  <a:srgbClr val="002060"/>
                </a:solidFill>
                <a:latin typeface="Lucida Sans"/>
                <a:ea typeface="Lucida Sans"/>
                <a:cs typeface="Lucida Sans"/>
                <a:sym typeface="Lucida Sans"/>
              </a:rPr>
              <a:t>S</a:t>
            </a:r>
            <a:r>
              <a:rPr b="0" baseline="-25000" i="1" lang="en-US" sz="2400" u="none">
                <a:solidFill>
                  <a:srgbClr val="002060"/>
                </a:solidFill>
                <a:latin typeface="Lucida Sans"/>
                <a:ea typeface="Lucida Sans"/>
                <a:cs typeface="Lucida Sans"/>
                <a:sym typeface="Lucida Sans"/>
              </a:rPr>
              <a:t>3 </a:t>
            </a:r>
            <a:r>
              <a:rPr b="0" i="0" lang="en-US" sz="2400" u="none">
                <a:solidFill>
                  <a:srgbClr val="000000"/>
                </a:solidFill>
                <a:latin typeface="Lucida Sans"/>
                <a:ea typeface="Lucida Sans"/>
                <a:cs typeface="Lucida Sans"/>
                <a:sym typeface="Lucida Sans"/>
              </a:rPr>
              <a:t>with</a:t>
            </a:r>
            <a:r>
              <a:rPr b="0" i="0" lang="en-US" sz="2400" u="none">
                <a:solidFill>
                  <a:srgbClr val="00206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S</a:t>
            </a:r>
            <a:r>
              <a:rPr b="0" baseline="-25000" i="1" lang="en-US" sz="2400" u="none">
                <a:solidFill>
                  <a:srgbClr val="002060"/>
                </a:solidFill>
                <a:latin typeface="Lucida Sans"/>
                <a:ea typeface="Lucida Sans"/>
                <a:cs typeface="Lucida Sans"/>
                <a:sym typeface="Lucida Sans"/>
              </a:rPr>
              <a:t>2</a:t>
            </a:r>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New array </a:t>
            </a:r>
            <a:r>
              <a:rPr b="0" i="1" lang="en-US" sz="2400" u="none">
                <a:solidFill>
                  <a:srgbClr val="002060"/>
                </a:solidFill>
                <a:latin typeface="Lucida Sans"/>
                <a:ea typeface="Lucida Sans"/>
                <a:cs typeface="Lucida Sans"/>
                <a:sym typeface="Lucida Sans"/>
              </a:rPr>
              <a:t>S[ ]=[ S</a:t>
            </a:r>
            <a:r>
              <a:rPr b="0" baseline="-25000" i="1" lang="en-US" sz="2400" u="none">
                <a:solidFill>
                  <a:srgbClr val="002060"/>
                </a:solidFill>
                <a:latin typeface="Lucida Sans"/>
                <a:ea typeface="Lucida Sans"/>
                <a:cs typeface="Lucida Sans"/>
                <a:sym typeface="Lucida Sans"/>
              </a:rPr>
              <a:t>0</a:t>
            </a:r>
            <a:r>
              <a:rPr b="0" i="1" lang="en-US" sz="2400" u="none">
                <a:solidFill>
                  <a:srgbClr val="002060"/>
                </a:solidFill>
                <a:latin typeface="Lucida Sans"/>
                <a:ea typeface="Lucida Sans"/>
                <a:cs typeface="Lucida Sans"/>
                <a:sym typeface="Lucida Sans"/>
              </a:rPr>
              <a:t>, S</a:t>
            </a:r>
            <a:r>
              <a:rPr b="0" baseline="-25000" i="1" lang="en-US" sz="2400" u="none">
                <a:solidFill>
                  <a:srgbClr val="00206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3</a:t>
            </a:r>
            <a:r>
              <a:rPr b="0" baseline="-25000" i="1" lang="en-US" sz="2400" u="none">
                <a:solidFill>
                  <a:srgbClr val="00206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 = [ 1, 2, </a:t>
            </a:r>
            <a:r>
              <a:rPr b="1" i="1" lang="en-US" sz="2400" u="none">
                <a:solidFill>
                  <a:srgbClr val="FF0000"/>
                </a:solidFill>
                <a:latin typeface="Lucida Sans"/>
                <a:ea typeface="Lucida Sans"/>
                <a:cs typeface="Lucida Sans"/>
                <a:sym typeface="Lucida Sans"/>
              </a:rPr>
              <a:t>3</a:t>
            </a:r>
            <a:r>
              <a:rPr b="0" i="1" lang="en-US" sz="2400" u="none">
                <a:solidFill>
                  <a:srgbClr val="00206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0</a:t>
            </a:r>
            <a:r>
              <a:rPr b="0" i="1" lang="en-US" sz="2400" u="none">
                <a:solidFill>
                  <a:srgbClr val="FF000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a:t>
            </a:r>
            <a:endParaRPr/>
          </a:p>
        </p:txBody>
      </p:sp>
      <p:sp>
        <p:nvSpPr>
          <p:cNvPr id="1317" name="Google Shape;1317;p154"/>
          <p:cNvSpPr txBox="1"/>
          <p:nvPr/>
        </p:nvSpPr>
        <p:spPr>
          <a:xfrm>
            <a:off x="533400" y="381000"/>
            <a:ext cx="7772400" cy="58102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a:solidFill>
                  <a:srgbClr val="000000"/>
                </a:solidFill>
                <a:latin typeface="Arial"/>
                <a:ea typeface="Arial"/>
                <a:cs typeface="Arial"/>
                <a:sym typeface="Arial"/>
              </a:rPr>
              <a:t>Example (Key Setup phase)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0" st="0"/>
                                            </p:txEl>
                                          </p:spTgt>
                                        </p:tgtEl>
                                        <p:attrNameLst>
                                          <p:attrName>style.visibility</p:attrName>
                                        </p:attrNameLst>
                                      </p:cBhvr>
                                      <p:to>
                                        <p:strVal val="visible"/>
                                      </p:to>
                                    </p:set>
                                    <p:animEffect filter="fade" transition="in">
                                      <p:cBhvr>
                                        <p:cTn dur="500"/>
                                        <p:tgtEl>
                                          <p:spTgt spid="13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1" st="1"/>
                                            </p:txEl>
                                          </p:spTgt>
                                        </p:tgtEl>
                                        <p:attrNameLst>
                                          <p:attrName>style.visibility</p:attrName>
                                        </p:attrNameLst>
                                      </p:cBhvr>
                                      <p:to>
                                        <p:strVal val="visible"/>
                                      </p:to>
                                    </p:set>
                                    <p:animEffect filter="fade" transition="in">
                                      <p:cBhvr>
                                        <p:cTn dur="500"/>
                                        <p:tgtEl>
                                          <p:spTgt spid="13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2" st="2"/>
                                            </p:txEl>
                                          </p:spTgt>
                                        </p:tgtEl>
                                        <p:attrNameLst>
                                          <p:attrName>style.visibility</p:attrName>
                                        </p:attrNameLst>
                                      </p:cBhvr>
                                      <p:to>
                                        <p:strVal val="visible"/>
                                      </p:to>
                                    </p:set>
                                    <p:animEffect filter="fade" transition="in">
                                      <p:cBhvr>
                                        <p:cTn dur="500"/>
                                        <p:tgtEl>
                                          <p:spTgt spid="13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3" st="3"/>
                                            </p:txEl>
                                          </p:spTgt>
                                        </p:tgtEl>
                                        <p:attrNameLst>
                                          <p:attrName>style.visibility</p:attrName>
                                        </p:attrNameLst>
                                      </p:cBhvr>
                                      <p:to>
                                        <p:strVal val="visible"/>
                                      </p:to>
                                    </p:set>
                                    <p:animEffect filter="fade" transition="in">
                                      <p:cBhvr>
                                        <p:cTn dur="500"/>
                                        <p:tgtEl>
                                          <p:spTgt spid="13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4" st="4"/>
                                            </p:txEl>
                                          </p:spTgt>
                                        </p:tgtEl>
                                        <p:attrNameLst>
                                          <p:attrName>style.visibility</p:attrName>
                                        </p:attrNameLst>
                                      </p:cBhvr>
                                      <p:to>
                                        <p:strVal val="visible"/>
                                      </p:to>
                                    </p:set>
                                    <p:animEffect filter="fade" transition="in">
                                      <p:cBhvr>
                                        <p:cTn dur="500"/>
                                        <p:tgtEl>
                                          <p:spTgt spid="131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5" st="5"/>
                                            </p:txEl>
                                          </p:spTgt>
                                        </p:tgtEl>
                                        <p:attrNameLst>
                                          <p:attrName>style.visibility</p:attrName>
                                        </p:attrNameLst>
                                      </p:cBhvr>
                                      <p:to>
                                        <p:strVal val="visible"/>
                                      </p:to>
                                    </p:set>
                                    <p:animEffect filter="fade" transition="in">
                                      <p:cBhvr>
                                        <p:cTn dur="500"/>
                                        <p:tgtEl>
                                          <p:spTgt spid="131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xEl>
                                              <p:pRg end="6" st="6"/>
                                            </p:txEl>
                                          </p:spTgt>
                                        </p:tgtEl>
                                        <p:attrNameLst>
                                          <p:attrName>style.visibility</p:attrName>
                                        </p:attrNameLst>
                                      </p:cBhvr>
                                      <p:to>
                                        <p:strVal val="visible"/>
                                      </p:to>
                                    </p:set>
                                    <p:animEffect filter="fade" transition="in">
                                      <p:cBhvr>
                                        <p:cTn dur="500"/>
                                        <p:tgtEl>
                                          <p:spTgt spid="131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5"/>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 For this example we use plaintext “HI”</a:t>
            </a:r>
            <a:endParaRPr/>
          </a:p>
          <a:p>
            <a:pPr indent="-103632" lvl="0" marL="0" marR="0" rtl="0" algn="l">
              <a:lnSpc>
                <a:spcPct val="100000"/>
              </a:lnSpc>
              <a:spcBef>
                <a:spcPts val="400"/>
              </a:spcBef>
              <a:spcAft>
                <a:spcPts val="0"/>
              </a:spcAft>
              <a:buClr>
                <a:srgbClr val="2DA2BF"/>
              </a:buClr>
              <a:buSzPts val="1632"/>
              <a:buFont typeface="Noto Sans Symbols"/>
              <a:buChar char="❑"/>
            </a:pPr>
            <a:r>
              <a:rPr b="0" i="0" lang="en-US" sz="2400" u="sng">
                <a:solidFill>
                  <a:srgbClr val="000000"/>
                </a:solidFill>
                <a:latin typeface="Lucida Sans"/>
                <a:ea typeface="Lucida Sans"/>
                <a:cs typeface="Lucida Sans"/>
                <a:sym typeface="Lucida Sans"/>
              </a:rPr>
              <a:t>“H”:</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i=0, f=0</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S[ ]=[ S</a:t>
            </a:r>
            <a:r>
              <a:rPr b="0" baseline="-25000" i="1" lang="en-US" sz="2400" u="none" cap="none" strike="noStrike">
                <a:solidFill>
                  <a:srgbClr val="002060"/>
                </a:solidFill>
                <a:latin typeface="Lucida Sans"/>
                <a:ea typeface="Lucida Sans"/>
                <a:cs typeface="Lucida Sans"/>
                <a:sym typeface="Lucida Sans"/>
              </a:rPr>
              <a:t>0</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1</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2</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3</a:t>
            </a:r>
            <a:r>
              <a:rPr b="0" i="1" lang="en-US" sz="2400" u="none" cap="none" strike="noStrike">
                <a:solidFill>
                  <a:srgbClr val="002060"/>
                </a:solidFill>
                <a:latin typeface="Lucida Sans"/>
                <a:ea typeface="Lucida Sans"/>
                <a:cs typeface="Lucida Sans"/>
                <a:sym typeface="Lucida Sans"/>
              </a:rPr>
              <a:t>] = [ 1, 2, 3, 0 ]</a:t>
            </a:r>
            <a:endParaRPr/>
          </a:p>
          <a:p>
            <a:pPr indent="0" lvl="0" marL="0"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Lucida Sans"/>
              <a:ea typeface="Lucida Sans"/>
              <a:cs typeface="Lucida Sans"/>
              <a:sym typeface="Lucida Sans"/>
            </a:endParaRPr>
          </a:p>
          <a:p>
            <a:pPr indent="0" lvl="0" marL="0"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Because </a:t>
            </a:r>
            <a:r>
              <a:rPr b="0" i="1" lang="en-US" sz="2400" u="none">
                <a:solidFill>
                  <a:srgbClr val="002060"/>
                </a:solidFill>
                <a:latin typeface="Lucida Sans"/>
                <a:ea typeface="Lucida Sans"/>
                <a:cs typeface="Lucida Sans"/>
                <a:sym typeface="Lucida Sans"/>
              </a:rPr>
              <a:t>i = ( i + 1 )mod 4 = </a:t>
            </a:r>
            <a:r>
              <a:rPr b="1" i="1" lang="en-US" sz="2400" u="none">
                <a:solidFill>
                  <a:srgbClr val="FF0000"/>
                </a:solidFill>
                <a:latin typeface="Lucida Sans"/>
                <a:ea typeface="Lucida Sans"/>
                <a:cs typeface="Lucida Sans"/>
                <a:sym typeface="Lucida Sans"/>
              </a:rPr>
              <a:t>1</a:t>
            </a:r>
            <a:endParaRPr/>
          </a:p>
          <a:p>
            <a:pPr indent="0" lvl="0" marL="0"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f = ( f + S</a:t>
            </a:r>
            <a:r>
              <a:rPr b="0" baseline="-25000" i="1" lang="en-US" sz="2400" u="none">
                <a:solidFill>
                  <a:srgbClr val="00206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 )mod 4 = </a:t>
            </a:r>
            <a:r>
              <a:rPr b="1" i="1" lang="en-US" sz="2400" u="none">
                <a:solidFill>
                  <a:srgbClr val="FF0000"/>
                </a:solidFill>
                <a:latin typeface="Lucida Sans"/>
                <a:ea typeface="Lucida Sans"/>
                <a:cs typeface="Lucida Sans"/>
                <a:sym typeface="Lucida Sans"/>
              </a:rPr>
              <a:t>2</a:t>
            </a:r>
            <a:r>
              <a:rPr b="0" i="0" lang="en-US" sz="2400" u="none">
                <a:solidFill>
                  <a:srgbClr val="000000"/>
                </a:solidFill>
                <a:latin typeface="Lucida Sans"/>
                <a:ea typeface="Lucida Sans"/>
                <a:cs typeface="Lucida Sans"/>
                <a:sym typeface="Lucida Sans"/>
              </a:rPr>
              <a:t>, then swap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1</a:t>
            </a:r>
            <a:r>
              <a:rPr b="0" i="0" lang="en-US" sz="2400" u="none">
                <a:solidFill>
                  <a:srgbClr val="000000"/>
                </a:solidFill>
                <a:latin typeface="Lucida Sans"/>
                <a:ea typeface="Lucida Sans"/>
                <a:cs typeface="Lucida Sans"/>
                <a:sym typeface="Lucida Sans"/>
              </a:rPr>
              <a:t>with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2</a:t>
            </a:r>
            <a:endParaRPr/>
          </a:p>
          <a:p>
            <a:pPr indent="0" lvl="0" marL="0"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New array </a:t>
            </a:r>
            <a:r>
              <a:rPr b="0" i="1" lang="en-US" sz="2400" u="none">
                <a:solidFill>
                  <a:srgbClr val="002060"/>
                </a:solidFill>
                <a:latin typeface="Lucida Sans"/>
                <a:ea typeface="Lucida Sans"/>
                <a:cs typeface="Lucida Sans"/>
                <a:sym typeface="Lucida Sans"/>
              </a:rPr>
              <a:t>S[ ]=[ S</a:t>
            </a:r>
            <a:r>
              <a:rPr b="0" baseline="-25000" i="1" lang="en-US" sz="2400" u="none">
                <a:solidFill>
                  <a:srgbClr val="002060"/>
                </a:solidFill>
                <a:latin typeface="Lucida Sans"/>
                <a:ea typeface="Lucida Sans"/>
                <a:cs typeface="Lucida Sans"/>
                <a:sym typeface="Lucida Sans"/>
              </a:rPr>
              <a:t>0</a:t>
            </a:r>
            <a:r>
              <a:rPr b="0" i="1" lang="en-US" sz="2400" u="none">
                <a:solidFill>
                  <a:srgbClr val="00206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a:t>
            </a:r>
            <a:r>
              <a:rPr b="0" i="1" lang="en-US" sz="2400" u="none">
                <a:solidFill>
                  <a:srgbClr val="00000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S</a:t>
            </a:r>
            <a:r>
              <a:rPr b="0" baseline="-25000" i="1" lang="en-US" sz="2400" u="none">
                <a:solidFill>
                  <a:srgbClr val="002060"/>
                </a:solidFill>
                <a:latin typeface="Lucida Sans"/>
                <a:ea typeface="Lucida Sans"/>
                <a:cs typeface="Lucida Sans"/>
                <a:sym typeface="Lucida Sans"/>
              </a:rPr>
              <a:t>3 </a:t>
            </a:r>
            <a:r>
              <a:rPr b="0" i="1" lang="en-US" sz="2400" u="none">
                <a:solidFill>
                  <a:srgbClr val="002060"/>
                </a:solidFill>
                <a:latin typeface="Lucida Sans"/>
                <a:ea typeface="Lucida Sans"/>
                <a:cs typeface="Lucida Sans"/>
                <a:sym typeface="Lucida Sans"/>
              </a:rPr>
              <a:t>] = [ 1, </a:t>
            </a:r>
            <a:r>
              <a:rPr b="1" i="1" lang="en-US" sz="2400" u="none">
                <a:solidFill>
                  <a:srgbClr val="FF0000"/>
                </a:solidFill>
                <a:latin typeface="Lucida Sans"/>
                <a:ea typeface="Lucida Sans"/>
                <a:cs typeface="Lucida Sans"/>
                <a:sym typeface="Lucida Sans"/>
              </a:rPr>
              <a:t>3</a:t>
            </a:r>
            <a:r>
              <a:rPr b="0" i="1" lang="en-US" sz="2400" u="none">
                <a:solidFill>
                  <a:srgbClr val="002060"/>
                </a:solidFill>
                <a:latin typeface="Lucida Sans"/>
                <a:ea typeface="Lucida Sans"/>
                <a:cs typeface="Lucida Sans"/>
                <a:sym typeface="Lucida Sans"/>
              </a:rPr>
              <a:t>,</a:t>
            </a:r>
            <a:r>
              <a:rPr b="0" i="1" lang="en-US" sz="2400" u="none">
                <a:solidFill>
                  <a:srgbClr val="00000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0 ]</a:t>
            </a:r>
            <a:endParaRPr/>
          </a:p>
        </p:txBody>
      </p:sp>
      <p:sp>
        <p:nvSpPr>
          <p:cNvPr id="1324" name="Google Shape;1324;p155"/>
          <p:cNvSpPr txBox="1"/>
          <p:nvPr/>
        </p:nvSpPr>
        <p:spPr>
          <a:xfrm>
            <a:off x="533400" y="381000"/>
            <a:ext cx="7772400" cy="58102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a:solidFill>
                  <a:srgbClr val="000000"/>
                </a:solidFill>
                <a:latin typeface="Arial"/>
                <a:ea typeface="Arial"/>
                <a:cs typeface="Arial"/>
                <a:sym typeface="Arial"/>
              </a:rPr>
              <a:t>Example (Ciphering phase)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xEl>
                                              <p:pRg end="0" st="0"/>
                                            </p:txEl>
                                          </p:spTgt>
                                        </p:tgtEl>
                                        <p:attrNameLst>
                                          <p:attrName>style.visibility</p:attrName>
                                        </p:attrNameLst>
                                      </p:cBhvr>
                                      <p:to>
                                        <p:strVal val="visible"/>
                                      </p:to>
                                    </p:set>
                                    <p:animEffect filter="fade" transition="in">
                                      <p:cBhvr>
                                        <p:cTn dur="500"/>
                                        <p:tgtEl>
                                          <p:spTgt spid="1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xEl>
                                              <p:pRg end="1" st="1"/>
                                            </p:txEl>
                                          </p:spTgt>
                                        </p:tgtEl>
                                        <p:attrNameLst>
                                          <p:attrName>style.visibility</p:attrName>
                                        </p:attrNameLst>
                                      </p:cBhvr>
                                      <p:to>
                                        <p:strVal val="visible"/>
                                      </p:to>
                                    </p:set>
                                    <p:animEffect filter="fade" transition="in">
                                      <p:cBhvr>
                                        <p:cTn dur="500"/>
                                        <p:tgtEl>
                                          <p:spTgt spid="1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xEl>
                                              <p:pRg end="2" st="2"/>
                                            </p:txEl>
                                          </p:spTgt>
                                        </p:tgtEl>
                                        <p:attrNameLst>
                                          <p:attrName>style.visibility</p:attrName>
                                        </p:attrNameLst>
                                      </p:cBhvr>
                                      <p:to>
                                        <p:strVal val="visible"/>
                                      </p:to>
                                    </p:set>
                                    <p:animEffect filter="fade" transition="in">
                                      <p:cBhvr>
                                        <p:cTn dur="500"/>
                                        <p:tgtEl>
                                          <p:spTgt spid="13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xEl>
                                              <p:pRg end="3" st="3"/>
                                            </p:txEl>
                                          </p:spTgt>
                                        </p:tgtEl>
                                        <p:attrNameLst>
                                          <p:attrName>style.visibility</p:attrName>
                                        </p:attrNameLst>
                                      </p:cBhvr>
                                      <p:to>
                                        <p:strVal val="visible"/>
                                      </p:to>
                                    </p:set>
                                    <p:animEffect filter="fade" transition="in">
                                      <p:cBhvr>
                                        <p:cTn dur="500"/>
                                        <p:tgtEl>
                                          <p:spTgt spid="13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xEl>
                                              <p:pRg end="4" st="4"/>
                                            </p:txEl>
                                          </p:spTgt>
                                        </p:tgtEl>
                                        <p:attrNameLst>
                                          <p:attrName>style.visibility</p:attrName>
                                        </p:attrNameLst>
                                      </p:cBhvr>
                                      <p:to>
                                        <p:strVal val="visible"/>
                                      </p:to>
                                    </p:set>
                                    <p:animEffect filter="fade" transition="in">
                                      <p:cBhvr>
                                        <p:cTn dur="500"/>
                                        <p:tgtEl>
                                          <p:spTgt spid="13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xEl>
                                              <p:pRg end="5" st="5"/>
                                            </p:txEl>
                                          </p:spTgt>
                                        </p:tgtEl>
                                        <p:attrNameLst>
                                          <p:attrName>style.visibility</p:attrName>
                                        </p:attrNameLst>
                                      </p:cBhvr>
                                      <p:to>
                                        <p:strVal val="visible"/>
                                      </p:to>
                                    </p:set>
                                    <p:animEffect filter="fade" transition="in">
                                      <p:cBhvr>
                                        <p:cTn dur="500"/>
                                        <p:tgtEl>
                                          <p:spTgt spid="132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xEl>
                                              <p:pRg end="6" st="6"/>
                                            </p:txEl>
                                          </p:spTgt>
                                        </p:tgtEl>
                                        <p:attrNameLst>
                                          <p:attrName>style.visibility</p:attrName>
                                        </p:attrNameLst>
                                      </p:cBhvr>
                                      <p:to>
                                        <p:strVal val="visible"/>
                                      </p:to>
                                    </p:set>
                                    <p:animEffect filter="fade" transition="in">
                                      <p:cBhvr>
                                        <p:cTn dur="500"/>
                                        <p:tgtEl>
                                          <p:spTgt spid="132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3">
                                            <p:txEl>
                                              <p:pRg end="7" st="7"/>
                                            </p:txEl>
                                          </p:spTgt>
                                        </p:tgtEl>
                                        <p:attrNameLst>
                                          <p:attrName>style.visibility</p:attrName>
                                        </p:attrNameLst>
                                      </p:cBhvr>
                                      <p:to>
                                        <p:strVal val="visible"/>
                                      </p:to>
                                    </p:set>
                                    <p:animEffect filter="fade" transition="in">
                                      <p:cBhvr>
                                        <p:cTn dur="500"/>
                                        <p:tgtEl>
                                          <p:spTgt spid="132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56"/>
          <p:cNvSpPr txBox="1"/>
          <p:nvPr/>
        </p:nvSpPr>
        <p:spPr>
          <a:xfrm>
            <a:off x="457200" y="1447800"/>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2400"/>
              <a:buFont typeface="Lucida Sans"/>
              <a:buNone/>
            </a:pPr>
            <a:r>
              <a:rPr b="0" i="1" lang="en-US" sz="2400" u="none">
                <a:solidFill>
                  <a:srgbClr val="002060"/>
                </a:solidFill>
                <a:latin typeface="Lucida Sans"/>
                <a:ea typeface="Lucida Sans"/>
                <a:cs typeface="Lucida Sans"/>
                <a:sym typeface="Lucida Sans"/>
              </a:rPr>
              <a:t>t = ( S</a:t>
            </a:r>
            <a:r>
              <a:rPr b="0" baseline="-25000" i="1" lang="en-US" sz="2400" u="none">
                <a:solidFill>
                  <a:srgbClr val="00206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 + S</a:t>
            </a:r>
            <a:r>
              <a:rPr b="0" baseline="-25000" i="1" lang="en-US" sz="2400" u="none">
                <a:solidFill>
                  <a:srgbClr val="00206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)mod 4 = </a:t>
            </a:r>
            <a:r>
              <a:rPr b="1" i="1" lang="en-US" sz="2400" u="none">
                <a:solidFill>
                  <a:srgbClr val="FF0000"/>
                </a:solidFill>
                <a:latin typeface="Lucida Sans"/>
                <a:ea typeface="Lucida Sans"/>
                <a:cs typeface="Lucida Sans"/>
                <a:sym typeface="Lucida Sans"/>
              </a:rPr>
              <a:t>1</a:t>
            </a:r>
            <a:endParaRPr/>
          </a:p>
          <a:p>
            <a:pPr indent="0" lvl="0" marL="0" marR="0" rtl="0" algn="l">
              <a:lnSpc>
                <a:spcPct val="100000"/>
              </a:lnSpc>
              <a:spcBef>
                <a:spcPts val="400"/>
              </a:spcBef>
              <a:spcAft>
                <a:spcPts val="0"/>
              </a:spcAft>
              <a:buClr>
                <a:srgbClr val="002060"/>
              </a:buClr>
              <a:buSzPts val="2400"/>
              <a:buFont typeface="Lucida Sans"/>
              <a:buNone/>
            </a:pPr>
            <a:r>
              <a:rPr b="1" i="1" lang="en-US" sz="2400" u="none">
                <a:solidFill>
                  <a:srgbClr val="00206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1</a:t>
            </a:r>
            <a:r>
              <a:rPr b="0" i="0" lang="en-US" sz="2400" u="none">
                <a:solidFill>
                  <a:srgbClr val="FF000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 3  ( 0000 0011 )</a:t>
            </a:r>
            <a:endParaRPr/>
          </a:p>
          <a:p>
            <a:pPr indent="0" lvl="0" marL="0"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Lucida Sans"/>
              <a:ea typeface="Lucida Sans"/>
              <a:cs typeface="Lucida Sans"/>
              <a:sym typeface="Lucida Sans"/>
            </a:endParaRPr>
          </a:p>
          <a:p>
            <a:pPr indent="0" lvl="0" marL="0"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	</a:t>
            </a:r>
            <a:r>
              <a:rPr b="0" i="0" lang="en-US" sz="2400" u="none">
                <a:solidFill>
                  <a:srgbClr val="002060"/>
                </a:solidFill>
                <a:latin typeface="Lucida Sans"/>
                <a:ea typeface="Lucida Sans"/>
                <a:cs typeface="Lucida Sans"/>
                <a:sym typeface="Lucida Sans"/>
              </a:rPr>
              <a:t>        H</a:t>
            </a:r>
            <a:endParaRPr/>
          </a:p>
          <a:p>
            <a:pPr indent="0" lvl="0" marL="0" marR="0" rtl="0" algn="l">
              <a:lnSpc>
                <a:spcPct val="100000"/>
              </a:lnSpc>
              <a:spcBef>
                <a:spcPts val="400"/>
              </a:spcBef>
              <a:spcAft>
                <a:spcPts val="0"/>
              </a:spcAft>
              <a:buClr>
                <a:srgbClr val="002060"/>
              </a:buClr>
              <a:buSzPts val="2400"/>
              <a:buFont typeface="Lucida Sans"/>
              <a:buNone/>
            </a:pPr>
            <a:r>
              <a:rPr b="0" i="0" lang="en-US" sz="2400" u="none">
                <a:solidFill>
                  <a:srgbClr val="00206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0100 1000</a:t>
            </a:r>
            <a:endParaRPr/>
          </a:p>
          <a:p>
            <a:pPr indent="0" lvl="0" marL="0" marR="0" rtl="0" algn="l">
              <a:lnSpc>
                <a:spcPct val="100000"/>
              </a:lnSpc>
              <a:spcBef>
                <a:spcPts val="400"/>
              </a:spcBef>
              <a:spcAft>
                <a:spcPts val="0"/>
              </a:spcAft>
              <a:buClr>
                <a:srgbClr val="002060"/>
              </a:buClr>
              <a:buSzPts val="2400"/>
              <a:buFont typeface="Lucida Sans"/>
              <a:buNone/>
            </a:pPr>
            <a:r>
              <a:rPr b="0" i="1" lang="en-US" sz="2400" u="none">
                <a:solidFill>
                  <a:srgbClr val="002060"/>
                </a:solidFill>
                <a:latin typeface="Lucida Sans"/>
                <a:ea typeface="Lucida Sans"/>
                <a:cs typeface="Lucida Sans"/>
                <a:sym typeface="Lucida Sans"/>
              </a:rPr>
              <a:t>   </a:t>
            </a:r>
            <a:r>
              <a:rPr b="0" i="1" lang="en-US" sz="2400" u="sng">
                <a:solidFill>
                  <a:srgbClr val="002060"/>
                </a:solidFill>
                <a:latin typeface="Lucida Sans"/>
                <a:ea typeface="Lucida Sans"/>
                <a:cs typeface="Lucida Sans"/>
                <a:sym typeface="Lucida Sans"/>
              </a:rPr>
              <a:t>XOR   0000 0011</a:t>
            </a:r>
            <a:endParaRPr/>
          </a:p>
          <a:p>
            <a:pPr indent="0" lvl="0" marL="0" marR="0" rtl="0" algn="l">
              <a:lnSpc>
                <a:spcPct val="100000"/>
              </a:lnSpc>
              <a:spcBef>
                <a:spcPts val="400"/>
              </a:spcBef>
              <a:spcAft>
                <a:spcPts val="0"/>
              </a:spcAft>
              <a:buClr>
                <a:srgbClr val="FF0000"/>
              </a:buClr>
              <a:buSzPts val="2400"/>
              <a:buFont typeface="Lucida Sans"/>
              <a:buNone/>
            </a:pPr>
            <a:r>
              <a:rPr b="1" i="1" lang="en-US" sz="2400" u="none">
                <a:solidFill>
                  <a:srgbClr val="FF0000"/>
                </a:solidFill>
                <a:latin typeface="Lucida Sans"/>
                <a:ea typeface="Lucida Sans"/>
                <a:cs typeface="Lucida Sans"/>
                <a:sym typeface="Lucida Sans"/>
              </a:rPr>
              <a:t>              0100 1011</a:t>
            </a:r>
            <a:endParaRPr/>
          </a:p>
        </p:txBody>
      </p:sp>
      <p:sp>
        <p:nvSpPr>
          <p:cNvPr id="1331" name="Google Shape;1331;p156"/>
          <p:cNvSpPr txBox="1"/>
          <p:nvPr/>
        </p:nvSpPr>
        <p:spPr>
          <a:xfrm>
            <a:off x="533400" y="381000"/>
            <a:ext cx="7772400" cy="58102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a:solidFill>
                  <a:srgbClr val="000000"/>
                </a:solidFill>
                <a:latin typeface="Arial"/>
                <a:ea typeface="Arial"/>
                <a:cs typeface="Arial"/>
                <a:sym typeface="Arial"/>
              </a:rPr>
              <a:t>Example (Ciphering phase)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0" st="0"/>
                                            </p:txEl>
                                          </p:spTgt>
                                        </p:tgtEl>
                                        <p:attrNameLst>
                                          <p:attrName>style.visibility</p:attrName>
                                        </p:attrNameLst>
                                      </p:cBhvr>
                                      <p:to>
                                        <p:strVal val="visible"/>
                                      </p:to>
                                    </p:set>
                                    <p:animEffect filter="fade" transition="in">
                                      <p:cBhvr>
                                        <p:cTn dur="500"/>
                                        <p:tgtEl>
                                          <p:spTgt spid="1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1" st="1"/>
                                            </p:txEl>
                                          </p:spTgt>
                                        </p:tgtEl>
                                        <p:attrNameLst>
                                          <p:attrName>style.visibility</p:attrName>
                                        </p:attrNameLst>
                                      </p:cBhvr>
                                      <p:to>
                                        <p:strVal val="visible"/>
                                      </p:to>
                                    </p:set>
                                    <p:animEffect filter="fade" transition="in">
                                      <p:cBhvr>
                                        <p:cTn dur="500"/>
                                        <p:tgtEl>
                                          <p:spTgt spid="13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2" st="2"/>
                                            </p:txEl>
                                          </p:spTgt>
                                        </p:tgtEl>
                                        <p:attrNameLst>
                                          <p:attrName>style.visibility</p:attrName>
                                        </p:attrNameLst>
                                      </p:cBhvr>
                                      <p:to>
                                        <p:strVal val="visible"/>
                                      </p:to>
                                    </p:set>
                                    <p:animEffect filter="fade" transition="in">
                                      <p:cBhvr>
                                        <p:cTn dur="500"/>
                                        <p:tgtEl>
                                          <p:spTgt spid="13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3" st="3"/>
                                            </p:txEl>
                                          </p:spTgt>
                                        </p:tgtEl>
                                        <p:attrNameLst>
                                          <p:attrName>style.visibility</p:attrName>
                                        </p:attrNameLst>
                                      </p:cBhvr>
                                      <p:to>
                                        <p:strVal val="visible"/>
                                      </p:to>
                                    </p:set>
                                    <p:animEffect filter="fade" transition="in">
                                      <p:cBhvr>
                                        <p:cTn dur="500"/>
                                        <p:tgtEl>
                                          <p:spTgt spid="13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4" st="4"/>
                                            </p:txEl>
                                          </p:spTgt>
                                        </p:tgtEl>
                                        <p:attrNameLst>
                                          <p:attrName>style.visibility</p:attrName>
                                        </p:attrNameLst>
                                      </p:cBhvr>
                                      <p:to>
                                        <p:strVal val="visible"/>
                                      </p:to>
                                    </p:set>
                                    <p:animEffect filter="fade" transition="in">
                                      <p:cBhvr>
                                        <p:cTn dur="500"/>
                                        <p:tgtEl>
                                          <p:spTgt spid="13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5" st="5"/>
                                            </p:txEl>
                                          </p:spTgt>
                                        </p:tgtEl>
                                        <p:attrNameLst>
                                          <p:attrName>style.visibility</p:attrName>
                                        </p:attrNameLst>
                                      </p:cBhvr>
                                      <p:to>
                                        <p:strVal val="visible"/>
                                      </p:to>
                                    </p:set>
                                    <p:animEffect filter="fade" transition="in">
                                      <p:cBhvr>
                                        <p:cTn dur="500"/>
                                        <p:tgtEl>
                                          <p:spTgt spid="13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xEl>
                                              <p:pRg end="6" st="6"/>
                                            </p:txEl>
                                          </p:spTgt>
                                        </p:tgtEl>
                                        <p:attrNameLst>
                                          <p:attrName>style.visibility</p:attrName>
                                        </p:attrNameLst>
                                      </p:cBhvr>
                                      <p:to>
                                        <p:strVal val="visible"/>
                                      </p:to>
                                    </p:set>
                                    <p:animEffect filter="fade" transition="in">
                                      <p:cBhvr>
                                        <p:cTn dur="500"/>
                                        <p:tgtEl>
                                          <p:spTgt spid="133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57"/>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632"/>
              <a:buFont typeface="Noto Sans Symbols"/>
              <a:buChar char="❑"/>
            </a:pPr>
            <a:r>
              <a:rPr b="0" i="0" lang="en-US" sz="2400" u="sng">
                <a:solidFill>
                  <a:srgbClr val="000000"/>
                </a:solidFill>
                <a:latin typeface="Lucida Sans"/>
                <a:ea typeface="Lucida Sans"/>
                <a:cs typeface="Lucida Sans"/>
                <a:sym typeface="Lucida Sans"/>
              </a:rPr>
              <a:t>“I”:</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i=1, f=2</a:t>
            </a:r>
            <a:endParaRPr/>
          </a:p>
          <a:p>
            <a:pPr indent="-228599" lvl="1" marL="620712" marR="0" rtl="0" algn="l">
              <a:lnSpc>
                <a:spcPct val="100000"/>
              </a:lnSpc>
              <a:spcBef>
                <a:spcPts val="300"/>
              </a:spcBef>
              <a:spcAft>
                <a:spcPts val="0"/>
              </a:spcAft>
              <a:buClr>
                <a:srgbClr val="2DA2BF"/>
              </a:buClr>
              <a:buSzPts val="2400"/>
              <a:buFont typeface="Arial"/>
              <a:buChar char="–"/>
            </a:pPr>
            <a:r>
              <a:rPr b="0" i="1" lang="en-US" sz="2400" u="none" cap="none" strike="noStrike">
                <a:solidFill>
                  <a:srgbClr val="002060"/>
                </a:solidFill>
                <a:latin typeface="Lucida Sans"/>
                <a:ea typeface="Lucida Sans"/>
                <a:cs typeface="Lucida Sans"/>
                <a:sym typeface="Lucida Sans"/>
              </a:rPr>
              <a:t>S[ ]=[ S</a:t>
            </a:r>
            <a:r>
              <a:rPr b="0" baseline="-25000" i="1" lang="en-US" sz="2400" u="none" cap="none" strike="noStrike">
                <a:solidFill>
                  <a:srgbClr val="002060"/>
                </a:solidFill>
                <a:latin typeface="Lucida Sans"/>
                <a:ea typeface="Lucida Sans"/>
                <a:cs typeface="Lucida Sans"/>
                <a:sym typeface="Lucida Sans"/>
              </a:rPr>
              <a:t>0</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1</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2</a:t>
            </a:r>
            <a:r>
              <a:rPr b="0" i="1" lang="en-US" sz="2400" u="none" cap="none" strike="noStrike">
                <a:solidFill>
                  <a:srgbClr val="002060"/>
                </a:solidFill>
                <a:latin typeface="Lucida Sans"/>
                <a:ea typeface="Lucida Sans"/>
                <a:cs typeface="Lucida Sans"/>
                <a:sym typeface="Lucida Sans"/>
              </a:rPr>
              <a:t>, S</a:t>
            </a:r>
            <a:r>
              <a:rPr b="0" baseline="-25000" i="1" lang="en-US" sz="2400" u="none" cap="none" strike="noStrike">
                <a:solidFill>
                  <a:srgbClr val="002060"/>
                </a:solidFill>
                <a:latin typeface="Lucida Sans"/>
                <a:ea typeface="Lucida Sans"/>
                <a:cs typeface="Lucida Sans"/>
                <a:sym typeface="Lucida Sans"/>
              </a:rPr>
              <a:t>3</a:t>
            </a:r>
            <a:r>
              <a:rPr b="0" i="1" lang="en-US" sz="2400" u="none" cap="none" strike="noStrike">
                <a:solidFill>
                  <a:srgbClr val="002060"/>
                </a:solidFill>
                <a:latin typeface="Lucida Sans"/>
                <a:ea typeface="Lucida Sans"/>
                <a:cs typeface="Lucida Sans"/>
                <a:sym typeface="Lucida Sans"/>
              </a:rPr>
              <a:t>] = [ 1, 3, 2, 0 ]</a:t>
            </a:r>
            <a:endParaRPr/>
          </a:p>
          <a:p>
            <a:pPr indent="-255587" lvl="0" marL="365125"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Because </a:t>
            </a:r>
            <a:r>
              <a:rPr b="0" i="1" lang="en-US" sz="2400" u="none">
                <a:solidFill>
                  <a:srgbClr val="002060"/>
                </a:solidFill>
                <a:latin typeface="Lucida Sans"/>
                <a:ea typeface="Lucida Sans"/>
                <a:cs typeface="Lucida Sans"/>
                <a:sym typeface="Lucida Sans"/>
              </a:rPr>
              <a:t>i = ( i + 1 )mod 4 = </a:t>
            </a:r>
            <a:r>
              <a:rPr b="1" i="1" lang="en-US" sz="2400" u="none">
                <a:solidFill>
                  <a:srgbClr val="FF0000"/>
                </a:solidFill>
                <a:latin typeface="Lucida Sans"/>
                <a:ea typeface="Lucida Sans"/>
                <a:cs typeface="Lucida Sans"/>
                <a:sym typeface="Lucida Sans"/>
              </a:rPr>
              <a:t>2</a:t>
            </a:r>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f = ( f + S</a:t>
            </a:r>
            <a:r>
              <a:rPr b="0" baseline="-25000" i="1" lang="en-US" sz="2400" u="none">
                <a:solidFill>
                  <a:srgbClr val="00206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)mod 4 = </a:t>
            </a:r>
            <a:r>
              <a:rPr b="1" i="1" lang="en-US" sz="2400" u="none">
                <a:solidFill>
                  <a:srgbClr val="FF0000"/>
                </a:solidFill>
                <a:latin typeface="Lucida Sans"/>
                <a:ea typeface="Lucida Sans"/>
                <a:cs typeface="Lucida Sans"/>
                <a:sym typeface="Lucida Sans"/>
              </a:rPr>
              <a:t>0</a:t>
            </a:r>
            <a:r>
              <a:rPr b="0" i="0" lang="en-US" sz="2400" u="none">
                <a:solidFill>
                  <a:srgbClr val="000000"/>
                </a:solidFill>
                <a:latin typeface="Lucida Sans"/>
                <a:ea typeface="Lucida Sans"/>
                <a:cs typeface="Lucida Sans"/>
                <a:sym typeface="Lucida Sans"/>
              </a:rPr>
              <a:t>, then swap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2</a:t>
            </a:r>
            <a:r>
              <a:rPr b="0" i="0" lang="en-US" sz="2400" u="none">
                <a:solidFill>
                  <a:srgbClr val="000000"/>
                </a:solidFill>
                <a:latin typeface="Lucida Sans"/>
                <a:ea typeface="Lucida Sans"/>
                <a:cs typeface="Lucida Sans"/>
                <a:sym typeface="Lucida Sans"/>
              </a:rPr>
              <a:t>with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0</a:t>
            </a:r>
            <a:endParaRPr/>
          </a:p>
          <a:p>
            <a:pPr indent="-255587" lvl="0" marL="365125"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New array </a:t>
            </a:r>
            <a:r>
              <a:rPr b="0" i="1" lang="en-US" sz="2400" u="none">
                <a:solidFill>
                  <a:srgbClr val="002060"/>
                </a:solidFill>
                <a:latin typeface="Lucida Sans"/>
                <a:ea typeface="Lucida Sans"/>
                <a:cs typeface="Lucida Sans"/>
                <a:sym typeface="Lucida Sans"/>
              </a:rPr>
              <a:t>S[ ]=[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0</a:t>
            </a:r>
            <a:r>
              <a:rPr b="0" i="1" lang="en-US" sz="2400" u="none">
                <a:solidFill>
                  <a:srgbClr val="002060"/>
                </a:solidFill>
                <a:latin typeface="Lucida Sans"/>
                <a:ea typeface="Lucida Sans"/>
                <a:cs typeface="Lucida Sans"/>
                <a:sym typeface="Lucida Sans"/>
              </a:rPr>
              <a:t>, S</a:t>
            </a:r>
            <a:r>
              <a:rPr b="0" baseline="-25000" i="1" lang="en-US" sz="2400" u="none">
                <a:solidFill>
                  <a:srgbClr val="00206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S</a:t>
            </a:r>
            <a:r>
              <a:rPr b="0" baseline="-25000" i="1" lang="en-US" sz="2400" u="none">
                <a:solidFill>
                  <a:srgbClr val="002060"/>
                </a:solidFill>
                <a:latin typeface="Lucida Sans"/>
                <a:ea typeface="Lucida Sans"/>
                <a:cs typeface="Lucida Sans"/>
                <a:sym typeface="Lucida Sans"/>
              </a:rPr>
              <a:t>3 </a:t>
            </a:r>
            <a:r>
              <a:rPr b="0" i="1" lang="en-US" sz="2400" u="none">
                <a:solidFill>
                  <a:srgbClr val="002060"/>
                </a:solidFill>
                <a:latin typeface="Lucida Sans"/>
                <a:ea typeface="Lucida Sans"/>
                <a:cs typeface="Lucida Sans"/>
                <a:sym typeface="Lucida Sans"/>
              </a:rPr>
              <a:t>] = [</a:t>
            </a:r>
            <a:r>
              <a:rPr b="1" i="1" lang="en-US" sz="2400" u="none">
                <a:solidFill>
                  <a:srgbClr val="00206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3,</a:t>
            </a:r>
            <a:r>
              <a:rPr b="0" i="1" lang="en-US" sz="2400" u="none">
                <a:solidFill>
                  <a:srgbClr val="000000"/>
                </a:solidFill>
                <a:latin typeface="Lucida Sans"/>
                <a:ea typeface="Lucida Sans"/>
                <a:cs typeface="Lucida Sans"/>
                <a:sym typeface="Lucida Sans"/>
              </a:rPr>
              <a:t> </a:t>
            </a:r>
            <a:r>
              <a:rPr b="1" i="1" lang="en-US" sz="2400" u="none">
                <a:solidFill>
                  <a:srgbClr val="FF0000"/>
                </a:solidFill>
                <a:latin typeface="Lucida Sans"/>
                <a:ea typeface="Lucida Sans"/>
                <a:cs typeface="Lucida Sans"/>
                <a:sym typeface="Lucida Sans"/>
              </a:rPr>
              <a:t>1</a:t>
            </a:r>
            <a:r>
              <a:rPr b="0" i="1" lang="en-US" sz="2400" u="none">
                <a:solidFill>
                  <a:srgbClr val="002060"/>
                </a:solidFill>
                <a:latin typeface="Lucida Sans"/>
                <a:ea typeface="Lucida Sans"/>
                <a:cs typeface="Lucida Sans"/>
                <a:sym typeface="Lucida Sans"/>
              </a:rPr>
              <a:t>, 0 ]</a:t>
            </a:r>
            <a:endParaRPr/>
          </a:p>
        </p:txBody>
      </p:sp>
      <p:sp>
        <p:nvSpPr>
          <p:cNvPr id="1338" name="Google Shape;1338;p157"/>
          <p:cNvSpPr txBox="1"/>
          <p:nvPr/>
        </p:nvSpPr>
        <p:spPr>
          <a:xfrm>
            <a:off x="533400" y="381000"/>
            <a:ext cx="7772400" cy="58102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a:solidFill>
                  <a:srgbClr val="000000"/>
                </a:solidFill>
                <a:latin typeface="Arial"/>
                <a:ea typeface="Arial"/>
                <a:cs typeface="Arial"/>
                <a:sym typeface="Arial"/>
              </a:rPr>
              <a:t>Example (Ciphering phase)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0" st="0"/>
                                            </p:txEl>
                                          </p:spTgt>
                                        </p:tgtEl>
                                        <p:attrNameLst>
                                          <p:attrName>style.visibility</p:attrName>
                                        </p:attrNameLst>
                                      </p:cBhvr>
                                      <p:to>
                                        <p:strVal val="visible"/>
                                      </p:to>
                                    </p:set>
                                    <p:animEffect filter="fade" transition="in">
                                      <p:cBhvr>
                                        <p:cTn dur="500"/>
                                        <p:tgtEl>
                                          <p:spTgt spid="1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1" st="1"/>
                                            </p:txEl>
                                          </p:spTgt>
                                        </p:tgtEl>
                                        <p:attrNameLst>
                                          <p:attrName>style.visibility</p:attrName>
                                        </p:attrNameLst>
                                      </p:cBhvr>
                                      <p:to>
                                        <p:strVal val="visible"/>
                                      </p:to>
                                    </p:set>
                                    <p:animEffect filter="fade" transition="in">
                                      <p:cBhvr>
                                        <p:cTn dur="500"/>
                                        <p:tgtEl>
                                          <p:spTgt spid="1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2" st="2"/>
                                            </p:txEl>
                                          </p:spTgt>
                                        </p:tgtEl>
                                        <p:attrNameLst>
                                          <p:attrName>style.visibility</p:attrName>
                                        </p:attrNameLst>
                                      </p:cBhvr>
                                      <p:to>
                                        <p:strVal val="visible"/>
                                      </p:to>
                                    </p:set>
                                    <p:animEffect filter="fade" transition="in">
                                      <p:cBhvr>
                                        <p:cTn dur="500"/>
                                        <p:tgtEl>
                                          <p:spTgt spid="13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3" st="3"/>
                                            </p:txEl>
                                          </p:spTgt>
                                        </p:tgtEl>
                                        <p:attrNameLst>
                                          <p:attrName>style.visibility</p:attrName>
                                        </p:attrNameLst>
                                      </p:cBhvr>
                                      <p:to>
                                        <p:strVal val="visible"/>
                                      </p:to>
                                    </p:set>
                                    <p:animEffect filter="fade" transition="in">
                                      <p:cBhvr>
                                        <p:cTn dur="500"/>
                                        <p:tgtEl>
                                          <p:spTgt spid="13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4" st="4"/>
                                            </p:txEl>
                                          </p:spTgt>
                                        </p:tgtEl>
                                        <p:attrNameLst>
                                          <p:attrName>style.visibility</p:attrName>
                                        </p:attrNameLst>
                                      </p:cBhvr>
                                      <p:to>
                                        <p:strVal val="visible"/>
                                      </p:to>
                                    </p:set>
                                    <p:animEffect filter="fade" transition="in">
                                      <p:cBhvr>
                                        <p:cTn dur="500"/>
                                        <p:tgtEl>
                                          <p:spTgt spid="13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5" st="5"/>
                                            </p:txEl>
                                          </p:spTgt>
                                        </p:tgtEl>
                                        <p:attrNameLst>
                                          <p:attrName>style.visibility</p:attrName>
                                        </p:attrNameLst>
                                      </p:cBhvr>
                                      <p:to>
                                        <p:strVal val="visible"/>
                                      </p:to>
                                    </p:set>
                                    <p:animEffect filter="fade" transition="in">
                                      <p:cBhvr>
                                        <p:cTn dur="500"/>
                                        <p:tgtEl>
                                          <p:spTgt spid="13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7">
                                            <p:txEl>
                                              <p:pRg end="6" st="6"/>
                                            </p:txEl>
                                          </p:spTgt>
                                        </p:tgtEl>
                                        <p:attrNameLst>
                                          <p:attrName>style.visibility</p:attrName>
                                        </p:attrNameLst>
                                      </p:cBhvr>
                                      <p:to>
                                        <p:strVal val="visible"/>
                                      </p:to>
                                    </p:set>
                                    <p:animEffect filter="fade" transition="in">
                                      <p:cBhvr>
                                        <p:cTn dur="500"/>
                                        <p:tgtEl>
                                          <p:spTgt spid="133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58"/>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2400"/>
              <a:buFont typeface="Lucida Sans"/>
              <a:buNone/>
            </a:pPr>
            <a:r>
              <a:rPr b="0" i="1" lang="en-US" sz="2400" u="none">
                <a:solidFill>
                  <a:srgbClr val="002060"/>
                </a:solidFill>
                <a:latin typeface="Lucida Sans"/>
                <a:ea typeface="Lucida Sans"/>
                <a:cs typeface="Lucida Sans"/>
                <a:sym typeface="Lucida Sans"/>
              </a:rPr>
              <a:t>t = ( S</a:t>
            </a:r>
            <a:r>
              <a:rPr b="0" baseline="-25000" i="1" lang="en-US" sz="2400" u="none">
                <a:solidFill>
                  <a:srgbClr val="002060"/>
                </a:solidFill>
                <a:latin typeface="Lucida Sans"/>
                <a:ea typeface="Lucida Sans"/>
                <a:cs typeface="Lucida Sans"/>
                <a:sym typeface="Lucida Sans"/>
              </a:rPr>
              <a:t>2</a:t>
            </a:r>
            <a:r>
              <a:rPr b="0" i="1" lang="en-US" sz="2400" u="none">
                <a:solidFill>
                  <a:srgbClr val="002060"/>
                </a:solidFill>
                <a:latin typeface="Lucida Sans"/>
                <a:ea typeface="Lucida Sans"/>
                <a:cs typeface="Lucida Sans"/>
                <a:sym typeface="Lucida Sans"/>
              </a:rPr>
              <a:t> + S</a:t>
            </a:r>
            <a:r>
              <a:rPr b="0" baseline="-25000" i="1" lang="en-US" sz="2400" u="none">
                <a:solidFill>
                  <a:srgbClr val="002060"/>
                </a:solidFill>
                <a:latin typeface="Lucida Sans"/>
                <a:ea typeface="Lucida Sans"/>
                <a:cs typeface="Lucida Sans"/>
                <a:sym typeface="Lucida Sans"/>
              </a:rPr>
              <a:t>0</a:t>
            </a:r>
            <a:r>
              <a:rPr b="0" i="1" lang="en-US" sz="2400" u="none">
                <a:solidFill>
                  <a:srgbClr val="002060"/>
                </a:solidFill>
                <a:latin typeface="Lucida Sans"/>
                <a:ea typeface="Lucida Sans"/>
                <a:cs typeface="Lucida Sans"/>
                <a:sym typeface="Lucida Sans"/>
              </a:rPr>
              <a:t> )mod 4 = </a:t>
            </a:r>
            <a:r>
              <a:rPr b="1" i="1" lang="en-US" sz="2400" u="none">
                <a:solidFill>
                  <a:srgbClr val="FF0000"/>
                </a:solidFill>
                <a:latin typeface="Lucida Sans"/>
                <a:ea typeface="Lucida Sans"/>
                <a:cs typeface="Lucida Sans"/>
                <a:sym typeface="Lucida Sans"/>
              </a:rPr>
              <a:t>3</a:t>
            </a:r>
            <a:endParaRPr/>
          </a:p>
          <a:p>
            <a:pPr indent="0" lvl="0" marL="0" marR="0" rtl="0" algn="l">
              <a:lnSpc>
                <a:spcPct val="100000"/>
              </a:lnSpc>
              <a:spcBef>
                <a:spcPts val="400"/>
              </a:spcBef>
              <a:spcAft>
                <a:spcPts val="0"/>
              </a:spcAft>
              <a:buClr>
                <a:srgbClr val="002060"/>
              </a:buClr>
              <a:buSzPts val="2400"/>
              <a:buFont typeface="Lucida Sans"/>
              <a:buNone/>
            </a:pPr>
            <a:r>
              <a:rPr b="1" i="1" lang="en-US" sz="2400" u="none">
                <a:solidFill>
                  <a:srgbClr val="002060"/>
                </a:solidFill>
                <a:latin typeface="Lucida Sans"/>
                <a:ea typeface="Lucida Sans"/>
                <a:cs typeface="Lucida Sans"/>
                <a:sym typeface="Lucida Sans"/>
              </a:rPr>
              <a:t>S</a:t>
            </a:r>
            <a:r>
              <a:rPr b="1" baseline="-25000" i="1" lang="en-US" sz="2400" u="none">
                <a:solidFill>
                  <a:srgbClr val="FF0000"/>
                </a:solidFill>
                <a:latin typeface="Lucida Sans"/>
                <a:ea typeface="Lucida Sans"/>
                <a:cs typeface="Lucida Sans"/>
                <a:sym typeface="Lucida Sans"/>
              </a:rPr>
              <a:t>3</a:t>
            </a:r>
            <a:r>
              <a:rPr b="0" i="0" lang="en-US" sz="2400" u="none">
                <a:solidFill>
                  <a:srgbClr val="FF000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 0  ( 0000 0000 )</a:t>
            </a:r>
            <a:endParaRPr/>
          </a:p>
          <a:p>
            <a:pPr indent="0" lvl="0" marL="0"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Lucida Sans"/>
              <a:ea typeface="Lucida Sans"/>
              <a:cs typeface="Lucida Sans"/>
              <a:sym typeface="Lucida Sans"/>
            </a:endParaRPr>
          </a:p>
          <a:p>
            <a:pPr indent="0" lvl="0" marL="0" marR="0" rtl="0" algn="l">
              <a:lnSpc>
                <a:spcPct val="100000"/>
              </a:lnSpc>
              <a:spcBef>
                <a:spcPts val="400"/>
              </a:spcBef>
              <a:spcAft>
                <a:spcPts val="0"/>
              </a:spcAft>
              <a:buClr>
                <a:srgbClr val="000000"/>
              </a:buClr>
              <a:buSzPts val="2400"/>
              <a:buFont typeface="Lucida Sans"/>
              <a:buNone/>
            </a:pPr>
            <a:r>
              <a:rPr b="0" i="0" lang="en-US" sz="2400" u="none">
                <a:solidFill>
                  <a:srgbClr val="000000"/>
                </a:solidFill>
                <a:latin typeface="Lucida Sans"/>
                <a:ea typeface="Lucida Sans"/>
                <a:cs typeface="Lucida Sans"/>
                <a:sym typeface="Lucida Sans"/>
              </a:rPr>
              <a:t>	  </a:t>
            </a:r>
            <a:r>
              <a:rPr b="0" i="0" lang="en-US" sz="2400" u="none">
                <a:solidFill>
                  <a:srgbClr val="00206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I</a:t>
            </a:r>
            <a:endParaRPr/>
          </a:p>
          <a:p>
            <a:pPr indent="0" lvl="0" marL="0" marR="0" rtl="0" algn="l">
              <a:lnSpc>
                <a:spcPct val="100000"/>
              </a:lnSpc>
              <a:spcBef>
                <a:spcPts val="400"/>
              </a:spcBef>
              <a:spcAft>
                <a:spcPts val="0"/>
              </a:spcAft>
              <a:buClr>
                <a:srgbClr val="002060"/>
              </a:buClr>
              <a:buSzPts val="2400"/>
              <a:buFont typeface="Lucida Sans"/>
              <a:buNone/>
            </a:pPr>
            <a:r>
              <a:rPr b="0" i="0" lang="en-US" sz="2400" u="none">
                <a:solidFill>
                  <a:srgbClr val="002060"/>
                </a:solidFill>
                <a:latin typeface="Lucida Sans"/>
                <a:ea typeface="Lucida Sans"/>
                <a:cs typeface="Lucida Sans"/>
                <a:sym typeface="Lucida Sans"/>
              </a:rPr>
              <a:t>	</a:t>
            </a:r>
            <a:r>
              <a:rPr b="0" i="1" lang="en-US" sz="2400" u="none">
                <a:solidFill>
                  <a:srgbClr val="002060"/>
                </a:solidFill>
                <a:latin typeface="Lucida Sans"/>
                <a:ea typeface="Lucida Sans"/>
                <a:cs typeface="Lucida Sans"/>
                <a:sym typeface="Lucida Sans"/>
              </a:rPr>
              <a:t>0100 1001</a:t>
            </a:r>
            <a:endParaRPr/>
          </a:p>
          <a:p>
            <a:pPr indent="0" lvl="0" marL="0" marR="0" rtl="0" algn="l">
              <a:lnSpc>
                <a:spcPct val="100000"/>
              </a:lnSpc>
              <a:spcBef>
                <a:spcPts val="400"/>
              </a:spcBef>
              <a:spcAft>
                <a:spcPts val="0"/>
              </a:spcAft>
              <a:buClr>
                <a:srgbClr val="002060"/>
              </a:buClr>
              <a:buSzPts val="2400"/>
              <a:buFont typeface="Lucida Sans"/>
              <a:buNone/>
            </a:pPr>
            <a:r>
              <a:rPr b="0" i="1" lang="en-US" sz="2400" u="none">
                <a:solidFill>
                  <a:srgbClr val="002060"/>
                </a:solidFill>
                <a:latin typeface="Lucida Sans"/>
                <a:ea typeface="Lucida Sans"/>
                <a:cs typeface="Lucida Sans"/>
                <a:sym typeface="Lucida Sans"/>
              </a:rPr>
              <a:t>   </a:t>
            </a:r>
            <a:r>
              <a:rPr b="0" i="1" lang="en-US" sz="2400" u="sng">
                <a:solidFill>
                  <a:srgbClr val="002060"/>
                </a:solidFill>
                <a:latin typeface="Lucida Sans"/>
                <a:ea typeface="Lucida Sans"/>
                <a:cs typeface="Lucida Sans"/>
                <a:sym typeface="Lucida Sans"/>
              </a:rPr>
              <a:t>XOR   0000 0000</a:t>
            </a:r>
            <a:endParaRPr/>
          </a:p>
          <a:p>
            <a:pPr indent="0" lvl="0" marL="0" marR="0" rtl="0" algn="l">
              <a:lnSpc>
                <a:spcPct val="100000"/>
              </a:lnSpc>
              <a:spcBef>
                <a:spcPts val="400"/>
              </a:spcBef>
              <a:spcAft>
                <a:spcPts val="0"/>
              </a:spcAft>
              <a:buClr>
                <a:srgbClr val="FF0000"/>
              </a:buClr>
              <a:buSzPts val="2400"/>
              <a:buFont typeface="Lucida Sans"/>
              <a:buNone/>
            </a:pPr>
            <a:r>
              <a:rPr b="1" i="1" lang="en-US" sz="2400" u="none">
                <a:solidFill>
                  <a:srgbClr val="FF0000"/>
                </a:solidFill>
                <a:latin typeface="Lucida Sans"/>
                <a:ea typeface="Lucida Sans"/>
                <a:cs typeface="Lucida Sans"/>
                <a:sym typeface="Lucida Sans"/>
              </a:rPr>
              <a:t>              0100 1001</a:t>
            </a:r>
            <a:endParaRPr/>
          </a:p>
          <a:p>
            <a:pPr indent="0" lvl="0" marL="0" marR="0" rtl="0" algn="l">
              <a:lnSpc>
                <a:spcPct val="100000"/>
              </a:lnSpc>
              <a:spcBef>
                <a:spcPts val="400"/>
              </a:spcBef>
              <a:spcAft>
                <a:spcPts val="0"/>
              </a:spcAft>
              <a:buClr>
                <a:schemeClr val="dk1"/>
              </a:buClr>
              <a:buSzPts val="2400"/>
              <a:buFont typeface="Arial"/>
              <a:buNone/>
            </a:pPr>
            <a:r>
              <a:t/>
            </a:r>
            <a:endParaRPr b="0" i="0" sz="2400" u="none">
              <a:solidFill>
                <a:srgbClr val="002060"/>
              </a:solidFill>
              <a:latin typeface="Lucida Sans"/>
              <a:ea typeface="Lucida Sans"/>
              <a:cs typeface="Lucida Sans"/>
              <a:sym typeface="Lucida Sans"/>
            </a:endParaRPr>
          </a:p>
          <a:p>
            <a:pPr indent="-103632" lvl="0" marL="0" marR="0" rtl="0" algn="l">
              <a:lnSpc>
                <a:spcPct val="100000"/>
              </a:lnSpc>
              <a:spcBef>
                <a:spcPts val="400"/>
              </a:spcBef>
              <a:spcAft>
                <a:spcPts val="0"/>
              </a:spcAft>
              <a:buClr>
                <a:srgbClr val="2DA2BF"/>
              </a:buClr>
              <a:buSzPts val="1632"/>
              <a:buFont typeface="Noto Sans Symbols"/>
              <a:buChar char="❑"/>
            </a:pPr>
            <a:r>
              <a:rPr b="0" i="0" lang="en-US" sz="2400" u="none">
                <a:solidFill>
                  <a:srgbClr val="002060"/>
                </a:solidFill>
                <a:latin typeface="Lucida Sans"/>
                <a:ea typeface="Lucida Sans"/>
                <a:cs typeface="Lucida Sans"/>
                <a:sym typeface="Lucida Sans"/>
              </a:rPr>
              <a:t> </a:t>
            </a:r>
            <a:r>
              <a:rPr b="1" i="0" lang="en-US" sz="2400" u="none">
                <a:solidFill>
                  <a:srgbClr val="002060"/>
                </a:solidFill>
                <a:latin typeface="Lucida Sans"/>
                <a:ea typeface="Lucida Sans"/>
                <a:cs typeface="Lucida Sans"/>
                <a:sym typeface="Lucida Sans"/>
              </a:rPr>
              <a:t>Result </a:t>
            </a:r>
            <a:r>
              <a:rPr b="0" i="0" lang="en-US" sz="2400" u="none">
                <a:solidFill>
                  <a:srgbClr val="002060"/>
                </a:solidFill>
                <a:latin typeface="Lucida Sans"/>
                <a:ea typeface="Lucida Sans"/>
                <a:cs typeface="Lucida Sans"/>
                <a:sym typeface="Lucida Sans"/>
              </a:rPr>
              <a:t>  </a:t>
            </a:r>
            <a:endParaRPr/>
          </a:p>
          <a:p>
            <a:pPr indent="-228599" lvl="1" marL="620712" marR="0" rtl="0" algn="l">
              <a:lnSpc>
                <a:spcPct val="100000"/>
              </a:lnSpc>
              <a:spcBef>
                <a:spcPts val="300"/>
              </a:spcBef>
              <a:spcAft>
                <a:spcPts val="0"/>
              </a:spcAft>
              <a:buClr>
                <a:srgbClr val="2DA2BF"/>
              </a:buClr>
              <a:buSzPts val="2400"/>
              <a:buFont typeface="Arial"/>
              <a:buChar char="–"/>
            </a:pPr>
            <a:r>
              <a:rPr b="1" i="1" lang="en-US" sz="2400" u="none" cap="none" strike="noStrike">
                <a:solidFill>
                  <a:srgbClr val="002060"/>
                </a:solidFill>
                <a:latin typeface="Lucida Sans"/>
                <a:ea typeface="Lucida Sans"/>
                <a:cs typeface="Lucida Sans"/>
                <a:sym typeface="Lucida Sans"/>
              </a:rPr>
              <a:t>Plaintext</a:t>
            </a:r>
            <a:r>
              <a:rPr b="0" i="0" lang="en-US" sz="2400" u="none" cap="none" strike="noStrike">
                <a:solidFill>
                  <a:srgbClr val="002060"/>
                </a:solidFill>
                <a:latin typeface="Lucida Sans"/>
                <a:ea typeface="Lucida Sans"/>
                <a:cs typeface="Lucida Sans"/>
                <a:sym typeface="Lucida Sans"/>
              </a:rPr>
              <a:t> :  </a:t>
            </a:r>
            <a:r>
              <a:rPr b="1" i="0" lang="en-US" sz="2400" u="sng" cap="none" strike="noStrike">
                <a:solidFill>
                  <a:srgbClr val="002060"/>
                </a:solidFill>
                <a:latin typeface="Lucida Sans"/>
                <a:ea typeface="Lucida Sans"/>
                <a:cs typeface="Lucida Sans"/>
                <a:sym typeface="Lucida Sans"/>
              </a:rPr>
              <a:t>0100 1000 0100 1001</a:t>
            </a:r>
            <a:endParaRPr/>
          </a:p>
          <a:p>
            <a:pPr indent="-228599" lvl="1" marL="620712" marR="0" rtl="0" algn="l">
              <a:lnSpc>
                <a:spcPct val="100000"/>
              </a:lnSpc>
              <a:spcBef>
                <a:spcPts val="300"/>
              </a:spcBef>
              <a:spcAft>
                <a:spcPts val="0"/>
              </a:spcAft>
              <a:buClr>
                <a:srgbClr val="2DA2BF"/>
              </a:buClr>
              <a:buSzPts val="2400"/>
              <a:buFont typeface="Arial"/>
              <a:buChar char="–"/>
            </a:pPr>
            <a:r>
              <a:rPr b="1" i="1" lang="en-US" sz="2400" u="none" cap="none" strike="noStrike">
                <a:solidFill>
                  <a:srgbClr val="002060"/>
                </a:solidFill>
                <a:latin typeface="Lucida Sans"/>
                <a:ea typeface="Lucida Sans"/>
                <a:cs typeface="Lucida Sans"/>
                <a:sym typeface="Lucida Sans"/>
              </a:rPr>
              <a:t>Cipher</a:t>
            </a:r>
            <a:r>
              <a:rPr b="0" i="0" lang="en-US" sz="2400" u="none" cap="none" strike="noStrike">
                <a:solidFill>
                  <a:srgbClr val="002060"/>
                </a:solidFill>
                <a:latin typeface="Lucida Sans"/>
                <a:ea typeface="Lucida Sans"/>
                <a:cs typeface="Lucida Sans"/>
                <a:sym typeface="Lucida Sans"/>
              </a:rPr>
              <a:t> :       </a:t>
            </a:r>
            <a:r>
              <a:rPr b="1" i="0" lang="en-US" sz="2400" u="sng" cap="none" strike="noStrike">
                <a:solidFill>
                  <a:srgbClr val="002060"/>
                </a:solidFill>
                <a:latin typeface="Lucida Sans"/>
                <a:ea typeface="Lucida Sans"/>
                <a:cs typeface="Lucida Sans"/>
                <a:sym typeface="Lucida Sans"/>
              </a:rPr>
              <a:t>0100 1011 0100 1001</a:t>
            </a:r>
            <a:endParaRPr/>
          </a:p>
          <a:p>
            <a:pPr indent="0" lvl="0" marL="0" marR="0" rtl="0" algn="l">
              <a:lnSpc>
                <a:spcPct val="100000"/>
              </a:lnSpc>
              <a:spcBef>
                <a:spcPts val="0"/>
              </a:spcBef>
              <a:spcAft>
                <a:spcPts val="0"/>
              </a:spcAft>
              <a:buNone/>
            </a:pPr>
            <a:r>
              <a:t/>
            </a:r>
            <a:endParaRPr b="1" i="0" sz="2400" u="sng" cap="none" strike="noStrike">
              <a:solidFill>
                <a:srgbClr val="002060"/>
              </a:solidFill>
              <a:latin typeface="Lucida Sans"/>
              <a:ea typeface="Lucida Sans"/>
              <a:cs typeface="Lucida Sans"/>
              <a:sym typeface="Lucida Sans"/>
            </a:endParaRPr>
          </a:p>
        </p:txBody>
      </p:sp>
      <p:sp>
        <p:nvSpPr>
          <p:cNvPr id="1345" name="Google Shape;1345;p158"/>
          <p:cNvSpPr txBox="1"/>
          <p:nvPr/>
        </p:nvSpPr>
        <p:spPr>
          <a:xfrm>
            <a:off x="533400" y="381000"/>
            <a:ext cx="7772400" cy="581025"/>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a:solidFill>
                  <a:srgbClr val="000000"/>
                </a:solidFill>
                <a:latin typeface="Arial"/>
                <a:ea typeface="Arial"/>
                <a:cs typeface="Arial"/>
                <a:sym typeface="Arial"/>
              </a:rPr>
              <a:t>Example (Ciphering phase)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0" st="0"/>
                                            </p:txEl>
                                          </p:spTgt>
                                        </p:tgtEl>
                                        <p:attrNameLst>
                                          <p:attrName>style.visibility</p:attrName>
                                        </p:attrNameLst>
                                      </p:cBhvr>
                                      <p:to>
                                        <p:strVal val="visible"/>
                                      </p:to>
                                    </p:set>
                                    <p:animEffect filter="fade" transition="in">
                                      <p:cBhvr>
                                        <p:cTn dur="500"/>
                                        <p:tgtEl>
                                          <p:spTgt spid="1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1" st="1"/>
                                            </p:txEl>
                                          </p:spTgt>
                                        </p:tgtEl>
                                        <p:attrNameLst>
                                          <p:attrName>style.visibility</p:attrName>
                                        </p:attrNameLst>
                                      </p:cBhvr>
                                      <p:to>
                                        <p:strVal val="visible"/>
                                      </p:to>
                                    </p:set>
                                    <p:animEffect filter="fade" transition="in">
                                      <p:cBhvr>
                                        <p:cTn dur="500"/>
                                        <p:tgtEl>
                                          <p:spTgt spid="1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2" st="2"/>
                                            </p:txEl>
                                          </p:spTgt>
                                        </p:tgtEl>
                                        <p:attrNameLst>
                                          <p:attrName>style.visibility</p:attrName>
                                        </p:attrNameLst>
                                      </p:cBhvr>
                                      <p:to>
                                        <p:strVal val="visible"/>
                                      </p:to>
                                    </p:set>
                                    <p:animEffect filter="fade" transition="in">
                                      <p:cBhvr>
                                        <p:cTn dur="500"/>
                                        <p:tgtEl>
                                          <p:spTgt spid="1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3" st="3"/>
                                            </p:txEl>
                                          </p:spTgt>
                                        </p:tgtEl>
                                        <p:attrNameLst>
                                          <p:attrName>style.visibility</p:attrName>
                                        </p:attrNameLst>
                                      </p:cBhvr>
                                      <p:to>
                                        <p:strVal val="visible"/>
                                      </p:to>
                                    </p:set>
                                    <p:animEffect filter="fade" transition="in">
                                      <p:cBhvr>
                                        <p:cTn dur="500"/>
                                        <p:tgtEl>
                                          <p:spTgt spid="13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4" st="4"/>
                                            </p:txEl>
                                          </p:spTgt>
                                        </p:tgtEl>
                                        <p:attrNameLst>
                                          <p:attrName>style.visibility</p:attrName>
                                        </p:attrNameLst>
                                      </p:cBhvr>
                                      <p:to>
                                        <p:strVal val="visible"/>
                                      </p:to>
                                    </p:set>
                                    <p:animEffect filter="fade" transition="in">
                                      <p:cBhvr>
                                        <p:cTn dur="500"/>
                                        <p:tgtEl>
                                          <p:spTgt spid="13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5" st="5"/>
                                            </p:txEl>
                                          </p:spTgt>
                                        </p:tgtEl>
                                        <p:attrNameLst>
                                          <p:attrName>style.visibility</p:attrName>
                                        </p:attrNameLst>
                                      </p:cBhvr>
                                      <p:to>
                                        <p:strVal val="visible"/>
                                      </p:to>
                                    </p:set>
                                    <p:animEffect filter="fade" transition="in">
                                      <p:cBhvr>
                                        <p:cTn dur="500"/>
                                        <p:tgtEl>
                                          <p:spTgt spid="13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6" st="6"/>
                                            </p:txEl>
                                          </p:spTgt>
                                        </p:tgtEl>
                                        <p:attrNameLst>
                                          <p:attrName>style.visibility</p:attrName>
                                        </p:attrNameLst>
                                      </p:cBhvr>
                                      <p:to>
                                        <p:strVal val="visible"/>
                                      </p:to>
                                    </p:set>
                                    <p:animEffect filter="fade" transition="in">
                                      <p:cBhvr>
                                        <p:cTn dur="500"/>
                                        <p:tgtEl>
                                          <p:spTgt spid="13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7" st="7"/>
                                            </p:txEl>
                                          </p:spTgt>
                                        </p:tgtEl>
                                        <p:attrNameLst>
                                          <p:attrName>style.visibility</p:attrName>
                                        </p:attrNameLst>
                                      </p:cBhvr>
                                      <p:to>
                                        <p:strVal val="visible"/>
                                      </p:to>
                                    </p:set>
                                    <p:animEffect filter="fade" transition="in">
                                      <p:cBhvr>
                                        <p:cTn dur="500"/>
                                        <p:tgtEl>
                                          <p:spTgt spid="134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8" st="8"/>
                                            </p:txEl>
                                          </p:spTgt>
                                        </p:tgtEl>
                                        <p:attrNameLst>
                                          <p:attrName>style.visibility</p:attrName>
                                        </p:attrNameLst>
                                      </p:cBhvr>
                                      <p:to>
                                        <p:strVal val="visible"/>
                                      </p:to>
                                    </p:set>
                                    <p:animEffect filter="fade" transition="in">
                                      <p:cBhvr>
                                        <p:cTn dur="500"/>
                                        <p:tgtEl>
                                          <p:spTgt spid="134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9" st="9"/>
                                            </p:txEl>
                                          </p:spTgt>
                                        </p:tgtEl>
                                        <p:attrNameLst>
                                          <p:attrName>style.visibility</p:attrName>
                                        </p:attrNameLst>
                                      </p:cBhvr>
                                      <p:to>
                                        <p:strVal val="visible"/>
                                      </p:to>
                                    </p:set>
                                    <p:animEffect filter="fade" transition="in">
                                      <p:cBhvr>
                                        <p:cTn dur="500"/>
                                        <p:tgtEl>
                                          <p:spTgt spid="134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10" st="10"/>
                                            </p:txEl>
                                          </p:spTgt>
                                        </p:tgtEl>
                                        <p:attrNameLst>
                                          <p:attrName>style.visibility</p:attrName>
                                        </p:attrNameLst>
                                      </p:cBhvr>
                                      <p:to>
                                        <p:strVal val="visible"/>
                                      </p:to>
                                    </p:set>
                                    <p:animEffect filter="fade" transition="in">
                                      <p:cBhvr>
                                        <p:cTn dur="500"/>
                                        <p:tgtEl>
                                          <p:spTgt spid="134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4">
                                            <p:txEl>
                                              <p:pRg end="11" st="11"/>
                                            </p:txEl>
                                          </p:spTgt>
                                        </p:tgtEl>
                                        <p:attrNameLst>
                                          <p:attrName>style.visibility</p:attrName>
                                        </p:attrNameLst>
                                      </p:cBhvr>
                                      <p:to>
                                        <p:strVal val="visible"/>
                                      </p:to>
                                    </p:set>
                                    <p:animEffect filter="fade" transition="in">
                                      <p:cBhvr>
                                        <p:cTn dur="500"/>
                                        <p:tgtEl>
                                          <p:spTgt spid="134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id="1351" name="Google Shape;1351;p159"/>
          <p:cNvPicPr preferRelativeResize="0"/>
          <p:nvPr/>
        </p:nvPicPr>
        <p:blipFill rotWithShape="1">
          <a:blip r:embed="rId3">
            <a:alphaModFix/>
          </a:blip>
          <a:srcRect b="0" l="0" r="0" t="0"/>
          <a:stretch/>
        </p:blipFill>
        <p:spPr>
          <a:xfrm>
            <a:off x="219075" y="268287"/>
            <a:ext cx="8474075" cy="1158875"/>
          </a:xfrm>
          <a:prstGeom prst="rect">
            <a:avLst/>
          </a:prstGeom>
          <a:noFill/>
          <a:ln>
            <a:noFill/>
          </a:ln>
        </p:spPr>
      </p:pic>
      <p:sp>
        <p:nvSpPr>
          <p:cNvPr id="1352" name="Google Shape;1352;p159"/>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S={0,1,2,3}</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K={1,7,1,7}</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 st iteration</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f=0, i=0, g=0</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f=(0 + 0 +1) mod 4</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f=1</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Swap S0 with S1</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New S={S0,S1,S2,S3} ---{1, 0, 2, 3}</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i=i+1, g=(g+1) mod 4 =1</a:t>
            </a:r>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0" st="0"/>
                                            </p:txEl>
                                          </p:spTgt>
                                        </p:tgtEl>
                                        <p:attrNameLst>
                                          <p:attrName>style.visibility</p:attrName>
                                        </p:attrNameLst>
                                      </p:cBhvr>
                                      <p:to>
                                        <p:strVal val="visible"/>
                                      </p:to>
                                    </p:set>
                                    <p:animEffect filter="fade" transition="in">
                                      <p:cBhvr>
                                        <p:cTn dur="500"/>
                                        <p:tgtEl>
                                          <p:spTgt spid="1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1" st="1"/>
                                            </p:txEl>
                                          </p:spTgt>
                                        </p:tgtEl>
                                        <p:attrNameLst>
                                          <p:attrName>style.visibility</p:attrName>
                                        </p:attrNameLst>
                                      </p:cBhvr>
                                      <p:to>
                                        <p:strVal val="visible"/>
                                      </p:to>
                                    </p:set>
                                    <p:animEffect filter="fade" transition="in">
                                      <p:cBhvr>
                                        <p:cTn dur="500"/>
                                        <p:tgtEl>
                                          <p:spTgt spid="1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2" st="2"/>
                                            </p:txEl>
                                          </p:spTgt>
                                        </p:tgtEl>
                                        <p:attrNameLst>
                                          <p:attrName>style.visibility</p:attrName>
                                        </p:attrNameLst>
                                      </p:cBhvr>
                                      <p:to>
                                        <p:strVal val="visible"/>
                                      </p:to>
                                    </p:set>
                                    <p:animEffect filter="fade" transition="in">
                                      <p:cBhvr>
                                        <p:cTn dur="500"/>
                                        <p:tgtEl>
                                          <p:spTgt spid="13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3" st="3"/>
                                            </p:txEl>
                                          </p:spTgt>
                                        </p:tgtEl>
                                        <p:attrNameLst>
                                          <p:attrName>style.visibility</p:attrName>
                                        </p:attrNameLst>
                                      </p:cBhvr>
                                      <p:to>
                                        <p:strVal val="visible"/>
                                      </p:to>
                                    </p:set>
                                    <p:animEffect filter="fade" transition="in">
                                      <p:cBhvr>
                                        <p:cTn dur="500"/>
                                        <p:tgtEl>
                                          <p:spTgt spid="13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4" st="4"/>
                                            </p:txEl>
                                          </p:spTgt>
                                        </p:tgtEl>
                                        <p:attrNameLst>
                                          <p:attrName>style.visibility</p:attrName>
                                        </p:attrNameLst>
                                      </p:cBhvr>
                                      <p:to>
                                        <p:strVal val="visible"/>
                                      </p:to>
                                    </p:set>
                                    <p:animEffect filter="fade" transition="in">
                                      <p:cBhvr>
                                        <p:cTn dur="500"/>
                                        <p:tgtEl>
                                          <p:spTgt spid="13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5" st="5"/>
                                            </p:txEl>
                                          </p:spTgt>
                                        </p:tgtEl>
                                        <p:attrNameLst>
                                          <p:attrName>style.visibility</p:attrName>
                                        </p:attrNameLst>
                                      </p:cBhvr>
                                      <p:to>
                                        <p:strVal val="visible"/>
                                      </p:to>
                                    </p:set>
                                    <p:animEffect filter="fade" transition="in">
                                      <p:cBhvr>
                                        <p:cTn dur="500"/>
                                        <p:tgtEl>
                                          <p:spTgt spid="135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6" st="6"/>
                                            </p:txEl>
                                          </p:spTgt>
                                        </p:tgtEl>
                                        <p:attrNameLst>
                                          <p:attrName>style.visibility</p:attrName>
                                        </p:attrNameLst>
                                      </p:cBhvr>
                                      <p:to>
                                        <p:strVal val="visible"/>
                                      </p:to>
                                    </p:set>
                                    <p:animEffect filter="fade" transition="in">
                                      <p:cBhvr>
                                        <p:cTn dur="500"/>
                                        <p:tgtEl>
                                          <p:spTgt spid="135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7" st="7"/>
                                            </p:txEl>
                                          </p:spTgt>
                                        </p:tgtEl>
                                        <p:attrNameLst>
                                          <p:attrName>style.visibility</p:attrName>
                                        </p:attrNameLst>
                                      </p:cBhvr>
                                      <p:to>
                                        <p:strVal val="visible"/>
                                      </p:to>
                                    </p:set>
                                    <p:animEffect filter="fade" transition="in">
                                      <p:cBhvr>
                                        <p:cTn dur="500"/>
                                        <p:tgtEl>
                                          <p:spTgt spid="135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8" st="8"/>
                                            </p:txEl>
                                          </p:spTgt>
                                        </p:tgtEl>
                                        <p:attrNameLst>
                                          <p:attrName>style.visibility</p:attrName>
                                        </p:attrNameLst>
                                      </p:cBhvr>
                                      <p:to>
                                        <p:strVal val="visible"/>
                                      </p:to>
                                    </p:set>
                                    <p:animEffect filter="fade" transition="in">
                                      <p:cBhvr>
                                        <p:cTn dur="500"/>
                                        <p:tgtEl>
                                          <p:spTgt spid="135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2">
                                            <p:txEl>
                                              <p:pRg end="9" st="9"/>
                                            </p:txEl>
                                          </p:spTgt>
                                        </p:tgtEl>
                                        <p:attrNameLst>
                                          <p:attrName>style.visibility</p:attrName>
                                        </p:attrNameLst>
                                      </p:cBhvr>
                                      <p:to>
                                        <p:strVal val="visible"/>
                                      </p:to>
                                    </p:set>
                                    <p:animEffect filter="fade" transition="in">
                                      <p:cBhvr>
                                        <p:cTn dur="500"/>
                                        <p:tgtEl>
                                          <p:spTgt spid="135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Types of monoalphabetic cipher</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1. Additive cipher</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Also called as shift cipher.</a:t>
            </a:r>
            <a:endParaRPr/>
          </a:p>
          <a:p>
            <a:pPr indent="-164909"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09"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09"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09"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A numerical value is assigned to each letter(upper/lower case)</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secret key is an integer in Z</a:t>
            </a:r>
            <a:r>
              <a:rPr b="0" baseline="-25000" i="0" lang="en-US" sz="2100" u="none">
                <a:solidFill>
                  <a:schemeClr val="dk1"/>
                </a:solidFill>
                <a:latin typeface="Lucida Sans"/>
                <a:ea typeface="Lucida Sans"/>
                <a:cs typeface="Lucida Sans"/>
                <a:sym typeface="Lucida Sans"/>
              </a:rPr>
              <a:t>26</a:t>
            </a:r>
            <a:r>
              <a:rPr b="0" i="0" lang="en-US" sz="2100" u="none">
                <a:solidFill>
                  <a:schemeClr val="dk1"/>
                </a:solidFill>
                <a:latin typeface="Lucida Sans"/>
                <a:ea typeface="Lucida Sans"/>
                <a:cs typeface="Lucida Sans"/>
                <a:sym typeface="Lucida Sans"/>
              </a:rPr>
              <a:t> ie from {0 to 25}</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encryption algorithm adds the key to the plaintext character.</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decryption algorithm subtracts the key from the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plaintext character.</a:t>
            </a:r>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sp>
        <p:nvSpPr>
          <p:cNvPr id="287" name="Google Shape;287;p1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Substitution Cipher</a:t>
            </a:r>
            <a:endParaRPr b="1" i="0" sz="4100" u="none" cap="none" strike="noStrike">
              <a:solidFill>
                <a:schemeClr val="dk2"/>
              </a:solidFill>
              <a:latin typeface="Lucida Sans"/>
              <a:ea typeface="Lucida Sans"/>
              <a:cs typeface="Lucida Sans"/>
              <a:sym typeface="Lucida Sans"/>
            </a:endParaRPr>
          </a:p>
        </p:txBody>
      </p:sp>
      <p:pic>
        <p:nvPicPr>
          <p:cNvPr id="288" name="Google Shape;288;p16"/>
          <p:cNvPicPr preferRelativeResize="0"/>
          <p:nvPr/>
        </p:nvPicPr>
        <p:blipFill rotWithShape="1">
          <a:blip r:embed="rId3">
            <a:alphaModFix/>
          </a:blip>
          <a:srcRect b="0" l="0" r="0" t="0"/>
          <a:stretch/>
        </p:blipFill>
        <p:spPr>
          <a:xfrm>
            <a:off x="152400" y="2895600"/>
            <a:ext cx="8812212" cy="1089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pic>
        <p:nvPicPr>
          <p:cNvPr id="1358" name="Google Shape;1358;p160"/>
          <p:cNvPicPr preferRelativeResize="0"/>
          <p:nvPr/>
        </p:nvPicPr>
        <p:blipFill rotWithShape="1">
          <a:blip r:embed="rId3">
            <a:alphaModFix/>
          </a:blip>
          <a:srcRect b="0" l="0" r="0" t="0"/>
          <a:stretch/>
        </p:blipFill>
        <p:spPr>
          <a:xfrm>
            <a:off x="219075" y="268287"/>
            <a:ext cx="8474075" cy="1158875"/>
          </a:xfrm>
          <a:prstGeom prst="rect">
            <a:avLst/>
          </a:prstGeom>
          <a:noFill/>
          <a:ln>
            <a:noFill/>
          </a:ln>
        </p:spPr>
      </p:pic>
      <p:sp>
        <p:nvSpPr>
          <p:cNvPr id="1359" name="Google Shape;1359;p160"/>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II nd iteration</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f=1, i=1, g=1</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f=(1 + 0 +7) mod 4</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f=0</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Swap S0 with S1</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New S={S0,S1,S2,S3} ---{0, 1, 2, 3}</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i=i+1, g=(g+1) mod 4 =2</a:t>
            </a:r>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0" st="0"/>
                                            </p:txEl>
                                          </p:spTgt>
                                        </p:tgtEl>
                                        <p:attrNameLst>
                                          <p:attrName>style.visibility</p:attrName>
                                        </p:attrNameLst>
                                      </p:cBhvr>
                                      <p:to>
                                        <p:strVal val="visible"/>
                                      </p:to>
                                    </p:set>
                                    <p:animEffect filter="fade" transition="in">
                                      <p:cBhvr>
                                        <p:cTn dur="500"/>
                                        <p:tgtEl>
                                          <p:spTgt spid="13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1" st="1"/>
                                            </p:txEl>
                                          </p:spTgt>
                                        </p:tgtEl>
                                        <p:attrNameLst>
                                          <p:attrName>style.visibility</p:attrName>
                                        </p:attrNameLst>
                                      </p:cBhvr>
                                      <p:to>
                                        <p:strVal val="visible"/>
                                      </p:to>
                                    </p:set>
                                    <p:animEffect filter="fade" transition="in">
                                      <p:cBhvr>
                                        <p:cTn dur="500"/>
                                        <p:tgtEl>
                                          <p:spTgt spid="13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2" st="2"/>
                                            </p:txEl>
                                          </p:spTgt>
                                        </p:tgtEl>
                                        <p:attrNameLst>
                                          <p:attrName>style.visibility</p:attrName>
                                        </p:attrNameLst>
                                      </p:cBhvr>
                                      <p:to>
                                        <p:strVal val="visible"/>
                                      </p:to>
                                    </p:set>
                                    <p:animEffect filter="fade" transition="in">
                                      <p:cBhvr>
                                        <p:cTn dur="500"/>
                                        <p:tgtEl>
                                          <p:spTgt spid="13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3" st="3"/>
                                            </p:txEl>
                                          </p:spTgt>
                                        </p:tgtEl>
                                        <p:attrNameLst>
                                          <p:attrName>style.visibility</p:attrName>
                                        </p:attrNameLst>
                                      </p:cBhvr>
                                      <p:to>
                                        <p:strVal val="visible"/>
                                      </p:to>
                                    </p:set>
                                    <p:animEffect filter="fade" transition="in">
                                      <p:cBhvr>
                                        <p:cTn dur="500"/>
                                        <p:tgtEl>
                                          <p:spTgt spid="13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4" st="4"/>
                                            </p:txEl>
                                          </p:spTgt>
                                        </p:tgtEl>
                                        <p:attrNameLst>
                                          <p:attrName>style.visibility</p:attrName>
                                        </p:attrNameLst>
                                      </p:cBhvr>
                                      <p:to>
                                        <p:strVal val="visible"/>
                                      </p:to>
                                    </p:set>
                                    <p:animEffect filter="fade" transition="in">
                                      <p:cBhvr>
                                        <p:cTn dur="500"/>
                                        <p:tgtEl>
                                          <p:spTgt spid="13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5" st="5"/>
                                            </p:txEl>
                                          </p:spTgt>
                                        </p:tgtEl>
                                        <p:attrNameLst>
                                          <p:attrName>style.visibility</p:attrName>
                                        </p:attrNameLst>
                                      </p:cBhvr>
                                      <p:to>
                                        <p:strVal val="visible"/>
                                      </p:to>
                                    </p:set>
                                    <p:animEffect filter="fade" transition="in">
                                      <p:cBhvr>
                                        <p:cTn dur="500"/>
                                        <p:tgtEl>
                                          <p:spTgt spid="13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6" st="6"/>
                                            </p:txEl>
                                          </p:spTgt>
                                        </p:tgtEl>
                                        <p:attrNameLst>
                                          <p:attrName>style.visibility</p:attrName>
                                        </p:attrNameLst>
                                      </p:cBhvr>
                                      <p:to>
                                        <p:strVal val="visible"/>
                                      </p:to>
                                    </p:set>
                                    <p:animEffect filter="fade" transition="in">
                                      <p:cBhvr>
                                        <p:cTn dur="500"/>
                                        <p:tgtEl>
                                          <p:spTgt spid="135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9">
                                            <p:txEl>
                                              <p:pRg end="7" st="7"/>
                                            </p:txEl>
                                          </p:spTgt>
                                        </p:tgtEl>
                                        <p:attrNameLst>
                                          <p:attrName>style.visibility</p:attrName>
                                        </p:attrNameLst>
                                      </p:cBhvr>
                                      <p:to>
                                        <p:strVal val="visible"/>
                                      </p:to>
                                    </p:set>
                                    <p:animEffect filter="fade" transition="in">
                                      <p:cBhvr>
                                        <p:cTn dur="500"/>
                                        <p:tgtEl>
                                          <p:spTgt spid="135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pic>
        <p:nvPicPr>
          <p:cNvPr id="1365" name="Google Shape;1365;p161"/>
          <p:cNvPicPr preferRelativeResize="0"/>
          <p:nvPr/>
        </p:nvPicPr>
        <p:blipFill rotWithShape="1">
          <a:blip r:embed="rId3">
            <a:alphaModFix/>
          </a:blip>
          <a:srcRect b="0" l="0" r="0" t="0"/>
          <a:stretch/>
        </p:blipFill>
        <p:spPr>
          <a:xfrm>
            <a:off x="219075" y="268287"/>
            <a:ext cx="8474075" cy="1158875"/>
          </a:xfrm>
          <a:prstGeom prst="rect">
            <a:avLst/>
          </a:prstGeom>
          <a:noFill/>
          <a:ln>
            <a:noFill/>
          </a:ln>
        </p:spPr>
      </p:pic>
      <p:sp>
        <p:nvSpPr>
          <p:cNvPr id="1366" name="Google Shape;1366;p161"/>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III rd iteration</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f=0, i=2, g=2</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f=(0 + 2 +1) mod 4</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f=3</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Swap S2 with S3</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New S={S0,S1,S2,S3} ---{0, 1, 3, 2}</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i=i+1=3, g=(g+1) mod 4 =3</a:t>
            </a:r>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xEl>
                                              <p:pRg end="0" st="0"/>
                                            </p:txEl>
                                          </p:spTgt>
                                        </p:tgtEl>
                                        <p:attrNameLst>
                                          <p:attrName>style.visibility</p:attrName>
                                        </p:attrNameLst>
                                      </p:cBhvr>
                                      <p:to>
                                        <p:strVal val="visible"/>
                                      </p:to>
                                    </p:set>
                                    <p:animEffect filter="fade" transition="in">
                                      <p:cBhvr>
                                        <p:cTn dur="500"/>
                                        <p:tgtEl>
                                          <p:spTgt spid="13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xEl>
                                              <p:pRg end="1" st="1"/>
                                            </p:txEl>
                                          </p:spTgt>
                                        </p:tgtEl>
                                        <p:attrNameLst>
                                          <p:attrName>style.visibility</p:attrName>
                                        </p:attrNameLst>
                                      </p:cBhvr>
                                      <p:to>
                                        <p:strVal val="visible"/>
                                      </p:to>
                                    </p:set>
                                    <p:animEffect filter="fade" transition="in">
                                      <p:cBhvr>
                                        <p:cTn dur="500"/>
                                        <p:tgtEl>
                                          <p:spTgt spid="13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xEl>
                                              <p:pRg end="2" st="2"/>
                                            </p:txEl>
                                          </p:spTgt>
                                        </p:tgtEl>
                                        <p:attrNameLst>
                                          <p:attrName>style.visibility</p:attrName>
                                        </p:attrNameLst>
                                      </p:cBhvr>
                                      <p:to>
                                        <p:strVal val="visible"/>
                                      </p:to>
                                    </p:set>
                                    <p:animEffect filter="fade" transition="in">
                                      <p:cBhvr>
                                        <p:cTn dur="500"/>
                                        <p:tgtEl>
                                          <p:spTgt spid="136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xEl>
                                              <p:pRg end="3" st="3"/>
                                            </p:txEl>
                                          </p:spTgt>
                                        </p:tgtEl>
                                        <p:attrNameLst>
                                          <p:attrName>style.visibility</p:attrName>
                                        </p:attrNameLst>
                                      </p:cBhvr>
                                      <p:to>
                                        <p:strVal val="visible"/>
                                      </p:to>
                                    </p:set>
                                    <p:animEffect filter="fade" transition="in">
                                      <p:cBhvr>
                                        <p:cTn dur="500"/>
                                        <p:tgtEl>
                                          <p:spTgt spid="136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xEl>
                                              <p:pRg end="4" st="4"/>
                                            </p:txEl>
                                          </p:spTgt>
                                        </p:tgtEl>
                                        <p:attrNameLst>
                                          <p:attrName>style.visibility</p:attrName>
                                        </p:attrNameLst>
                                      </p:cBhvr>
                                      <p:to>
                                        <p:strVal val="visible"/>
                                      </p:to>
                                    </p:set>
                                    <p:animEffect filter="fade" transition="in">
                                      <p:cBhvr>
                                        <p:cTn dur="500"/>
                                        <p:tgtEl>
                                          <p:spTgt spid="136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xEl>
                                              <p:pRg end="5" st="5"/>
                                            </p:txEl>
                                          </p:spTgt>
                                        </p:tgtEl>
                                        <p:attrNameLst>
                                          <p:attrName>style.visibility</p:attrName>
                                        </p:attrNameLst>
                                      </p:cBhvr>
                                      <p:to>
                                        <p:strVal val="visible"/>
                                      </p:to>
                                    </p:set>
                                    <p:animEffect filter="fade" transition="in">
                                      <p:cBhvr>
                                        <p:cTn dur="500"/>
                                        <p:tgtEl>
                                          <p:spTgt spid="136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xEl>
                                              <p:pRg end="6" st="6"/>
                                            </p:txEl>
                                          </p:spTgt>
                                        </p:tgtEl>
                                        <p:attrNameLst>
                                          <p:attrName>style.visibility</p:attrName>
                                        </p:attrNameLst>
                                      </p:cBhvr>
                                      <p:to>
                                        <p:strVal val="visible"/>
                                      </p:to>
                                    </p:set>
                                    <p:animEffect filter="fade" transition="in">
                                      <p:cBhvr>
                                        <p:cTn dur="500"/>
                                        <p:tgtEl>
                                          <p:spTgt spid="136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6">
                                            <p:txEl>
                                              <p:pRg end="7" st="7"/>
                                            </p:txEl>
                                          </p:spTgt>
                                        </p:tgtEl>
                                        <p:attrNameLst>
                                          <p:attrName>style.visibility</p:attrName>
                                        </p:attrNameLst>
                                      </p:cBhvr>
                                      <p:to>
                                        <p:strVal val="visible"/>
                                      </p:to>
                                    </p:set>
                                    <p:animEffect filter="fade" transition="in">
                                      <p:cBhvr>
                                        <p:cTn dur="500"/>
                                        <p:tgtEl>
                                          <p:spTgt spid="136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p162"/>
          <p:cNvPicPr preferRelativeResize="0"/>
          <p:nvPr/>
        </p:nvPicPr>
        <p:blipFill rotWithShape="1">
          <a:blip r:embed="rId3">
            <a:alphaModFix/>
          </a:blip>
          <a:srcRect b="0" l="0" r="0" t="0"/>
          <a:stretch/>
        </p:blipFill>
        <p:spPr>
          <a:xfrm>
            <a:off x="219075" y="268287"/>
            <a:ext cx="8474075" cy="1158875"/>
          </a:xfrm>
          <a:prstGeom prst="rect">
            <a:avLst/>
          </a:prstGeom>
          <a:noFill/>
          <a:ln>
            <a:noFill/>
          </a:ln>
        </p:spPr>
      </p:pic>
      <p:sp>
        <p:nvSpPr>
          <p:cNvPr id="1373" name="Google Shape;1373;p162"/>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I V rth iteration</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f=3, i=3, g=3</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f=(3 + 2 +7) mod 4</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   f=0</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Swap S3 with S0</a:t>
            </a:r>
            <a:endParaRPr/>
          </a:p>
          <a:p>
            <a:pPr indent="-255587" lvl="0" marL="365125" marR="0" rtl="0" algn="l">
              <a:lnSpc>
                <a:spcPct val="100000"/>
              </a:lnSpc>
              <a:spcBef>
                <a:spcPts val="400"/>
              </a:spcBef>
              <a:spcAft>
                <a:spcPts val="0"/>
              </a:spcAft>
              <a:buClr>
                <a:srgbClr val="000000"/>
              </a:buClr>
              <a:buSzPts val="2000"/>
              <a:buFont typeface="Lucida Sans"/>
              <a:buNone/>
            </a:pPr>
            <a:r>
              <a:rPr b="0" i="0" lang="en-US" sz="2000" u="none">
                <a:solidFill>
                  <a:srgbClr val="000000"/>
                </a:solidFill>
                <a:latin typeface="Lucida Sans"/>
                <a:ea typeface="Lucida Sans"/>
                <a:cs typeface="Lucida Sans"/>
                <a:sym typeface="Lucida Sans"/>
              </a:rPr>
              <a:t>New S={S0,S1,S2,S3} ---{2, 1, 3, 0}</a:t>
            </a:r>
            <a:endParaRPr/>
          </a:p>
          <a:p>
            <a:pPr indent="-255587" lvl="0" marL="365125" marR="0" rtl="0" algn="l">
              <a:lnSpc>
                <a:spcPct val="100000"/>
              </a:lnSpc>
              <a:spcBef>
                <a:spcPts val="400"/>
              </a:spcBef>
              <a:spcAft>
                <a:spcPts val="0"/>
              </a:spcAft>
              <a:buClr>
                <a:schemeClr val="dk1"/>
              </a:buClr>
              <a:buSzPts val="2000"/>
              <a:buFont typeface="Arial"/>
              <a:buNone/>
            </a:pPr>
            <a:r>
              <a:t/>
            </a:r>
            <a:endParaRPr b="0" i="0" sz="2000" u="non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xEl>
                                              <p:pRg end="0" st="0"/>
                                            </p:txEl>
                                          </p:spTgt>
                                        </p:tgtEl>
                                        <p:attrNameLst>
                                          <p:attrName>style.visibility</p:attrName>
                                        </p:attrNameLst>
                                      </p:cBhvr>
                                      <p:to>
                                        <p:strVal val="visible"/>
                                      </p:to>
                                    </p:set>
                                    <p:animEffect filter="fade" transition="in">
                                      <p:cBhvr>
                                        <p:cTn dur="500"/>
                                        <p:tgtEl>
                                          <p:spTgt spid="13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xEl>
                                              <p:pRg end="1" st="1"/>
                                            </p:txEl>
                                          </p:spTgt>
                                        </p:tgtEl>
                                        <p:attrNameLst>
                                          <p:attrName>style.visibility</p:attrName>
                                        </p:attrNameLst>
                                      </p:cBhvr>
                                      <p:to>
                                        <p:strVal val="visible"/>
                                      </p:to>
                                    </p:set>
                                    <p:animEffect filter="fade" transition="in">
                                      <p:cBhvr>
                                        <p:cTn dur="500"/>
                                        <p:tgtEl>
                                          <p:spTgt spid="13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xEl>
                                              <p:pRg end="2" st="2"/>
                                            </p:txEl>
                                          </p:spTgt>
                                        </p:tgtEl>
                                        <p:attrNameLst>
                                          <p:attrName>style.visibility</p:attrName>
                                        </p:attrNameLst>
                                      </p:cBhvr>
                                      <p:to>
                                        <p:strVal val="visible"/>
                                      </p:to>
                                    </p:set>
                                    <p:animEffect filter="fade" transition="in">
                                      <p:cBhvr>
                                        <p:cTn dur="500"/>
                                        <p:tgtEl>
                                          <p:spTgt spid="13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xEl>
                                              <p:pRg end="3" st="3"/>
                                            </p:txEl>
                                          </p:spTgt>
                                        </p:tgtEl>
                                        <p:attrNameLst>
                                          <p:attrName>style.visibility</p:attrName>
                                        </p:attrNameLst>
                                      </p:cBhvr>
                                      <p:to>
                                        <p:strVal val="visible"/>
                                      </p:to>
                                    </p:set>
                                    <p:animEffect filter="fade" transition="in">
                                      <p:cBhvr>
                                        <p:cTn dur="500"/>
                                        <p:tgtEl>
                                          <p:spTgt spid="13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xEl>
                                              <p:pRg end="4" st="4"/>
                                            </p:txEl>
                                          </p:spTgt>
                                        </p:tgtEl>
                                        <p:attrNameLst>
                                          <p:attrName>style.visibility</p:attrName>
                                        </p:attrNameLst>
                                      </p:cBhvr>
                                      <p:to>
                                        <p:strVal val="visible"/>
                                      </p:to>
                                    </p:set>
                                    <p:animEffect filter="fade" transition="in">
                                      <p:cBhvr>
                                        <p:cTn dur="500"/>
                                        <p:tgtEl>
                                          <p:spTgt spid="13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xEl>
                                              <p:pRg end="5" st="5"/>
                                            </p:txEl>
                                          </p:spTgt>
                                        </p:tgtEl>
                                        <p:attrNameLst>
                                          <p:attrName>style.visibility</p:attrName>
                                        </p:attrNameLst>
                                      </p:cBhvr>
                                      <p:to>
                                        <p:strVal val="visible"/>
                                      </p:to>
                                    </p:set>
                                    <p:animEffect filter="fade" transition="in">
                                      <p:cBhvr>
                                        <p:cTn dur="500"/>
                                        <p:tgtEl>
                                          <p:spTgt spid="13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xEl>
                                              <p:pRg end="6" st="6"/>
                                            </p:txEl>
                                          </p:spTgt>
                                        </p:tgtEl>
                                        <p:attrNameLst>
                                          <p:attrName>style.visibility</p:attrName>
                                        </p:attrNameLst>
                                      </p:cBhvr>
                                      <p:to>
                                        <p:strVal val="visible"/>
                                      </p:to>
                                    </p:set>
                                    <p:animEffect filter="fade" transition="in">
                                      <p:cBhvr>
                                        <p:cTn dur="500"/>
                                        <p:tgtEl>
                                          <p:spTgt spid="137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3">
                                            <p:txEl>
                                              <p:pRg end="7" st="7"/>
                                            </p:txEl>
                                          </p:spTgt>
                                        </p:tgtEl>
                                        <p:attrNameLst>
                                          <p:attrName>style.visibility</p:attrName>
                                        </p:attrNameLst>
                                      </p:cBhvr>
                                      <p:to>
                                        <p:strVal val="visible"/>
                                      </p:to>
                                    </p:set>
                                    <p:animEffect filter="fade" transition="in">
                                      <p:cBhvr>
                                        <p:cTn dur="500"/>
                                        <p:tgtEl>
                                          <p:spTgt spid="137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63"/>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DA1F28"/>
              </a:buClr>
              <a:buSzPts val="1800"/>
              <a:buFont typeface="Lucida Sans"/>
              <a:buNone/>
            </a:pPr>
            <a:r>
              <a:rPr b="0" i="0" lang="en-US" sz="1800" u="none">
                <a:solidFill>
                  <a:srgbClr val="DA1F28"/>
                </a:solidFill>
                <a:latin typeface="Lucida Sans"/>
                <a:ea typeface="Lucida Sans"/>
                <a:cs typeface="Lucida Sans"/>
                <a:sym typeface="Lucida Sans"/>
              </a:rPr>
              <a:t>1. Speed of Transformation</a:t>
            </a:r>
            <a:endParaRPr/>
          </a:p>
          <a:p>
            <a:pPr indent="-255587" lvl="0" marL="365125" marR="0" rtl="0" algn="l">
              <a:lnSpc>
                <a:spcPct val="100000"/>
              </a:lnSpc>
              <a:spcBef>
                <a:spcPts val="400"/>
              </a:spcBef>
              <a:spcAft>
                <a:spcPts val="0"/>
              </a:spcAft>
              <a:buClr>
                <a:srgbClr val="DA1F28"/>
              </a:buClr>
              <a:buSzPts val="1800"/>
              <a:buFont typeface="Lucida Sans"/>
              <a:buNone/>
            </a:pPr>
            <a:r>
              <a:rPr b="0" i="0" lang="en-US" sz="1800" u="none">
                <a:solidFill>
                  <a:srgbClr val="DA1F28"/>
                </a:solidFill>
                <a:latin typeface="Lucida Sans"/>
                <a:ea typeface="Lucida Sans"/>
                <a:cs typeface="Lucida Sans"/>
                <a:sym typeface="Lucida Sans"/>
              </a:rPr>
              <a:t>Stream</a:t>
            </a:r>
            <a:r>
              <a:rPr b="0" i="0" lang="en-US" sz="1800" u="none">
                <a:solidFill>
                  <a:srgbClr val="000000"/>
                </a:solidFill>
                <a:latin typeface="Lucida Sans"/>
                <a:ea typeface="Lucida Sans"/>
                <a:cs typeface="Lucida Sans"/>
                <a:sym typeface="Lucida Sans"/>
              </a:rPr>
              <a:t> – Each symbol is encrypted as soon as it is read. Hence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the time to encrypt the symbol depends only on the encryption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algorithm.</a:t>
            </a:r>
            <a:endParaRPr/>
          </a:p>
          <a:p>
            <a:pPr indent="-255587" lvl="0" marL="365125" marR="0" rtl="0" algn="l">
              <a:lnSpc>
                <a:spcPct val="100000"/>
              </a:lnSpc>
              <a:spcBef>
                <a:spcPts val="400"/>
              </a:spcBef>
              <a:spcAft>
                <a:spcPts val="0"/>
              </a:spcAft>
              <a:buClr>
                <a:srgbClr val="DA1F28"/>
              </a:buClr>
              <a:buSzPts val="1800"/>
              <a:buFont typeface="Lucida Sans"/>
              <a:buNone/>
            </a:pPr>
            <a:r>
              <a:rPr b="0" i="0" lang="en-US" sz="1800" u="none">
                <a:solidFill>
                  <a:srgbClr val="DA1F28"/>
                </a:solidFill>
                <a:latin typeface="Lucida Sans"/>
                <a:ea typeface="Lucida Sans"/>
                <a:cs typeface="Lucida Sans"/>
                <a:sym typeface="Lucida Sans"/>
              </a:rPr>
              <a:t>Block</a:t>
            </a:r>
            <a:r>
              <a:rPr b="0" i="0" lang="en-US" sz="1800" u="none">
                <a:solidFill>
                  <a:srgbClr val="000000"/>
                </a:solidFill>
                <a:latin typeface="Lucida Sans"/>
                <a:ea typeface="Lucida Sans"/>
                <a:cs typeface="Lucida Sans"/>
                <a:sym typeface="Lucida Sans"/>
              </a:rPr>
              <a:t> – The system has to wait until an entire block of plaintext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has been received before staring the encryption process.</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Hence slowness of encryption.</a:t>
            </a:r>
            <a:endParaRPr/>
          </a:p>
          <a:p>
            <a:pPr indent="-255587" lvl="0" marL="365125" marR="0" rtl="0" algn="l">
              <a:lnSpc>
                <a:spcPct val="100000"/>
              </a:lnSpc>
              <a:spcBef>
                <a:spcPts val="400"/>
              </a:spcBef>
              <a:spcAft>
                <a:spcPts val="0"/>
              </a:spcAft>
              <a:buClr>
                <a:srgbClr val="DA1F28"/>
              </a:buClr>
              <a:buSzPts val="1800"/>
              <a:buFont typeface="Lucida Sans"/>
              <a:buNone/>
            </a:pPr>
            <a:r>
              <a:rPr b="0" i="0" lang="en-US" sz="1800" u="none">
                <a:solidFill>
                  <a:srgbClr val="DA1F28"/>
                </a:solidFill>
                <a:latin typeface="Lucida Sans"/>
                <a:ea typeface="Lucida Sans"/>
                <a:cs typeface="Lucida Sans"/>
                <a:sym typeface="Lucida Sans"/>
              </a:rPr>
              <a:t>2. Diffusion</a:t>
            </a:r>
            <a:r>
              <a:rPr b="0" i="0" lang="en-US" sz="1800" u="none">
                <a:solidFill>
                  <a:srgbClr val="000000"/>
                </a:solidFill>
                <a:latin typeface="Lucida Sans"/>
                <a:ea typeface="Lucida Sans"/>
                <a:cs typeface="Lucida Sans"/>
                <a:sym typeface="Lucida Sans"/>
              </a:rPr>
              <a:t> </a:t>
            </a:r>
            <a:endParaRPr/>
          </a:p>
          <a:p>
            <a:pPr indent="-255587" lvl="0" marL="365125" marR="0" rtl="0" algn="l">
              <a:lnSpc>
                <a:spcPct val="100000"/>
              </a:lnSpc>
              <a:spcBef>
                <a:spcPts val="400"/>
              </a:spcBef>
              <a:spcAft>
                <a:spcPts val="0"/>
              </a:spcAft>
              <a:buClr>
                <a:srgbClr val="DA1F28"/>
              </a:buClr>
              <a:buSzPts val="1800"/>
              <a:buFont typeface="Lucida Sans"/>
              <a:buNone/>
            </a:pPr>
            <a:r>
              <a:rPr b="0" i="0" lang="en-US" sz="1800" u="none">
                <a:solidFill>
                  <a:srgbClr val="DA1F28"/>
                </a:solidFill>
                <a:latin typeface="Lucida Sans"/>
                <a:ea typeface="Lucida Sans"/>
                <a:cs typeface="Lucida Sans"/>
                <a:sym typeface="Lucida Sans"/>
              </a:rPr>
              <a:t>Stream</a:t>
            </a:r>
            <a:r>
              <a:rPr b="0" i="0" lang="en-US" sz="1800" u="none">
                <a:solidFill>
                  <a:srgbClr val="000000"/>
                </a:solidFill>
                <a:latin typeface="Lucida Sans"/>
                <a:ea typeface="Lucida Sans"/>
                <a:cs typeface="Lucida Sans"/>
                <a:sym typeface="Lucida Sans"/>
              </a:rPr>
              <a:t>- Low diffusion</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Each symbol is seperately enciphered. Therefore all the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information of that symbol is contained in one symbol of the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ciphertext.</a:t>
            </a:r>
            <a:endParaRPr/>
          </a:p>
          <a:p>
            <a:pPr indent="-255587" lvl="0" marL="365125" marR="0" rtl="0" algn="l">
              <a:lnSpc>
                <a:spcPct val="100000"/>
              </a:lnSpc>
              <a:spcBef>
                <a:spcPts val="400"/>
              </a:spcBef>
              <a:spcAft>
                <a:spcPts val="0"/>
              </a:spcAft>
              <a:buClr>
                <a:srgbClr val="DA1F28"/>
              </a:buClr>
              <a:buSzPts val="1800"/>
              <a:buFont typeface="Lucida Sans"/>
              <a:buNone/>
            </a:pPr>
            <a:r>
              <a:rPr b="0" i="0" lang="en-US" sz="1800" u="none">
                <a:solidFill>
                  <a:srgbClr val="DA1F28"/>
                </a:solidFill>
                <a:latin typeface="Lucida Sans"/>
                <a:ea typeface="Lucida Sans"/>
                <a:cs typeface="Lucida Sans"/>
                <a:sym typeface="Lucida Sans"/>
              </a:rPr>
              <a:t>Block</a:t>
            </a:r>
            <a:r>
              <a:rPr b="0" i="0" lang="en-US" sz="1800" u="none">
                <a:solidFill>
                  <a:srgbClr val="000000"/>
                </a:solidFill>
                <a:latin typeface="Lucida Sans"/>
                <a:ea typeface="Lucida Sans"/>
                <a:cs typeface="Lucida Sans"/>
                <a:sym typeface="Lucida Sans"/>
              </a:rPr>
              <a:t>- High diffusion</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Information from the plaintext is diffused into several ciphertext </a:t>
            </a:r>
            <a:endParaRPr/>
          </a:p>
          <a:p>
            <a:pPr indent="-255587" lvl="0" marL="365125" marR="0" rtl="0" algn="l">
              <a:lnSpc>
                <a:spcPct val="100000"/>
              </a:lnSpc>
              <a:spcBef>
                <a:spcPts val="400"/>
              </a:spcBef>
              <a:spcAft>
                <a:spcPts val="0"/>
              </a:spcAft>
              <a:buClr>
                <a:srgbClr val="000000"/>
              </a:buClr>
              <a:buSzPts val="1800"/>
              <a:buFont typeface="Lucida Sans"/>
              <a:buNone/>
            </a:pPr>
            <a:r>
              <a:rPr b="0" i="0" lang="en-US" sz="1800" u="none">
                <a:solidFill>
                  <a:srgbClr val="000000"/>
                </a:solidFill>
                <a:latin typeface="Lucida Sans"/>
                <a:ea typeface="Lucida Sans"/>
                <a:cs typeface="Lucida Sans"/>
                <a:sym typeface="Lucida Sans"/>
              </a:rPr>
              <a:t>			symbols. </a:t>
            </a:r>
            <a:endParaRPr/>
          </a:p>
          <a:p>
            <a:pPr indent="0" lvl="0" marL="0" marR="0" rtl="0" algn="l">
              <a:lnSpc>
                <a:spcPct val="100000"/>
              </a:lnSpc>
              <a:spcBef>
                <a:spcPts val="0"/>
              </a:spcBef>
              <a:spcAft>
                <a:spcPts val="0"/>
              </a:spcAft>
              <a:buNone/>
            </a:pPr>
            <a:r>
              <a:t/>
            </a:r>
            <a:endParaRPr b="0" i="0" sz="1800" u="none">
              <a:solidFill>
                <a:srgbClr val="000000"/>
              </a:solidFill>
              <a:latin typeface="Lucida Sans"/>
              <a:ea typeface="Lucida Sans"/>
              <a:cs typeface="Lucida Sans"/>
              <a:sym typeface="Lucida Sans"/>
            </a:endParaRPr>
          </a:p>
        </p:txBody>
      </p:sp>
      <p:pic>
        <p:nvPicPr>
          <p:cNvPr id="1380" name="Google Shape;1380;p163"/>
          <p:cNvPicPr preferRelativeResize="0"/>
          <p:nvPr/>
        </p:nvPicPr>
        <p:blipFill rotWithShape="1">
          <a:blip r:embed="rId3">
            <a:alphaModFix/>
          </a:blip>
          <a:srcRect b="0" l="0" r="0" t="0"/>
          <a:stretch/>
        </p:blipFill>
        <p:spPr>
          <a:xfrm>
            <a:off x="225425" y="122237"/>
            <a:ext cx="8467725" cy="13414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0" st="0"/>
                                            </p:txEl>
                                          </p:spTgt>
                                        </p:tgtEl>
                                        <p:attrNameLst>
                                          <p:attrName>style.visibility</p:attrName>
                                        </p:attrNameLst>
                                      </p:cBhvr>
                                      <p:to>
                                        <p:strVal val="visible"/>
                                      </p:to>
                                    </p:set>
                                    <p:animEffect filter="fade" transition="in">
                                      <p:cBhvr>
                                        <p:cTn dur="500"/>
                                        <p:tgtEl>
                                          <p:spTgt spid="13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1" st="1"/>
                                            </p:txEl>
                                          </p:spTgt>
                                        </p:tgtEl>
                                        <p:attrNameLst>
                                          <p:attrName>style.visibility</p:attrName>
                                        </p:attrNameLst>
                                      </p:cBhvr>
                                      <p:to>
                                        <p:strVal val="visible"/>
                                      </p:to>
                                    </p:set>
                                    <p:animEffect filter="fade" transition="in">
                                      <p:cBhvr>
                                        <p:cTn dur="500"/>
                                        <p:tgtEl>
                                          <p:spTgt spid="13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2" st="2"/>
                                            </p:txEl>
                                          </p:spTgt>
                                        </p:tgtEl>
                                        <p:attrNameLst>
                                          <p:attrName>style.visibility</p:attrName>
                                        </p:attrNameLst>
                                      </p:cBhvr>
                                      <p:to>
                                        <p:strVal val="visible"/>
                                      </p:to>
                                    </p:set>
                                    <p:animEffect filter="fade" transition="in">
                                      <p:cBhvr>
                                        <p:cTn dur="500"/>
                                        <p:tgtEl>
                                          <p:spTgt spid="13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3" st="3"/>
                                            </p:txEl>
                                          </p:spTgt>
                                        </p:tgtEl>
                                        <p:attrNameLst>
                                          <p:attrName>style.visibility</p:attrName>
                                        </p:attrNameLst>
                                      </p:cBhvr>
                                      <p:to>
                                        <p:strVal val="visible"/>
                                      </p:to>
                                    </p:set>
                                    <p:animEffect filter="fade" transition="in">
                                      <p:cBhvr>
                                        <p:cTn dur="500"/>
                                        <p:tgtEl>
                                          <p:spTgt spid="13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4" st="4"/>
                                            </p:txEl>
                                          </p:spTgt>
                                        </p:tgtEl>
                                        <p:attrNameLst>
                                          <p:attrName>style.visibility</p:attrName>
                                        </p:attrNameLst>
                                      </p:cBhvr>
                                      <p:to>
                                        <p:strVal val="visible"/>
                                      </p:to>
                                    </p:set>
                                    <p:animEffect filter="fade" transition="in">
                                      <p:cBhvr>
                                        <p:cTn dur="500"/>
                                        <p:tgtEl>
                                          <p:spTgt spid="13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5" st="5"/>
                                            </p:txEl>
                                          </p:spTgt>
                                        </p:tgtEl>
                                        <p:attrNameLst>
                                          <p:attrName>style.visibility</p:attrName>
                                        </p:attrNameLst>
                                      </p:cBhvr>
                                      <p:to>
                                        <p:strVal val="visible"/>
                                      </p:to>
                                    </p:set>
                                    <p:animEffect filter="fade" transition="in">
                                      <p:cBhvr>
                                        <p:cTn dur="500"/>
                                        <p:tgtEl>
                                          <p:spTgt spid="13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6" st="6"/>
                                            </p:txEl>
                                          </p:spTgt>
                                        </p:tgtEl>
                                        <p:attrNameLst>
                                          <p:attrName>style.visibility</p:attrName>
                                        </p:attrNameLst>
                                      </p:cBhvr>
                                      <p:to>
                                        <p:strVal val="visible"/>
                                      </p:to>
                                    </p:set>
                                    <p:animEffect filter="fade" transition="in">
                                      <p:cBhvr>
                                        <p:cTn dur="500"/>
                                        <p:tgtEl>
                                          <p:spTgt spid="13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7" st="7"/>
                                            </p:txEl>
                                          </p:spTgt>
                                        </p:tgtEl>
                                        <p:attrNameLst>
                                          <p:attrName>style.visibility</p:attrName>
                                        </p:attrNameLst>
                                      </p:cBhvr>
                                      <p:to>
                                        <p:strVal val="visible"/>
                                      </p:to>
                                    </p:set>
                                    <p:animEffect filter="fade" transition="in">
                                      <p:cBhvr>
                                        <p:cTn dur="500"/>
                                        <p:tgtEl>
                                          <p:spTgt spid="137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8" st="8"/>
                                            </p:txEl>
                                          </p:spTgt>
                                        </p:tgtEl>
                                        <p:attrNameLst>
                                          <p:attrName>style.visibility</p:attrName>
                                        </p:attrNameLst>
                                      </p:cBhvr>
                                      <p:to>
                                        <p:strVal val="visible"/>
                                      </p:to>
                                    </p:set>
                                    <p:animEffect filter="fade" transition="in">
                                      <p:cBhvr>
                                        <p:cTn dur="500"/>
                                        <p:tgtEl>
                                          <p:spTgt spid="137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9" st="9"/>
                                            </p:txEl>
                                          </p:spTgt>
                                        </p:tgtEl>
                                        <p:attrNameLst>
                                          <p:attrName>style.visibility</p:attrName>
                                        </p:attrNameLst>
                                      </p:cBhvr>
                                      <p:to>
                                        <p:strVal val="visible"/>
                                      </p:to>
                                    </p:set>
                                    <p:animEffect filter="fade" transition="in">
                                      <p:cBhvr>
                                        <p:cTn dur="500"/>
                                        <p:tgtEl>
                                          <p:spTgt spid="137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10" st="10"/>
                                            </p:txEl>
                                          </p:spTgt>
                                        </p:tgtEl>
                                        <p:attrNameLst>
                                          <p:attrName>style.visibility</p:attrName>
                                        </p:attrNameLst>
                                      </p:cBhvr>
                                      <p:to>
                                        <p:strVal val="visible"/>
                                      </p:to>
                                    </p:set>
                                    <p:animEffect filter="fade" transition="in">
                                      <p:cBhvr>
                                        <p:cTn dur="500"/>
                                        <p:tgtEl>
                                          <p:spTgt spid="137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11" st="11"/>
                                            </p:txEl>
                                          </p:spTgt>
                                        </p:tgtEl>
                                        <p:attrNameLst>
                                          <p:attrName>style.visibility</p:attrName>
                                        </p:attrNameLst>
                                      </p:cBhvr>
                                      <p:to>
                                        <p:strVal val="visible"/>
                                      </p:to>
                                    </p:set>
                                    <p:animEffect filter="fade" transition="in">
                                      <p:cBhvr>
                                        <p:cTn dur="500"/>
                                        <p:tgtEl>
                                          <p:spTgt spid="137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12" st="12"/>
                                            </p:txEl>
                                          </p:spTgt>
                                        </p:tgtEl>
                                        <p:attrNameLst>
                                          <p:attrName>style.visibility</p:attrName>
                                        </p:attrNameLst>
                                      </p:cBhvr>
                                      <p:to>
                                        <p:strVal val="visible"/>
                                      </p:to>
                                    </p:set>
                                    <p:animEffect filter="fade" transition="in">
                                      <p:cBhvr>
                                        <p:cTn dur="500"/>
                                        <p:tgtEl>
                                          <p:spTgt spid="137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13" st="13"/>
                                            </p:txEl>
                                          </p:spTgt>
                                        </p:tgtEl>
                                        <p:attrNameLst>
                                          <p:attrName>style.visibility</p:attrName>
                                        </p:attrNameLst>
                                      </p:cBhvr>
                                      <p:to>
                                        <p:strVal val="visible"/>
                                      </p:to>
                                    </p:set>
                                    <p:animEffect filter="fade" transition="in">
                                      <p:cBhvr>
                                        <p:cTn dur="500"/>
                                        <p:tgtEl>
                                          <p:spTgt spid="137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14" st="14"/>
                                            </p:txEl>
                                          </p:spTgt>
                                        </p:tgtEl>
                                        <p:attrNameLst>
                                          <p:attrName>style.visibility</p:attrName>
                                        </p:attrNameLst>
                                      </p:cBhvr>
                                      <p:to>
                                        <p:strVal val="visible"/>
                                      </p:to>
                                    </p:set>
                                    <p:animEffect filter="fade" transition="in">
                                      <p:cBhvr>
                                        <p:cTn dur="500"/>
                                        <p:tgtEl>
                                          <p:spTgt spid="137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9">
                                            <p:txEl>
                                              <p:pRg end="15" st="15"/>
                                            </p:txEl>
                                          </p:spTgt>
                                        </p:tgtEl>
                                        <p:attrNameLst>
                                          <p:attrName>style.visibility</p:attrName>
                                        </p:attrNameLst>
                                      </p:cBhvr>
                                      <p:to>
                                        <p:strVal val="visible"/>
                                      </p:to>
                                    </p:set>
                                    <p:animEffect filter="fade" transition="in">
                                      <p:cBhvr>
                                        <p:cTn dur="500"/>
                                        <p:tgtEl>
                                          <p:spTgt spid="1379">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64"/>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80000"/>
              </a:lnSpc>
              <a:spcBef>
                <a:spcPts val="0"/>
              </a:spcBef>
              <a:spcAft>
                <a:spcPts val="0"/>
              </a:spcAft>
              <a:buClr>
                <a:srgbClr val="DA1F28"/>
              </a:buClr>
              <a:buSzPts val="1700"/>
              <a:buFont typeface="Verdana"/>
              <a:buNone/>
            </a:pPr>
            <a:r>
              <a:rPr b="0" i="0" lang="en-US" sz="1700" u="none">
                <a:solidFill>
                  <a:srgbClr val="DA1F28"/>
                </a:solidFill>
                <a:latin typeface="Verdana"/>
                <a:ea typeface="Verdana"/>
                <a:cs typeface="Verdana"/>
                <a:sym typeface="Verdana"/>
              </a:rPr>
              <a:t>3. Error Propagation</a:t>
            </a:r>
            <a:r>
              <a:rPr b="0" i="0" lang="en-US" sz="1700" u="none">
                <a:solidFill>
                  <a:srgbClr val="000000"/>
                </a:solidFill>
                <a:latin typeface="Verdana"/>
                <a:ea typeface="Verdana"/>
                <a:cs typeface="Verdana"/>
                <a:sym typeface="Verdana"/>
              </a:rPr>
              <a:t> </a:t>
            </a:r>
            <a:endParaRPr/>
          </a:p>
          <a:p>
            <a:pPr indent="-255587" lvl="0" marL="365125" marR="0" rtl="0" algn="l">
              <a:lnSpc>
                <a:spcPct val="80000"/>
              </a:lnSpc>
              <a:spcBef>
                <a:spcPts val="400"/>
              </a:spcBef>
              <a:spcAft>
                <a:spcPts val="0"/>
              </a:spcAft>
              <a:buClr>
                <a:srgbClr val="DA1F28"/>
              </a:buClr>
              <a:buSzPts val="1700"/>
              <a:buFont typeface="Verdana"/>
              <a:buNone/>
            </a:pPr>
            <a:r>
              <a:rPr b="0" i="0" lang="en-US" sz="1700" u="none">
                <a:solidFill>
                  <a:srgbClr val="DA1F28"/>
                </a:solidFill>
                <a:latin typeface="Verdana"/>
                <a:ea typeface="Verdana"/>
                <a:cs typeface="Verdana"/>
                <a:sym typeface="Verdana"/>
              </a:rPr>
              <a:t>Stream</a:t>
            </a:r>
            <a:r>
              <a:rPr b="0" i="0" lang="en-US" sz="1700" u="none">
                <a:solidFill>
                  <a:srgbClr val="000000"/>
                </a:solidFill>
                <a:latin typeface="Verdana"/>
                <a:ea typeface="Verdana"/>
                <a:cs typeface="Verdana"/>
                <a:sym typeface="Verdana"/>
              </a:rPr>
              <a:t> – Low error Propagation</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Because each symbol is seperately encoded, an error in the encryption </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process affects only that character.</a:t>
            </a:r>
            <a:endParaRPr/>
          </a:p>
          <a:p>
            <a:pPr indent="-255587" lvl="0" marL="365125" marR="0" rtl="0" algn="l">
              <a:lnSpc>
                <a:spcPct val="80000"/>
              </a:lnSpc>
              <a:spcBef>
                <a:spcPts val="400"/>
              </a:spcBef>
              <a:spcAft>
                <a:spcPts val="0"/>
              </a:spcAft>
              <a:buClr>
                <a:srgbClr val="DA1F28"/>
              </a:buClr>
              <a:buSzPts val="1700"/>
              <a:buFont typeface="Verdana"/>
              <a:buNone/>
            </a:pPr>
            <a:r>
              <a:rPr b="0" i="0" lang="en-US" sz="1700" u="none">
                <a:solidFill>
                  <a:srgbClr val="DA1F28"/>
                </a:solidFill>
                <a:latin typeface="Verdana"/>
                <a:ea typeface="Verdana"/>
                <a:cs typeface="Verdana"/>
                <a:sym typeface="Verdana"/>
              </a:rPr>
              <a:t>Block</a:t>
            </a:r>
            <a:r>
              <a:rPr b="0" i="0" lang="en-US" sz="1700" u="none">
                <a:solidFill>
                  <a:srgbClr val="000000"/>
                </a:solidFill>
                <a:latin typeface="Verdana"/>
                <a:ea typeface="Verdana"/>
                <a:cs typeface="Verdana"/>
                <a:sym typeface="Verdana"/>
              </a:rPr>
              <a:t>- High error Propagation</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An error will affect the transformation of all other characters in the </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same block.</a:t>
            </a:r>
            <a:endParaRPr/>
          </a:p>
          <a:p>
            <a:pPr indent="-255587" lvl="0" marL="365125" marR="0" rtl="0" algn="l">
              <a:lnSpc>
                <a:spcPct val="80000"/>
              </a:lnSpc>
              <a:spcBef>
                <a:spcPts val="400"/>
              </a:spcBef>
              <a:spcAft>
                <a:spcPts val="0"/>
              </a:spcAft>
              <a:buClr>
                <a:srgbClr val="DA1F28"/>
              </a:buClr>
              <a:buSzPts val="1700"/>
              <a:buFont typeface="Verdana"/>
              <a:buNone/>
            </a:pPr>
            <a:r>
              <a:rPr b="0" i="0" lang="en-US" sz="1700" u="none">
                <a:solidFill>
                  <a:srgbClr val="DA1F28"/>
                </a:solidFill>
                <a:latin typeface="Verdana"/>
                <a:ea typeface="Verdana"/>
                <a:cs typeface="Verdana"/>
                <a:sym typeface="Verdana"/>
              </a:rPr>
              <a:t>4. Insertion of symbols</a:t>
            </a:r>
            <a:endParaRPr/>
          </a:p>
          <a:p>
            <a:pPr indent="-255587" lvl="0" marL="365125" marR="0" rtl="0" algn="l">
              <a:lnSpc>
                <a:spcPct val="80000"/>
              </a:lnSpc>
              <a:spcBef>
                <a:spcPts val="400"/>
              </a:spcBef>
              <a:spcAft>
                <a:spcPts val="0"/>
              </a:spcAft>
              <a:buClr>
                <a:srgbClr val="DA1F28"/>
              </a:buClr>
              <a:buSzPts val="1700"/>
              <a:buFont typeface="Verdana"/>
              <a:buNone/>
            </a:pPr>
            <a:r>
              <a:rPr b="0" i="0" lang="en-US" sz="1700" u="none">
                <a:solidFill>
                  <a:srgbClr val="DA1F28"/>
                </a:solidFill>
                <a:latin typeface="Verdana"/>
                <a:ea typeface="Verdana"/>
                <a:cs typeface="Verdana"/>
                <a:sym typeface="Verdana"/>
              </a:rPr>
              <a:t>Stream</a:t>
            </a:r>
            <a:r>
              <a:rPr b="0" i="0" lang="en-US" sz="1700" u="none">
                <a:solidFill>
                  <a:srgbClr val="000000"/>
                </a:solidFill>
                <a:latin typeface="Verdana"/>
                <a:ea typeface="Verdana"/>
                <a:cs typeface="Verdana"/>
                <a:sym typeface="Verdana"/>
              </a:rPr>
              <a:t>- Susceptibility to malicious insertions and modifications.</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Because each symbol is seperately enciphered , an active interceptor </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who has broken the code can splice together pieces of previous </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messages and transmit a spurious new message that may look may </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authentic.</a:t>
            </a:r>
            <a:endParaRPr/>
          </a:p>
          <a:p>
            <a:pPr indent="-255587" lvl="0" marL="365125" marR="0" rtl="0" algn="l">
              <a:lnSpc>
                <a:spcPct val="80000"/>
              </a:lnSpc>
              <a:spcBef>
                <a:spcPts val="400"/>
              </a:spcBef>
              <a:spcAft>
                <a:spcPts val="0"/>
              </a:spcAft>
              <a:buClr>
                <a:srgbClr val="DA1F28"/>
              </a:buClr>
              <a:buSzPts val="1700"/>
              <a:buFont typeface="Verdana"/>
              <a:buNone/>
            </a:pPr>
            <a:r>
              <a:rPr b="0" i="0" lang="en-US" sz="1700" u="none">
                <a:solidFill>
                  <a:srgbClr val="DA1F28"/>
                </a:solidFill>
                <a:latin typeface="Verdana"/>
                <a:ea typeface="Verdana"/>
                <a:cs typeface="Verdana"/>
                <a:sym typeface="Verdana"/>
              </a:rPr>
              <a:t>Block</a:t>
            </a:r>
            <a:r>
              <a:rPr b="0" i="0" lang="en-US" sz="1700" u="none">
                <a:solidFill>
                  <a:srgbClr val="000000"/>
                </a:solidFill>
                <a:latin typeface="Verdana"/>
                <a:ea typeface="Verdana"/>
                <a:cs typeface="Verdana"/>
                <a:sym typeface="Verdana"/>
              </a:rPr>
              <a:t>- Immunity to insertion of symbols.</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Because blocks of symbols are enciphered, it is impossible to insert a </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single symbol into one block. The length of the block would then be </a:t>
            </a:r>
            <a:endParaRPr/>
          </a:p>
          <a:p>
            <a:pPr indent="-255587" lvl="0" marL="365125" marR="0" rtl="0" algn="l">
              <a:lnSpc>
                <a:spcPct val="80000"/>
              </a:lnSpc>
              <a:spcBef>
                <a:spcPts val="400"/>
              </a:spcBef>
              <a:spcAft>
                <a:spcPts val="0"/>
              </a:spcAft>
              <a:buClr>
                <a:srgbClr val="000000"/>
              </a:buClr>
              <a:buSzPts val="1700"/>
              <a:buFont typeface="Verdana"/>
              <a:buNone/>
            </a:pPr>
            <a:r>
              <a:rPr b="0" i="0" lang="en-US" sz="1700" u="none">
                <a:solidFill>
                  <a:srgbClr val="000000"/>
                </a:solidFill>
                <a:latin typeface="Verdana"/>
                <a:ea typeface="Verdana"/>
                <a:cs typeface="Verdana"/>
                <a:sym typeface="Verdana"/>
              </a:rPr>
              <a:t>incorrect, and the decipherment would quickly reveal the insertion.</a:t>
            </a:r>
            <a:endParaRPr/>
          </a:p>
        </p:txBody>
      </p:sp>
      <p:pic>
        <p:nvPicPr>
          <p:cNvPr id="1387" name="Google Shape;1387;p164"/>
          <p:cNvPicPr preferRelativeResize="0"/>
          <p:nvPr/>
        </p:nvPicPr>
        <p:blipFill rotWithShape="1">
          <a:blip r:embed="rId3">
            <a:alphaModFix/>
          </a:blip>
          <a:srcRect b="0" l="0" r="0" t="0"/>
          <a:stretch/>
        </p:blipFill>
        <p:spPr>
          <a:xfrm>
            <a:off x="228600" y="274637"/>
            <a:ext cx="7950200"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0" st="0"/>
                                            </p:txEl>
                                          </p:spTgt>
                                        </p:tgtEl>
                                        <p:attrNameLst>
                                          <p:attrName>style.visibility</p:attrName>
                                        </p:attrNameLst>
                                      </p:cBhvr>
                                      <p:to>
                                        <p:strVal val="visible"/>
                                      </p:to>
                                    </p:set>
                                    <p:animEffect filter="fade" transition="in">
                                      <p:cBhvr>
                                        <p:cTn dur="500"/>
                                        <p:tgtEl>
                                          <p:spTgt spid="13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1" st="1"/>
                                            </p:txEl>
                                          </p:spTgt>
                                        </p:tgtEl>
                                        <p:attrNameLst>
                                          <p:attrName>style.visibility</p:attrName>
                                        </p:attrNameLst>
                                      </p:cBhvr>
                                      <p:to>
                                        <p:strVal val="visible"/>
                                      </p:to>
                                    </p:set>
                                    <p:animEffect filter="fade" transition="in">
                                      <p:cBhvr>
                                        <p:cTn dur="500"/>
                                        <p:tgtEl>
                                          <p:spTgt spid="13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2" st="2"/>
                                            </p:txEl>
                                          </p:spTgt>
                                        </p:tgtEl>
                                        <p:attrNameLst>
                                          <p:attrName>style.visibility</p:attrName>
                                        </p:attrNameLst>
                                      </p:cBhvr>
                                      <p:to>
                                        <p:strVal val="visible"/>
                                      </p:to>
                                    </p:set>
                                    <p:animEffect filter="fade" transition="in">
                                      <p:cBhvr>
                                        <p:cTn dur="500"/>
                                        <p:tgtEl>
                                          <p:spTgt spid="13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3" st="3"/>
                                            </p:txEl>
                                          </p:spTgt>
                                        </p:tgtEl>
                                        <p:attrNameLst>
                                          <p:attrName>style.visibility</p:attrName>
                                        </p:attrNameLst>
                                      </p:cBhvr>
                                      <p:to>
                                        <p:strVal val="visible"/>
                                      </p:to>
                                    </p:set>
                                    <p:animEffect filter="fade" transition="in">
                                      <p:cBhvr>
                                        <p:cTn dur="500"/>
                                        <p:tgtEl>
                                          <p:spTgt spid="13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4" st="4"/>
                                            </p:txEl>
                                          </p:spTgt>
                                        </p:tgtEl>
                                        <p:attrNameLst>
                                          <p:attrName>style.visibility</p:attrName>
                                        </p:attrNameLst>
                                      </p:cBhvr>
                                      <p:to>
                                        <p:strVal val="visible"/>
                                      </p:to>
                                    </p:set>
                                    <p:animEffect filter="fade" transition="in">
                                      <p:cBhvr>
                                        <p:cTn dur="500"/>
                                        <p:tgtEl>
                                          <p:spTgt spid="138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5" st="5"/>
                                            </p:txEl>
                                          </p:spTgt>
                                        </p:tgtEl>
                                        <p:attrNameLst>
                                          <p:attrName>style.visibility</p:attrName>
                                        </p:attrNameLst>
                                      </p:cBhvr>
                                      <p:to>
                                        <p:strVal val="visible"/>
                                      </p:to>
                                    </p:set>
                                    <p:animEffect filter="fade" transition="in">
                                      <p:cBhvr>
                                        <p:cTn dur="500"/>
                                        <p:tgtEl>
                                          <p:spTgt spid="138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6" st="6"/>
                                            </p:txEl>
                                          </p:spTgt>
                                        </p:tgtEl>
                                        <p:attrNameLst>
                                          <p:attrName>style.visibility</p:attrName>
                                        </p:attrNameLst>
                                      </p:cBhvr>
                                      <p:to>
                                        <p:strVal val="visible"/>
                                      </p:to>
                                    </p:set>
                                    <p:animEffect filter="fade" transition="in">
                                      <p:cBhvr>
                                        <p:cTn dur="500"/>
                                        <p:tgtEl>
                                          <p:spTgt spid="138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7" st="7"/>
                                            </p:txEl>
                                          </p:spTgt>
                                        </p:tgtEl>
                                        <p:attrNameLst>
                                          <p:attrName>style.visibility</p:attrName>
                                        </p:attrNameLst>
                                      </p:cBhvr>
                                      <p:to>
                                        <p:strVal val="visible"/>
                                      </p:to>
                                    </p:set>
                                    <p:animEffect filter="fade" transition="in">
                                      <p:cBhvr>
                                        <p:cTn dur="500"/>
                                        <p:tgtEl>
                                          <p:spTgt spid="138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8" st="8"/>
                                            </p:txEl>
                                          </p:spTgt>
                                        </p:tgtEl>
                                        <p:attrNameLst>
                                          <p:attrName>style.visibility</p:attrName>
                                        </p:attrNameLst>
                                      </p:cBhvr>
                                      <p:to>
                                        <p:strVal val="visible"/>
                                      </p:to>
                                    </p:set>
                                    <p:animEffect filter="fade" transition="in">
                                      <p:cBhvr>
                                        <p:cTn dur="500"/>
                                        <p:tgtEl>
                                          <p:spTgt spid="138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9" st="9"/>
                                            </p:txEl>
                                          </p:spTgt>
                                        </p:tgtEl>
                                        <p:attrNameLst>
                                          <p:attrName>style.visibility</p:attrName>
                                        </p:attrNameLst>
                                      </p:cBhvr>
                                      <p:to>
                                        <p:strVal val="visible"/>
                                      </p:to>
                                    </p:set>
                                    <p:animEffect filter="fade" transition="in">
                                      <p:cBhvr>
                                        <p:cTn dur="500"/>
                                        <p:tgtEl>
                                          <p:spTgt spid="138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10" st="10"/>
                                            </p:txEl>
                                          </p:spTgt>
                                        </p:tgtEl>
                                        <p:attrNameLst>
                                          <p:attrName>style.visibility</p:attrName>
                                        </p:attrNameLst>
                                      </p:cBhvr>
                                      <p:to>
                                        <p:strVal val="visible"/>
                                      </p:to>
                                    </p:set>
                                    <p:animEffect filter="fade" transition="in">
                                      <p:cBhvr>
                                        <p:cTn dur="500"/>
                                        <p:tgtEl>
                                          <p:spTgt spid="138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11" st="11"/>
                                            </p:txEl>
                                          </p:spTgt>
                                        </p:tgtEl>
                                        <p:attrNameLst>
                                          <p:attrName>style.visibility</p:attrName>
                                        </p:attrNameLst>
                                      </p:cBhvr>
                                      <p:to>
                                        <p:strVal val="visible"/>
                                      </p:to>
                                    </p:set>
                                    <p:animEffect filter="fade" transition="in">
                                      <p:cBhvr>
                                        <p:cTn dur="500"/>
                                        <p:tgtEl>
                                          <p:spTgt spid="138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12" st="12"/>
                                            </p:txEl>
                                          </p:spTgt>
                                        </p:tgtEl>
                                        <p:attrNameLst>
                                          <p:attrName>style.visibility</p:attrName>
                                        </p:attrNameLst>
                                      </p:cBhvr>
                                      <p:to>
                                        <p:strVal val="visible"/>
                                      </p:to>
                                    </p:set>
                                    <p:animEffect filter="fade" transition="in">
                                      <p:cBhvr>
                                        <p:cTn dur="500"/>
                                        <p:tgtEl>
                                          <p:spTgt spid="138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13" st="13"/>
                                            </p:txEl>
                                          </p:spTgt>
                                        </p:tgtEl>
                                        <p:attrNameLst>
                                          <p:attrName>style.visibility</p:attrName>
                                        </p:attrNameLst>
                                      </p:cBhvr>
                                      <p:to>
                                        <p:strVal val="visible"/>
                                      </p:to>
                                    </p:set>
                                    <p:animEffect filter="fade" transition="in">
                                      <p:cBhvr>
                                        <p:cTn dur="500"/>
                                        <p:tgtEl>
                                          <p:spTgt spid="138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14" st="14"/>
                                            </p:txEl>
                                          </p:spTgt>
                                        </p:tgtEl>
                                        <p:attrNameLst>
                                          <p:attrName>style.visibility</p:attrName>
                                        </p:attrNameLst>
                                      </p:cBhvr>
                                      <p:to>
                                        <p:strVal val="visible"/>
                                      </p:to>
                                    </p:set>
                                    <p:animEffect filter="fade" transition="in">
                                      <p:cBhvr>
                                        <p:cTn dur="500"/>
                                        <p:tgtEl>
                                          <p:spTgt spid="138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15" st="15"/>
                                            </p:txEl>
                                          </p:spTgt>
                                        </p:tgtEl>
                                        <p:attrNameLst>
                                          <p:attrName>style.visibility</p:attrName>
                                        </p:attrNameLst>
                                      </p:cBhvr>
                                      <p:to>
                                        <p:strVal val="visible"/>
                                      </p:to>
                                    </p:set>
                                    <p:animEffect filter="fade" transition="in">
                                      <p:cBhvr>
                                        <p:cTn dur="500"/>
                                        <p:tgtEl>
                                          <p:spTgt spid="138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xEl>
                                              <p:pRg end="16" st="16"/>
                                            </p:txEl>
                                          </p:spTgt>
                                        </p:tgtEl>
                                        <p:attrNameLst>
                                          <p:attrName>style.visibility</p:attrName>
                                        </p:attrNameLst>
                                      </p:cBhvr>
                                      <p:to>
                                        <p:strVal val="visible"/>
                                      </p:to>
                                    </p:set>
                                    <p:animEffect filter="fade" transition="in">
                                      <p:cBhvr>
                                        <p:cTn dur="500"/>
                                        <p:tgtEl>
                                          <p:spTgt spid="1386">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6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224"/>
              <a:buFont typeface="Noto Sans Symbols"/>
              <a:buNone/>
            </a:pPr>
            <a:r>
              <a:rPr b="0" i="0" lang="en-US" sz="1800" u="none">
                <a:solidFill>
                  <a:schemeClr val="accent2"/>
                </a:solidFill>
                <a:latin typeface="Lucida Sans"/>
                <a:ea typeface="Lucida Sans"/>
                <a:cs typeface="Lucida Sans"/>
                <a:sym typeface="Lucida Sans"/>
              </a:rPr>
              <a:t>1. Speed of Transformation</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accent2"/>
                </a:solidFill>
                <a:latin typeface="Lucida Sans"/>
                <a:ea typeface="Lucida Sans"/>
                <a:cs typeface="Lucida Sans"/>
                <a:sym typeface="Lucida Sans"/>
              </a:rPr>
              <a:t>Stream</a:t>
            </a:r>
            <a:r>
              <a:rPr b="0" i="0" lang="en-US" sz="1800" u="none">
                <a:solidFill>
                  <a:schemeClr val="dk1"/>
                </a:solidFill>
                <a:latin typeface="Lucida Sans"/>
                <a:ea typeface="Lucida Sans"/>
                <a:cs typeface="Lucida Sans"/>
                <a:sym typeface="Lucida Sans"/>
              </a:rPr>
              <a:t> – Each symbol is encrypted as soon as it is read. Hence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the time to encrypt the symbol depends only on the encryption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algorithm.</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accent2"/>
                </a:solidFill>
                <a:latin typeface="Lucida Sans"/>
                <a:ea typeface="Lucida Sans"/>
                <a:cs typeface="Lucida Sans"/>
                <a:sym typeface="Lucida Sans"/>
              </a:rPr>
              <a:t>Block</a:t>
            </a:r>
            <a:r>
              <a:rPr b="0" i="0" lang="en-US" sz="1800" u="none">
                <a:solidFill>
                  <a:schemeClr val="dk1"/>
                </a:solidFill>
                <a:latin typeface="Lucida Sans"/>
                <a:ea typeface="Lucida Sans"/>
                <a:cs typeface="Lucida Sans"/>
                <a:sym typeface="Lucida Sans"/>
              </a:rPr>
              <a:t> – The system has to wait until an entire block of plaintext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has been received before staring the encryption process.</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Hence slowness of encryption.</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accent2"/>
                </a:solidFill>
                <a:latin typeface="Lucida Sans"/>
                <a:ea typeface="Lucida Sans"/>
                <a:cs typeface="Lucida Sans"/>
                <a:sym typeface="Lucida Sans"/>
              </a:rPr>
              <a:t>2. Diffusion</a:t>
            </a:r>
            <a:r>
              <a:rPr b="0" i="0" lang="en-US" sz="1800" u="none">
                <a:solidFill>
                  <a:schemeClr val="dk1"/>
                </a:solidFill>
                <a:latin typeface="Lucida Sans"/>
                <a:ea typeface="Lucida Sans"/>
                <a:cs typeface="Lucida Sans"/>
                <a:sym typeface="Lucida Sans"/>
              </a:rPr>
              <a:t>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accent2"/>
                </a:solidFill>
                <a:latin typeface="Lucida Sans"/>
                <a:ea typeface="Lucida Sans"/>
                <a:cs typeface="Lucida Sans"/>
                <a:sym typeface="Lucida Sans"/>
              </a:rPr>
              <a:t>Stream</a:t>
            </a:r>
            <a:r>
              <a:rPr b="0" i="0" lang="en-US" sz="1800" u="none">
                <a:solidFill>
                  <a:schemeClr val="dk1"/>
                </a:solidFill>
                <a:latin typeface="Lucida Sans"/>
                <a:ea typeface="Lucida Sans"/>
                <a:cs typeface="Lucida Sans"/>
                <a:sym typeface="Lucida Sans"/>
              </a:rPr>
              <a:t>- Low diffusion</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Each symbol is seperately enciphered. Therefore all the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information of that symbol is contained in one symbol of the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ciphertext.</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accent2"/>
                </a:solidFill>
                <a:latin typeface="Lucida Sans"/>
                <a:ea typeface="Lucida Sans"/>
                <a:cs typeface="Lucida Sans"/>
                <a:sym typeface="Lucida Sans"/>
              </a:rPr>
              <a:t>Block</a:t>
            </a:r>
            <a:r>
              <a:rPr b="0" i="0" lang="en-US" sz="1800" u="none">
                <a:solidFill>
                  <a:schemeClr val="dk1"/>
                </a:solidFill>
                <a:latin typeface="Lucida Sans"/>
                <a:ea typeface="Lucida Sans"/>
                <a:cs typeface="Lucida Sans"/>
                <a:sym typeface="Lucida Sans"/>
              </a:rPr>
              <a:t>- High diffusion</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Information from the plaintext is diffused into several ciphertext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			symbols. </a:t>
            </a:r>
            <a:endParaRPr/>
          </a:p>
          <a:p>
            <a:pPr indent="-177864" lvl="0" marL="365125" marR="0" rtl="0" algn="l">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p:txBody>
      </p:sp>
      <p:sp>
        <p:nvSpPr>
          <p:cNvPr id="1393" name="Google Shape;1393;p16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100" u="none" cap="none" strike="noStrike">
                <a:solidFill>
                  <a:schemeClr val="dk2"/>
                </a:solidFill>
                <a:latin typeface="Lucida Sans"/>
                <a:ea typeface="Lucida Sans"/>
                <a:cs typeface="Lucida Sans"/>
                <a:sym typeface="Lucida Sans"/>
              </a:rPr>
              <a:t>Difference between Stream and Block Cipher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0" st="0"/>
                                            </p:txEl>
                                          </p:spTgt>
                                        </p:tgtEl>
                                        <p:attrNameLst>
                                          <p:attrName>style.visibility</p:attrName>
                                        </p:attrNameLst>
                                      </p:cBhvr>
                                      <p:to>
                                        <p:strVal val="visible"/>
                                      </p:to>
                                    </p:set>
                                    <p:animEffect filter="fade" transition="in">
                                      <p:cBhvr>
                                        <p:cTn dur="500"/>
                                        <p:tgtEl>
                                          <p:spTgt spid="13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1" st="1"/>
                                            </p:txEl>
                                          </p:spTgt>
                                        </p:tgtEl>
                                        <p:attrNameLst>
                                          <p:attrName>style.visibility</p:attrName>
                                        </p:attrNameLst>
                                      </p:cBhvr>
                                      <p:to>
                                        <p:strVal val="visible"/>
                                      </p:to>
                                    </p:set>
                                    <p:animEffect filter="fade" transition="in">
                                      <p:cBhvr>
                                        <p:cTn dur="500"/>
                                        <p:tgtEl>
                                          <p:spTgt spid="13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2" st="2"/>
                                            </p:txEl>
                                          </p:spTgt>
                                        </p:tgtEl>
                                        <p:attrNameLst>
                                          <p:attrName>style.visibility</p:attrName>
                                        </p:attrNameLst>
                                      </p:cBhvr>
                                      <p:to>
                                        <p:strVal val="visible"/>
                                      </p:to>
                                    </p:set>
                                    <p:animEffect filter="fade" transition="in">
                                      <p:cBhvr>
                                        <p:cTn dur="500"/>
                                        <p:tgtEl>
                                          <p:spTgt spid="13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3" st="3"/>
                                            </p:txEl>
                                          </p:spTgt>
                                        </p:tgtEl>
                                        <p:attrNameLst>
                                          <p:attrName>style.visibility</p:attrName>
                                        </p:attrNameLst>
                                      </p:cBhvr>
                                      <p:to>
                                        <p:strVal val="visible"/>
                                      </p:to>
                                    </p:set>
                                    <p:animEffect filter="fade" transition="in">
                                      <p:cBhvr>
                                        <p:cTn dur="500"/>
                                        <p:tgtEl>
                                          <p:spTgt spid="13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4" st="4"/>
                                            </p:txEl>
                                          </p:spTgt>
                                        </p:tgtEl>
                                        <p:attrNameLst>
                                          <p:attrName>style.visibility</p:attrName>
                                        </p:attrNameLst>
                                      </p:cBhvr>
                                      <p:to>
                                        <p:strVal val="visible"/>
                                      </p:to>
                                    </p:set>
                                    <p:animEffect filter="fade" transition="in">
                                      <p:cBhvr>
                                        <p:cTn dur="500"/>
                                        <p:tgtEl>
                                          <p:spTgt spid="13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5" st="5"/>
                                            </p:txEl>
                                          </p:spTgt>
                                        </p:tgtEl>
                                        <p:attrNameLst>
                                          <p:attrName>style.visibility</p:attrName>
                                        </p:attrNameLst>
                                      </p:cBhvr>
                                      <p:to>
                                        <p:strVal val="visible"/>
                                      </p:to>
                                    </p:set>
                                    <p:animEffect filter="fade" transition="in">
                                      <p:cBhvr>
                                        <p:cTn dur="500"/>
                                        <p:tgtEl>
                                          <p:spTgt spid="13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6" st="6"/>
                                            </p:txEl>
                                          </p:spTgt>
                                        </p:tgtEl>
                                        <p:attrNameLst>
                                          <p:attrName>style.visibility</p:attrName>
                                        </p:attrNameLst>
                                      </p:cBhvr>
                                      <p:to>
                                        <p:strVal val="visible"/>
                                      </p:to>
                                    </p:set>
                                    <p:animEffect filter="fade" transition="in">
                                      <p:cBhvr>
                                        <p:cTn dur="500"/>
                                        <p:tgtEl>
                                          <p:spTgt spid="13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7" st="7"/>
                                            </p:txEl>
                                          </p:spTgt>
                                        </p:tgtEl>
                                        <p:attrNameLst>
                                          <p:attrName>style.visibility</p:attrName>
                                        </p:attrNameLst>
                                      </p:cBhvr>
                                      <p:to>
                                        <p:strVal val="visible"/>
                                      </p:to>
                                    </p:set>
                                    <p:animEffect filter="fade" transition="in">
                                      <p:cBhvr>
                                        <p:cTn dur="500"/>
                                        <p:tgtEl>
                                          <p:spTgt spid="139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8" st="8"/>
                                            </p:txEl>
                                          </p:spTgt>
                                        </p:tgtEl>
                                        <p:attrNameLst>
                                          <p:attrName>style.visibility</p:attrName>
                                        </p:attrNameLst>
                                      </p:cBhvr>
                                      <p:to>
                                        <p:strVal val="visible"/>
                                      </p:to>
                                    </p:set>
                                    <p:animEffect filter="fade" transition="in">
                                      <p:cBhvr>
                                        <p:cTn dur="500"/>
                                        <p:tgtEl>
                                          <p:spTgt spid="139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9" st="9"/>
                                            </p:txEl>
                                          </p:spTgt>
                                        </p:tgtEl>
                                        <p:attrNameLst>
                                          <p:attrName>style.visibility</p:attrName>
                                        </p:attrNameLst>
                                      </p:cBhvr>
                                      <p:to>
                                        <p:strVal val="visible"/>
                                      </p:to>
                                    </p:set>
                                    <p:animEffect filter="fade" transition="in">
                                      <p:cBhvr>
                                        <p:cTn dur="500"/>
                                        <p:tgtEl>
                                          <p:spTgt spid="139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10" st="10"/>
                                            </p:txEl>
                                          </p:spTgt>
                                        </p:tgtEl>
                                        <p:attrNameLst>
                                          <p:attrName>style.visibility</p:attrName>
                                        </p:attrNameLst>
                                      </p:cBhvr>
                                      <p:to>
                                        <p:strVal val="visible"/>
                                      </p:to>
                                    </p:set>
                                    <p:animEffect filter="fade" transition="in">
                                      <p:cBhvr>
                                        <p:cTn dur="500"/>
                                        <p:tgtEl>
                                          <p:spTgt spid="139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11" st="11"/>
                                            </p:txEl>
                                          </p:spTgt>
                                        </p:tgtEl>
                                        <p:attrNameLst>
                                          <p:attrName>style.visibility</p:attrName>
                                        </p:attrNameLst>
                                      </p:cBhvr>
                                      <p:to>
                                        <p:strVal val="visible"/>
                                      </p:to>
                                    </p:set>
                                    <p:animEffect filter="fade" transition="in">
                                      <p:cBhvr>
                                        <p:cTn dur="500"/>
                                        <p:tgtEl>
                                          <p:spTgt spid="139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12" st="12"/>
                                            </p:txEl>
                                          </p:spTgt>
                                        </p:tgtEl>
                                        <p:attrNameLst>
                                          <p:attrName>style.visibility</p:attrName>
                                        </p:attrNameLst>
                                      </p:cBhvr>
                                      <p:to>
                                        <p:strVal val="visible"/>
                                      </p:to>
                                    </p:set>
                                    <p:animEffect filter="fade" transition="in">
                                      <p:cBhvr>
                                        <p:cTn dur="500"/>
                                        <p:tgtEl>
                                          <p:spTgt spid="139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13" st="13"/>
                                            </p:txEl>
                                          </p:spTgt>
                                        </p:tgtEl>
                                        <p:attrNameLst>
                                          <p:attrName>style.visibility</p:attrName>
                                        </p:attrNameLst>
                                      </p:cBhvr>
                                      <p:to>
                                        <p:strVal val="visible"/>
                                      </p:to>
                                    </p:set>
                                    <p:animEffect filter="fade" transition="in">
                                      <p:cBhvr>
                                        <p:cTn dur="500"/>
                                        <p:tgtEl>
                                          <p:spTgt spid="139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14" st="14"/>
                                            </p:txEl>
                                          </p:spTgt>
                                        </p:tgtEl>
                                        <p:attrNameLst>
                                          <p:attrName>style.visibility</p:attrName>
                                        </p:attrNameLst>
                                      </p:cBhvr>
                                      <p:to>
                                        <p:strVal val="visible"/>
                                      </p:to>
                                    </p:set>
                                    <p:animEffect filter="fade" transition="in">
                                      <p:cBhvr>
                                        <p:cTn dur="500"/>
                                        <p:tgtEl>
                                          <p:spTgt spid="139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xEl>
                                              <p:pRg end="15" st="15"/>
                                            </p:txEl>
                                          </p:spTgt>
                                        </p:tgtEl>
                                        <p:attrNameLst>
                                          <p:attrName>style.visibility</p:attrName>
                                        </p:attrNameLst>
                                      </p:cBhvr>
                                      <p:to>
                                        <p:strVal val="visible"/>
                                      </p:to>
                                    </p:set>
                                    <p:animEffect filter="fade" transition="in">
                                      <p:cBhvr>
                                        <p:cTn dur="500"/>
                                        <p:tgtEl>
                                          <p:spTgt spid="1392">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6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80000"/>
              </a:lnSpc>
              <a:spcBef>
                <a:spcPts val="0"/>
              </a:spcBef>
              <a:spcAft>
                <a:spcPts val="0"/>
              </a:spcAft>
              <a:buSzPts val="1156"/>
              <a:buNone/>
            </a:pPr>
            <a:r>
              <a:rPr b="0" i="0" lang="en-US" sz="1700" u="none">
                <a:solidFill>
                  <a:schemeClr val="accent2"/>
                </a:solidFill>
                <a:latin typeface="Verdana"/>
                <a:ea typeface="Verdana"/>
                <a:cs typeface="Verdana"/>
                <a:sym typeface="Verdana"/>
              </a:rPr>
              <a:t>3. Error Propagation</a:t>
            </a:r>
            <a:r>
              <a:rPr b="0" i="0" lang="en-US" sz="1700" u="none">
                <a:solidFill>
                  <a:schemeClr val="dk1"/>
                </a:solidFill>
                <a:latin typeface="Verdana"/>
                <a:ea typeface="Verdana"/>
                <a:cs typeface="Verdana"/>
                <a:sym typeface="Verdana"/>
              </a:rPr>
              <a:t> </a:t>
            </a:r>
            <a:endParaRPr/>
          </a:p>
          <a:p>
            <a:pPr indent="-255587" lvl="0" marL="365125" rtl="0" algn="l">
              <a:lnSpc>
                <a:spcPct val="80000"/>
              </a:lnSpc>
              <a:spcBef>
                <a:spcPts val="400"/>
              </a:spcBef>
              <a:spcAft>
                <a:spcPts val="0"/>
              </a:spcAft>
              <a:buSzPts val="1156"/>
              <a:buNone/>
            </a:pPr>
            <a:r>
              <a:rPr b="0" i="0" lang="en-US" sz="1700" u="none">
                <a:solidFill>
                  <a:schemeClr val="accent2"/>
                </a:solidFill>
                <a:latin typeface="Verdana"/>
                <a:ea typeface="Verdana"/>
                <a:cs typeface="Verdana"/>
                <a:sym typeface="Verdana"/>
              </a:rPr>
              <a:t>Stream</a:t>
            </a:r>
            <a:r>
              <a:rPr b="0" i="0" lang="en-US" sz="1700" u="none">
                <a:solidFill>
                  <a:schemeClr val="dk1"/>
                </a:solidFill>
                <a:latin typeface="Verdana"/>
                <a:ea typeface="Verdana"/>
                <a:cs typeface="Verdana"/>
                <a:sym typeface="Verdana"/>
              </a:rPr>
              <a:t> – Low error Propagation</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Because each symbol is seperately encoded, an error in the encryption </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process affects only that character.</a:t>
            </a:r>
            <a:endParaRPr/>
          </a:p>
          <a:p>
            <a:pPr indent="-255587" lvl="0" marL="365125" rtl="0" algn="l">
              <a:lnSpc>
                <a:spcPct val="80000"/>
              </a:lnSpc>
              <a:spcBef>
                <a:spcPts val="400"/>
              </a:spcBef>
              <a:spcAft>
                <a:spcPts val="0"/>
              </a:spcAft>
              <a:buSzPts val="1156"/>
              <a:buNone/>
            </a:pPr>
            <a:r>
              <a:rPr b="0" i="0" lang="en-US" sz="1700" u="none">
                <a:solidFill>
                  <a:schemeClr val="accent2"/>
                </a:solidFill>
                <a:latin typeface="Verdana"/>
                <a:ea typeface="Verdana"/>
                <a:cs typeface="Verdana"/>
                <a:sym typeface="Verdana"/>
              </a:rPr>
              <a:t>Block</a:t>
            </a:r>
            <a:r>
              <a:rPr b="0" i="0" lang="en-US" sz="1700" u="none">
                <a:solidFill>
                  <a:schemeClr val="dk1"/>
                </a:solidFill>
                <a:latin typeface="Verdana"/>
                <a:ea typeface="Verdana"/>
                <a:cs typeface="Verdana"/>
                <a:sym typeface="Verdana"/>
              </a:rPr>
              <a:t>- High error Propagation</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An error will affect the transformation of all other characters in the </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same block.</a:t>
            </a:r>
            <a:endParaRPr/>
          </a:p>
          <a:p>
            <a:pPr indent="-255587" lvl="0" marL="365125" rtl="0" algn="l">
              <a:lnSpc>
                <a:spcPct val="80000"/>
              </a:lnSpc>
              <a:spcBef>
                <a:spcPts val="400"/>
              </a:spcBef>
              <a:spcAft>
                <a:spcPts val="0"/>
              </a:spcAft>
              <a:buSzPts val="1156"/>
              <a:buNone/>
            </a:pPr>
            <a:r>
              <a:rPr b="0" i="0" lang="en-US" sz="1700" u="none">
                <a:solidFill>
                  <a:schemeClr val="accent2"/>
                </a:solidFill>
                <a:latin typeface="Verdana"/>
                <a:ea typeface="Verdana"/>
                <a:cs typeface="Verdana"/>
                <a:sym typeface="Verdana"/>
              </a:rPr>
              <a:t>4. Insertion of symbols</a:t>
            </a:r>
            <a:endParaRPr/>
          </a:p>
          <a:p>
            <a:pPr indent="-255587" lvl="0" marL="365125" rtl="0" algn="l">
              <a:lnSpc>
                <a:spcPct val="80000"/>
              </a:lnSpc>
              <a:spcBef>
                <a:spcPts val="400"/>
              </a:spcBef>
              <a:spcAft>
                <a:spcPts val="0"/>
              </a:spcAft>
              <a:buSzPts val="1156"/>
              <a:buNone/>
            </a:pPr>
            <a:r>
              <a:rPr b="0" i="0" lang="en-US" sz="1700" u="none">
                <a:solidFill>
                  <a:schemeClr val="accent2"/>
                </a:solidFill>
                <a:latin typeface="Verdana"/>
                <a:ea typeface="Verdana"/>
                <a:cs typeface="Verdana"/>
                <a:sym typeface="Verdana"/>
              </a:rPr>
              <a:t>Stream</a:t>
            </a:r>
            <a:r>
              <a:rPr b="0" i="0" lang="en-US" sz="1700" u="none">
                <a:solidFill>
                  <a:schemeClr val="dk1"/>
                </a:solidFill>
                <a:latin typeface="Verdana"/>
                <a:ea typeface="Verdana"/>
                <a:cs typeface="Verdana"/>
                <a:sym typeface="Verdana"/>
              </a:rPr>
              <a:t>- Susceptibility to malicious insertions and modifications.</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Because each symbol is seperately enciphered , an active interceptor </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who has broken the code can splice together pieces of previous </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messages and transmit a spurious new message that may look may </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authentic.</a:t>
            </a:r>
            <a:endParaRPr/>
          </a:p>
          <a:p>
            <a:pPr indent="-255587" lvl="0" marL="365125" rtl="0" algn="l">
              <a:lnSpc>
                <a:spcPct val="80000"/>
              </a:lnSpc>
              <a:spcBef>
                <a:spcPts val="400"/>
              </a:spcBef>
              <a:spcAft>
                <a:spcPts val="0"/>
              </a:spcAft>
              <a:buSzPts val="1156"/>
              <a:buNone/>
            </a:pPr>
            <a:r>
              <a:rPr b="0" i="0" lang="en-US" sz="1700" u="none">
                <a:solidFill>
                  <a:schemeClr val="accent2"/>
                </a:solidFill>
                <a:latin typeface="Verdana"/>
                <a:ea typeface="Verdana"/>
                <a:cs typeface="Verdana"/>
                <a:sym typeface="Verdana"/>
              </a:rPr>
              <a:t>Block</a:t>
            </a:r>
            <a:r>
              <a:rPr b="0" i="0" lang="en-US" sz="1700" u="none">
                <a:solidFill>
                  <a:schemeClr val="dk1"/>
                </a:solidFill>
                <a:latin typeface="Verdana"/>
                <a:ea typeface="Verdana"/>
                <a:cs typeface="Verdana"/>
                <a:sym typeface="Verdana"/>
              </a:rPr>
              <a:t>- Immunity to insertion of symbols.</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Because blocks of symbols are enciphered, it is impossible to insert a </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single symbol into one block. The length of the block would then be </a:t>
            </a:r>
            <a:endParaRPr/>
          </a:p>
          <a:p>
            <a:pPr indent="-255587" lvl="0" marL="365125" rtl="0" algn="l">
              <a:lnSpc>
                <a:spcPct val="80000"/>
              </a:lnSpc>
              <a:spcBef>
                <a:spcPts val="400"/>
              </a:spcBef>
              <a:spcAft>
                <a:spcPts val="0"/>
              </a:spcAft>
              <a:buSzPts val="1156"/>
              <a:buNone/>
            </a:pPr>
            <a:r>
              <a:rPr b="0" i="0" lang="en-US" sz="1700" u="none">
                <a:solidFill>
                  <a:schemeClr val="dk1"/>
                </a:solidFill>
                <a:latin typeface="Verdana"/>
                <a:ea typeface="Verdana"/>
                <a:cs typeface="Verdana"/>
                <a:sym typeface="Verdana"/>
              </a:rPr>
              <a:t>incorrect, and the decipherment would quickly reveal the insertion.</a:t>
            </a:r>
            <a:endParaRPr/>
          </a:p>
        </p:txBody>
      </p:sp>
      <p:pic>
        <p:nvPicPr>
          <p:cNvPr id="1399" name="Google Shape;1399;p166"/>
          <p:cNvPicPr preferRelativeResize="0"/>
          <p:nvPr>
            <p:ph type="title"/>
          </p:nvPr>
        </p:nvPicPr>
        <p:blipFill rotWithShape="1">
          <a:blip r:embed="rId3">
            <a:alphaModFix/>
          </a:blip>
          <a:srcRect b="0" l="0" r="0" t="0"/>
          <a:stretch/>
        </p:blipFill>
        <p:spPr>
          <a:xfrm>
            <a:off x="228600" y="274637"/>
            <a:ext cx="7950200"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0" st="0"/>
                                            </p:txEl>
                                          </p:spTgt>
                                        </p:tgtEl>
                                        <p:attrNameLst>
                                          <p:attrName>style.visibility</p:attrName>
                                        </p:attrNameLst>
                                      </p:cBhvr>
                                      <p:to>
                                        <p:strVal val="visible"/>
                                      </p:to>
                                    </p:set>
                                    <p:animEffect filter="fade" transition="in">
                                      <p:cBhvr>
                                        <p:cTn dur="500"/>
                                        <p:tgtEl>
                                          <p:spTgt spid="1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 st="1"/>
                                            </p:txEl>
                                          </p:spTgt>
                                        </p:tgtEl>
                                        <p:attrNameLst>
                                          <p:attrName>style.visibility</p:attrName>
                                        </p:attrNameLst>
                                      </p:cBhvr>
                                      <p:to>
                                        <p:strVal val="visible"/>
                                      </p:to>
                                    </p:set>
                                    <p:animEffect filter="fade" transition="in">
                                      <p:cBhvr>
                                        <p:cTn dur="500"/>
                                        <p:tgtEl>
                                          <p:spTgt spid="1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2" st="2"/>
                                            </p:txEl>
                                          </p:spTgt>
                                        </p:tgtEl>
                                        <p:attrNameLst>
                                          <p:attrName>style.visibility</p:attrName>
                                        </p:attrNameLst>
                                      </p:cBhvr>
                                      <p:to>
                                        <p:strVal val="visible"/>
                                      </p:to>
                                    </p:set>
                                    <p:animEffect filter="fade" transition="in">
                                      <p:cBhvr>
                                        <p:cTn dur="500"/>
                                        <p:tgtEl>
                                          <p:spTgt spid="1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3" st="3"/>
                                            </p:txEl>
                                          </p:spTgt>
                                        </p:tgtEl>
                                        <p:attrNameLst>
                                          <p:attrName>style.visibility</p:attrName>
                                        </p:attrNameLst>
                                      </p:cBhvr>
                                      <p:to>
                                        <p:strVal val="visible"/>
                                      </p:to>
                                    </p:set>
                                    <p:animEffect filter="fade" transition="in">
                                      <p:cBhvr>
                                        <p:cTn dur="500"/>
                                        <p:tgtEl>
                                          <p:spTgt spid="13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4" st="4"/>
                                            </p:txEl>
                                          </p:spTgt>
                                        </p:tgtEl>
                                        <p:attrNameLst>
                                          <p:attrName>style.visibility</p:attrName>
                                        </p:attrNameLst>
                                      </p:cBhvr>
                                      <p:to>
                                        <p:strVal val="visible"/>
                                      </p:to>
                                    </p:set>
                                    <p:animEffect filter="fade" transition="in">
                                      <p:cBhvr>
                                        <p:cTn dur="500"/>
                                        <p:tgtEl>
                                          <p:spTgt spid="13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5" st="5"/>
                                            </p:txEl>
                                          </p:spTgt>
                                        </p:tgtEl>
                                        <p:attrNameLst>
                                          <p:attrName>style.visibility</p:attrName>
                                        </p:attrNameLst>
                                      </p:cBhvr>
                                      <p:to>
                                        <p:strVal val="visible"/>
                                      </p:to>
                                    </p:set>
                                    <p:animEffect filter="fade" transition="in">
                                      <p:cBhvr>
                                        <p:cTn dur="500"/>
                                        <p:tgtEl>
                                          <p:spTgt spid="13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6" st="6"/>
                                            </p:txEl>
                                          </p:spTgt>
                                        </p:tgtEl>
                                        <p:attrNameLst>
                                          <p:attrName>style.visibility</p:attrName>
                                        </p:attrNameLst>
                                      </p:cBhvr>
                                      <p:to>
                                        <p:strVal val="visible"/>
                                      </p:to>
                                    </p:set>
                                    <p:animEffect filter="fade" transition="in">
                                      <p:cBhvr>
                                        <p:cTn dur="500"/>
                                        <p:tgtEl>
                                          <p:spTgt spid="13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7" st="7"/>
                                            </p:txEl>
                                          </p:spTgt>
                                        </p:tgtEl>
                                        <p:attrNameLst>
                                          <p:attrName>style.visibility</p:attrName>
                                        </p:attrNameLst>
                                      </p:cBhvr>
                                      <p:to>
                                        <p:strVal val="visible"/>
                                      </p:to>
                                    </p:set>
                                    <p:animEffect filter="fade" transition="in">
                                      <p:cBhvr>
                                        <p:cTn dur="500"/>
                                        <p:tgtEl>
                                          <p:spTgt spid="139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8" st="8"/>
                                            </p:txEl>
                                          </p:spTgt>
                                        </p:tgtEl>
                                        <p:attrNameLst>
                                          <p:attrName>style.visibility</p:attrName>
                                        </p:attrNameLst>
                                      </p:cBhvr>
                                      <p:to>
                                        <p:strVal val="visible"/>
                                      </p:to>
                                    </p:set>
                                    <p:animEffect filter="fade" transition="in">
                                      <p:cBhvr>
                                        <p:cTn dur="500"/>
                                        <p:tgtEl>
                                          <p:spTgt spid="139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9" st="9"/>
                                            </p:txEl>
                                          </p:spTgt>
                                        </p:tgtEl>
                                        <p:attrNameLst>
                                          <p:attrName>style.visibility</p:attrName>
                                        </p:attrNameLst>
                                      </p:cBhvr>
                                      <p:to>
                                        <p:strVal val="visible"/>
                                      </p:to>
                                    </p:set>
                                    <p:animEffect filter="fade" transition="in">
                                      <p:cBhvr>
                                        <p:cTn dur="500"/>
                                        <p:tgtEl>
                                          <p:spTgt spid="139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0" st="10"/>
                                            </p:txEl>
                                          </p:spTgt>
                                        </p:tgtEl>
                                        <p:attrNameLst>
                                          <p:attrName>style.visibility</p:attrName>
                                        </p:attrNameLst>
                                      </p:cBhvr>
                                      <p:to>
                                        <p:strVal val="visible"/>
                                      </p:to>
                                    </p:set>
                                    <p:animEffect filter="fade" transition="in">
                                      <p:cBhvr>
                                        <p:cTn dur="500"/>
                                        <p:tgtEl>
                                          <p:spTgt spid="139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1" st="11"/>
                                            </p:txEl>
                                          </p:spTgt>
                                        </p:tgtEl>
                                        <p:attrNameLst>
                                          <p:attrName>style.visibility</p:attrName>
                                        </p:attrNameLst>
                                      </p:cBhvr>
                                      <p:to>
                                        <p:strVal val="visible"/>
                                      </p:to>
                                    </p:set>
                                    <p:animEffect filter="fade" transition="in">
                                      <p:cBhvr>
                                        <p:cTn dur="500"/>
                                        <p:tgtEl>
                                          <p:spTgt spid="139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2" st="12"/>
                                            </p:txEl>
                                          </p:spTgt>
                                        </p:tgtEl>
                                        <p:attrNameLst>
                                          <p:attrName>style.visibility</p:attrName>
                                        </p:attrNameLst>
                                      </p:cBhvr>
                                      <p:to>
                                        <p:strVal val="visible"/>
                                      </p:to>
                                    </p:set>
                                    <p:animEffect filter="fade" transition="in">
                                      <p:cBhvr>
                                        <p:cTn dur="500"/>
                                        <p:tgtEl>
                                          <p:spTgt spid="139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3" st="13"/>
                                            </p:txEl>
                                          </p:spTgt>
                                        </p:tgtEl>
                                        <p:attrNameLst>
                                          <p:attrName>style.visibility</p:attrName>
                                        </p:attrNameLst>
                                      </p:cBhvr>
                                      <p:to>
                                        <p:strVal val="visible"/>
                                      </p:to>
                                    </p:set>
                                    <p:animEffect filter="fade" transition="in">
                                      <p:cBhvr>
                                        <p:cTn dur="500"/>
                                        <p:tgtEl>
                                          <p:spTgt spid="139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4" st="14"/>
                                            </p:txEl>
                                          </p:spTgt>
                                        </p:tgtEl>
                                        <p:attrNameLst>
                                          <p:attrName>style.visibility</p:attrName>
                                        </p:attrNameLst>
                                      </p:cBhvr>
                                      <p:to>
                                        <p:strVal val="visible"/>
                                      </p:to>
                                    </p:set>
                                    <p:animEffect filter="fade" transition="in">
                                      <p:cBhvr>
                                        <p:cTn dur="500"/>
                                        <p:tgtEl>
                                          <p:spTgt spid="139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5" st="15"/>
                                            </p:txEl>
                                          </p:spTgt>
                                        </p:tgtEl>
                                        <p:attrNameLst>
                                          <p:attrName>style.visibility</p:attrName>
                                        </p:attrNameLst>
                                      </p:cBhvr>
                                      <p:to>
                                        <p:strVal val="visible"/>
                                      </p:to>
                                    </p:set>
                                    <p:animEffect filter="fade" transition="in">
                                      <p:cBhvr>
                                        <p:cTn dur="500"/>
                                        <p:tgtEl>
                                          <p:spTgt spid="139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8">
                                            <p:txEl>
                                              <p:pRg end="16" st="16"/>
                                            </p:txEl>
                                          </p:spTgt>
                                        </p:tgtEl>
                                        <p:attrNameLst>
                                          <p:attrName>style.visibility</p:attrName>
                                        </p:attrNameLst>
                                      </p:cBhvr>
                                      <p:to>
                                        <p:strVal val="visible"/>
                                      </p:to>
                                    </p:set>
                                    <p:animEffect filter="fade" transition="in">
                                      <p:cBhvr>
                                        <p:cTn dur="500"/>
                                        <p:tgtEl>
                                          <p:spTgt spid="1398">
                                            <p:txEl>
                                              <p:pRg end="16" st="1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67"/>
          <p:cNvSpPr txBox="1"/>
          <p:nvPr>
            <p:ph idx="4294967295" type="ctrTitle"/>
          </p:nvPr>
        </p:nvSpPr>
        <p:spPr>
          <a:xfrm>
            <a:off x="685800" y="1752601"/>
            <a:ext cx="7772400" cy="1829761"/>
          </a:xfrm>
          <a:prstGeom prst="rect">
            <a:avLst/>
          </a:prstGeom>
          <a:noFill/>
          <a:ln>
            <a:noFill/>
          </a:ln>
        </p:spPr>
        <p:txBody>
          <a:bodyPr anchorCtr="0" anchor="b" bIns="45700" lIns="91425" spcFirstLastPara="1" rIns="91425" wrap="square" tIns="45700">
            <a:normAutofit/>
          </a:bodyPr>
          <a:lstStyle/>
          <a:p>
            <a:pPr indent="0" lvl="0" marL="0" marR="0" rtl="0" algn="r">
              <a:lnSpc>
                <a:spcPct val="100000"/>
              </a:lnSpc>
              <a:spcBef>
                <a:spcPts val="0"/>
              </a:spcBef>
              <a:spcAft>
                <a:spcPts val="0"/>
              </a:spcAft>
              <a:buClr>
                <a:schemeClr val="dk2"/>
              </a:buClr>
              <a:buSzPts val="3200"/>
              <a:buFont typeface="Lucida Sans"/>
              <a:buNone/>
            </a:pPr>
            <a:r>
              <a:rPr b="1" i="0" lang="en-US" sz="3200" u="none" cap="none" strike="noStrike">
                <a:solidFill>
                  <a:schemeClr val="dk2"/>
                </a:solidFill>
                <a:latin typeface="Lucida Sans"/>
                <a:ea typeface="Lucida Sans"/>
                <a:cs typeface="Lucida Sans"/>
                <a:sym typeface="Lucida Sans"/>
              </a:rPr>
              <a:t>Asymmetric Key Cryptography</a:t>
            </a:r>
            <a:endParaRPr/>
          </a:p>
        </p:txBody>
      </p:sp>
      <p:sp>
        <p:nvSpPr>
          <p:cNvPr id="1405" name="Google Shape;1405;p167"/>
          <p:cNvSpPr txBox="1"/>
          <p:nvPr>
            <p:ph idx="1" type="subTitle"/>
          </p:nvPr>
        </p:nvSpPr>
        <p:spPr>
          <a:xfrm>
            <a:off x="685800" y="3611562"/>
            <a:ext cx="7772400" cy="1200150"/>
          </a:xfrm>
          <a:prstGeom prst="rect">
            <a:avLst/>
          </a:prstGeom>
          <a:noFill/>
          <a:ln>
            <a:noFill/>
          </a:ln>
        </p:spPr>
        <p:txBody>
          <a:bodyPr anchorCtr="0" anchor="t" bIns="45700" lIns="45700" spcFirstLastPara="1" rIns="45700" wrap="square" tIns="45700">
            <a:noAutofit/>
          </a:bodyPr>
          <a:lstStyle/>
          <a:p>
            <a:pPr indent="0" lvl="0" marL="0" marR="64008" rtl="0" algn="r">
              <a:spcBef>
                <a:spcPts val="0"/>
              </a:spcBef>
              <a:spcAft>
                <a:spcPts val="0"/>
              </a:spcAft>
              <a:buSzPts val="1836"/>
              <a:buNone/>
            </a:pPr>
            <a:r>
              <a:t/>
            </a:r>
            <a:endParaRPr>
              <a:solidFill>
                <a:schemeClr val="dk2"/>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6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1. In a community of n people -&gt;</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	Symmetric- Key cryptography requires n(n-1)/2 shared secret keys</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	Asymmetric- key cryptography requires n personal secret keys are needed</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2. Symmetric Key cryptography is based on sharing secrecy.</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    Asymmetric- key cryptography is based on personal secrecy.</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3. Symmetric – Plain text and ciphertext are    </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    symbols(bits/characters).</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    Asymmetric- Plaintext and ciphertext are numbers.</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4. Symmetric-Encryption and decryption is based on   </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    permutation and substitution of symbols.</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     Asymmetric- Encryption and decryption are mathematical functions</a:t>
            </a:r>
            <a:endParaRPr/>
          </a:p>
          <a:p>
            <a:pPr indent="-173546" lvl="0" marL="365125" marR="0" rtl="0" algn="l">
              <a:spcBef>
                <a:spcPts val="400"/>
              </a:spcBef>
              <a:spcAft>
                <a:spcPts val="0"/>
              </a:spcAft>
              <a:buClr>
                <a:schemeClr val="accent1"/>
              </a:buClr>
              <a:buSzPts val="1292"/>
              <a:buFont typeface="Noto Sans Symbols"/>
              <a:buNone/>
            </a:pPr>
            <a:r>
              <a:t/>
            </a:r>
            <a:endParaRPr b="0" i="0" sz="1900" u="none">
              <a:solidFill>
                <a:schemeClr val="dk1"/>
              </a:solidFill>
              <a:latin typeface="Lucida Sans"/>
              <a:ea typeface="Lucida Sans"/>
              <a:cs typeface="Lucida Sans"/>
              <a:sym typeface="Lucida Sans"/>
            </a:endParaRPr>
          </a:p>
        </p:txBody>
      </p:sp>
      <p:sp>
        <p:nvSpPr>
          <p:cNvPr id="1411" name="Google Shape;1411;p16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2400"/>
              <a:buFont typeface="Lucida Sans"/>
              <a:buNone/>
            </a:pPr>
            <a:r>
              <a:rPr b="1" i="0" lang="en-US" sz="2400" u="none" cap="none" strike="noStrike">
                <a:solidFill>
                  <a:schemeClr val="dk2"/>
                </a:solidFill>
                <a:latin typeface="Lucida Sans"/>
                <a:ea typeface="Lucida Sans"/>
                <a:cs typeface="Lucida Sans"/>
                <a:sym typeface="Lucida Sans"/>
              </a:rPr>
              <a:t>Difference between symmetric and asymmetric cryptography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0" st="0"/>
                                            </p:txEl>
                                          </p:spTgt>
                                        </p:tgtEl>
                                        <p:attrNameLst>
                                          <p:attrName>style.visibility</p:attrName>
                                        </p:attrNameLst>
                                      </p:cBhvr>
                                      <p:to>
                                        <p:strVal val="visible"/>
                                      </p:to>
                                    </p:set>
                                    <p:animEffect filter="fade" transition="in">
                                      <p:cBhvr>
                                        <p:cTn dur="500"/>
                                        <p:tgtEl>
                                          <p:spTgt spid="14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1" st="1"/>
                                            </p:txEl>
                                          </p:spTgt>
                                        </p:tgtEl>
                                        <p:attrNameLst>
                                          <p:attrName>style.visibility</p:attrName>
                                        </p:attrNameLst>
                                      </p:cBhvr>
                                      <p:to>
                                        <p:strVal val="visible"/>
                                      </p:to>
                                    </p:set>
                                    <p:animEffect filter="fade" transition="in">
                                      <p:cBhvr>
                                        <p:cTn dur="500"/>
                                        <p:tgtEl>
                                          <p:spTgt spid="14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2" st="2"/>
                                            </p:txEl>
                                          </p:spTgt>
                                        </p:tgtEl>
                                        <p:attrNameLst>
                                          <p:attrName>style.visibility</p:attrName>
                                        </p:attrNameLst>
                                      </p:cBhvr>
                                      <p:to>
                                        <p:strVal val="visible"/>
                                      </p:to>
                                    </p:set>
                                    <p:animEffect filter="fade" transition="in">
                                      <p:cBhvr>
                                        <p:cTn dur="500"/>
                                        <p:tgtEl>
                                          <p:spTgt spid="14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3" st="3"/>
                                            </p:txEl>
                                          </p:spTgt>
                                        </p:tgtEl>
                                        <p:attrNameLst>
                                          <p:attrName>style.visibility</p:attrName>
                                        </p:attrNameLst>
                                      </p:cBhvr>
                                      <p:to>
                                        <p:strVal val="visible"/>
                                      </p:to>
                                    </p:set>
                                    <p:animEffect filter="fade" transition="in">
                                      <p:cBhvr>
                                        <p:cTn dur="500"/>
                                        <p:tgtEl>
                                          <p:spTgt spid="14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4" st="4"/>
                                            </p:txEl>
                                          </p:spTgt>
                                        </p:tgtEl>
                                        <p:attrNameLst>
                                          <p:attrName>style.visibility</p:attrName>
                                        </p:attrNameLst>
                                      </p:cBhvr>
                                      <p:to>
                                        <p:strVal val="visible"/>
                                      </p:to>
                                    </p:set>
                                    <p:animEffect filter="fade" transition="in">
                                      <p:cBhvr>
                                        <p:cTn dur="500"/>
                                        <p:tgtEl>
                                          <p:spTgt spid="14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5" st="5"/>
                                            </p:txEl>
                                          </p:spTgt>
                                        </p:tgtEl>
                                        <p:attrNameLst>
                                          <p:attrName>style.visibility</p:attrName>
                                        </p:attrNameLst>
                                      </p:cBhvr>
                                      <p:to>
                                        <p:strVal val="visible"/>
                                      </p:to>
                                    </p:set>
                                    <p:animEffect filter="fade" transition="in">
                                      <p:cBhvr>
                                        <p:cTn dur="500"/>
                                        <p:tgtEl>
                                          <p:spTgt spid="14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6" st="6"/>
                                            </p:txEl>
                                          </p:spTgt>
                                        </p:tgtEl>
                                        <p:attrNameLst>
                                          <p:attrName>style.visibility</p:attrName>
                                        </p:attrNameLst>
                                      </p:cBhvr>
                                      <p:to>
                                        <p:strVal val="visible"/>
                                      </p:to>
                                    </p:set>
                                    <p:animEffect filter="fade" transition="in">
                                      <p:cBhvr>
                                        <p:cTn dur="500"/>
                                        <p:tgtEl>
                                          <p:spTgt spid="14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7" st="7"/>
                                            </p:txEl>
                                          </p:spTgt>
                                        </p:tgtEl>
                                        <p:attrNameLst>
                                          <p:attrName>style.visibility</p:attrName>
                                        </p:attrNameLst>
                                      </p:cBhvr>
                                      <p:to>
                                        <p:strVal val="visible"/>
                                      </p:to>
                                    </p:set>
                                    <p:animEffect filter="fade" transition="in">
                                      <p:cBhvr>
                                        <p:cTn dur="500"/>
                                        <p:tgtEl>
                                          <p:spTgt spid="14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8" st="8"/>
                                            </p:txEl>
                                          </p:spTgt>
                                        </p:tgtEl>
                                        <p:attrNameLst>
                                          <p:attrName>style.visibility</p:attrName>
                                        </p:attrNameLst>
                                      </p:cBhvr>
                                      <p:to>
                                        <p:strVal val="visible"/>
                                      </p:to>
                                    </p:set>
                                    <p:animEffect filter="fade" transition="in">
                                      <p:cBhvr>
                                        <p:cTn dur="500"/>
                                        <p:tgtEl>
                                          <p:spTgt spid="141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9" st="9"/>
                                            </p:txEl>
                                          </p:spTgt>
                                        </p:tgtEl>
                                        <p:attrNameLst>
                                          <p:attrName>style.visibility</p:attrName>
                                        </p:attrNameLst>
                                      </p:cBhvr>
                                      <p:to>
                                        <p:strVal val="visible"/>
                                      </p:to>
                                    </p:set>
                                    <p:animEffect filter="fade" transition="in">
                                      <p:cBhvr>
                                        <p:cTn dur="500"/>
                                        <p:tgtEl>
                                          <p:spTgt spid="141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10" st="10"/>
                                            </p:txEl>
                                          </p:spTgt>
                                        </p:tgtEl>
                                        <p:attrNameLst>
                                          <p:attrName>style.visibility</p:attrName>
                                        </p:attrNameLst>
                                      </p:cBhvr>
                                      <p:to>
                                        <p:strVal val="visible"/>
                                      </p:to>
                                    </p:set>
                                    <p:animEffect filter="fade" transition="in">
                                      <p:cBhvr>
                                        <p:cTn dur="500"/>
                                        <p:tgtEl>
                                          <p:spTgt spid="141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xEl>
                                              <p:pRg end="11" st="11"/>
                                            </p:txEl>
                                          </p:spTgt>
                                        </p:tgtEl>
                                        <p:attrNameLst>
                                          <p:attrName>style.visibility</p:attrName>
                                        </p:attrNameLst>
                                      </p:cBhvr>
                                      <p:to>
                                        <p:strVal val="visible"/>
                                      </p:to>
                                    </p:set>
                                    <p:animEffect filter="fade" transition="in">
                                      <p:cBhvr>
                                        <p:cTn dur="500"/>
                                        <p:tgtEl>
                                          <p:spTgt spid="1410">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6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200"/>
              <a:buFont typeface="Lucida Sans"/>
              <a:buNone/>
            </a:pPr>
            <a:r>
              <a:rPr b="1" i="0" lang="en-US" sz="3200" u="none" cap="none" strike="noStrike">
                <a:solidFill>
                  <a:schemeClr val="dk2"/>
                </a:solidFill>
                <a:latin typeface="Lucida Sans"/>
                <a:ea typeface="Lucida Sans"/>
                <a:cs typeface="Lucida Sans"/>
                <a:sym typeface="Lucida Sans"/>
              </a:rPr>
              <a:t>General idea of asymmetric key cryptography</a:t>
            </a:r>
            <a:endParaRPr/>
          </a:p>
        </p:txBody>
      </p:sp>
      <p:pic>
        <p:nvPicPr>
          <p:cNvPr id="1417" name="Google Shape;1417;p169"/>
          <p:cNvPicPr preferRelativeResize="0"/>
          <p:nvPr>
            <p:ph idx="1" type="body"/>
          </p:nvPr>
        </p:nvPicPr>
        <p:blipFill rotWithShape="1">
          <a:blip r:embed="rId3">
            <a:alphaModFix/>
          </a:blip>
          <a:srcRect b="0" l="0" r="0" t="0"/>
          <a:stretch/>
        </p:blipFill>
        <p:spPr>
          <a:xfrm>
            <a:off x="457200" y="1752600"/>
            <a:ext cx="8229600" cy="335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Substitution Cipher</a:t>
            </a:r>
            <a:endParaRPr b="1" i="0" sz="4100" u="none" cap="none" strike="noStrike">
              <a:solidFill>
                <a:schemeClr val="dk2"/>
              </a:solidFill>
              <a:latin typeface="Lucida Sans"/>
              <a:ea typeface="Lucida Sans"/>
              <a:cs typeface="Lucida Sans"/>
              <a:sym typeface="Lucida Sans"/>
            </a:endParaRPr>
          </a:p>
        </p:txBody>
      </p:sp>
      <p:sp>
        <p:nvSpPr>
          <p:cNvPr id="295" name="Google Shape;295;p1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C=(P+k) mod 26 </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P=(C-k) mod 26</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P= plaintext character</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C= ciphertext character</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k=key</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Use the additive cipher with key = 15 to encrypt the message “hello”. </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Note that the cipher is monoalphabetic because two instances of the same plaintext character (l) are encrypted as the same character (A).</a:t>
            </a:r>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296" name="Google Shape;296;p17"/>
          <p:cNvSpPr txBox="1"/>
          <p:nvPr/>
        </p:nvSpPr>
        <p:spPr>
          <a:xfrm>
            <a:off x="685800" y="4065587"/>
            <a:ext cx="7924800" cy="14970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500"/>
                                        <p:tgtEl>
                                          <p:spTgt spid="2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500"/>
                                        <p:tgtEl>
                                          <p:spTgt spid="2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500"/>
                                        <p:tgtEl>
                                          <p:spTgt spid="2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500"/>
                                        <p:tgtEl>
                                          <p:spTgt spid="2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500"/>
                                        <p:tgtEl>
                                          <p:spTgt spid="2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5" st="5"/>
                                            </p:txEl>
                                          </p:spTgt>
                                        </p:tgtEl>
                                        <p:attrNameLst>
                                          <p:attrName>style.visibility</p:attrName>
                                        </p:attrNameLst>
                                      </p:cBhvr>
                                      <p:to>
                                        <p:strVal val="visible"/>
                                      </p:to>
                                    </p:set>
                                    <p:animEffect filter="fade" transition="in">
                                      <p:cBhvr>
                                        <p:cTn dur="500"/>
                                        <p:tgtEl>
                                          <p:spTgt spid="2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6" st="6"/>
                                            </p:txEl>
                                          </p:spTgt>
                                        </p:tgtEl>
                                        <p:attrNameLst>
                                          <p:attrName>style.visibility</p:attrName>
                                        </p:attrNameLst>
                                      </p:cBhvr>
                                      <p:to>
                                        <p:strVal val="visible"/>
                                      </p:to>
                                    </p:set>
                                    <p:animEffect filter="fade" transition="in">
                                      <p:cBhvr>
                                        <p:cTn dur="500"/>
                                        <p:tgtEl>
                                          <p:spTgt spid="2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7" st="7"/>
                                            </p:txEl>
                                          </p:spTgt>
                                        </p:tgtEl>
                                        <p:attrNameLst>
                                          <p:attrName>style.visibility</p:attrName>
                                        </p:attrNameLst>
                                      </p:cBhvr>
                                      <p:to>
                                        <p:strVal val="visible"/>
                                      </p:to>
                                    </p:set>
                                    <p:animEffect filter="fade" transition="in">
                                      <p:cBhvr>
                                        <p:cTn dur="500"/>
                                        <p:tgtEl>
                                          <p:spTgt spid="2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8" st="8"/>
                                            </p:txEl>
                                          </p:spTgt>
                                        </p:tgtEl>
                                        <p:attrNameLst>
                                          <p:attrName>style.visibility</p:attrName>
                                        </p:attrNameLst>
                                      </p:cBhvr>
                                      <p:to>
                                        <p:strVal val="visible"/>
                                      </p:to>
                                    </p:set>
                                    <p:animEffect filter="fade" transition="in">
                                      <p:cBhvr>
                                        <p:cTn dur="500"/>
                                        <p:tgtEl>
                                          <p:spTgt spid="29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9" st="9"/>
                                            </p:txEl>
                                          </p:spTgt>
                                        </p:tgtEl>
                                        <p:attrNameLst>
                                          <p:attrName>style.visibility</p:attrName>
                                        </p:attrNameLst>
                                      </p:cBhvr>
                                      <p:to>
                                        <p:strVal val="visible"/>
                                      </p:to>
                                    </p:set>
                                    <p:animEffect filter="fade" transition="in">
                                      <p:cBhvr>
                                        <p:cTn dur="500"/>
                                        <p:tgtEl>
                                          <p:spTgt spid="29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0" st="10"/>
                                            </p:txEl>
                                          </p:spTgt>
                                        </p:tgtEl>
                                        <p:attrNameLst>
                                          <p:attrName>style.visibility</p:attrName>
                                        </p:attrNameLst>
                                      </p:cBhvr>
                                      <p:to>
                                        <p:strVal val="visible"/>
                                      </p:to>
                                    </p:set>
                                    <p:animEffect filter="fade" transition="in">
                                      <p:cBhvr>
                                        <p:cTn dur="500"/>
                                        <p:tgtEl>
                                          <p:spTgt spid="29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1" st="11"/>
                                            </p:txEl>
                                          </p:spTgt>
                                        </p:tgtEl>
                                        <p:attrNameLst>
                                          <p:attrName>style.visibility</p:attrName>
                                        </p:attrNameLst>
                                      </p:cBhvr>
                                      <p:to>
                                        <p:strVal val="visible"/>
                                      </p:to>
                                    </p:set>
                                    <p:animEffect filter="fade" transition="in">
                                      <p:cBhvr>
                                        <p:cTn dur="500"/>
                                        <p:tgtEl>
                                          <p:spTgt spid="29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2" st="12"/>
                                            </p:txEl>
                                          </p:spTgt>
                                        </p:tgtEl>
                                        <p:attrNameLst>
                                          <p:attrName>style.visibility</p:attrName>
                                        </p:attrNameLst>
                                      </p:cBhvr>
                                      <p:to>
                                        <p:strVal val="visible"/>
                                      </p:to>
                                    </p:set>
                                    <p:animEffect filter="fade" transition="in">
                                      <p:cBhvr>
                                        <p:cTn dur="500"/>
                                        <p:tgtEl>
                                          <p:spTgt spid="29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3" st="13"/>
                                            </p:txEl>
                                          </p:spTgt>
                                        </p:tgtEl>
                                        <p:attrNameLst>
                                          <p:attrName>style.visibility</p:attrName>
                                        </p:attrNameLst>
                                      </p:cBhvr>
                                      <p:to>
                                        <p:strVal val="visible"/>
                                      </p:to>
                                    </p:set>
                                    <p:animEffect filter="fade" transition="in">
                                      <p:cBhvr>
                                        <p:cTn dur="500"/>
                                        <p:tgtEl>
                                          <p:spTgt spid="29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xEl>
                                              <p:pRg end="14" st="14"/>
                                            </p:txEl>
                                          </p:spTgt>
                                        </p:tgtEl>
                                        <p:attrNameLst>
                                          <p:attrName>style.visibility</p:attrName>
                                        </p:attrNameLst>
                                      </p:cBhvr>
                                      <p:to>
                                        <p:strVal val="visible"/>
                                      </p:to>
                                    </p:set>
                                    <p:animEffect filter="fade" transition="in">
                                      <p:cBhvr>
                                        <p:cTn dur="500"/>
                                        <p:tgtEl>
                                          <p:spTgt spid="29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7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Principles of public key cryptosystems</a:t>
            </a:r>
            <a:endParaRPr/>
          </a:p>
        </p:txBody>
      </p:sp>
      <p:pic>
        <p:nvPicPr>
          <p:cNvPr id="1423" name="Google Shape;1423;p170"/>
          <p:cNvPicPr preferRelativeResize="0"/>
          <p:nvPr>
            <p:ph idx="1" type="body"/>
          </p:nvPr>
        </p:nvPicPr>
        <p:blipFill rotWithShape="1">
          <a:blip r:embed="rId3">
            <a:alphaModFix/>
          </a:blip>
          <a:srcRect b="0" l="0" r="0" t="0"/>
          <a:stretch/>
        </p:blipFill>
        <p:spPr>
          <a:xfrm>
            <a:off x="457200" y="1719262"/>
            <a:ext cx="8229600" cy="4049712"/>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7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
        <p:nvSpPr>
          <p:cNvPr id="1429" name="Google Shape;1429;p171"/>
          <p:cNvSpPr txBox="1"/>
          <p:nvPr>
            <p:ph idx="1" type="body"/>
          </p:nvPr>
        </p:nvSpPr>
        <p:spPr>
          <a:xfrm>
            <a:off x="457200" y="1481137"/>
            <a:ext cx="8229600" cy="1866900"/>
          </a:xfrm>
          <a:prstGeom prst="rect">
            <a:avLst/>
          </a:prstGeom>
          <a:solidFill>
            <a:schemeClr val="lt1"/>
          </a:solidFill>
          <a:ln>
            <a:noFill/>
          </a:ln>
        </p:spPr>
        <p:txBody>
          <a:bodyPr anchorCtr="0" anchor="t" bIns="45700" lIns="91425" spcFirstLastPara="1" rIns="91425" wrap="square" tIns="45700">
            <a:spAutoFit/>
          </a:bodyPr>
          <a:lstStyle/>
          <a:p>
            <a:pPr indent="-255587" lvl="0" marL="365125" marR="0" rtl="0" algn="just">
              <a:lnSpc>
                <a:spcPct val="100000"/>
              </a:lnSpc>
              <a:spcBef>
                <a:spcPts val="0"/>
              </a:spcBef>
              <a:spcAft>
                <a:spcPts val="0"/>
              </a:spcAft>
              <a:buClr>
                <a:schemeClr val="accent1"/>
              </a:buClr>
              <a:buSzPts val="1904"/>
              <a:buFont typeface="Noto Sans Symbols"/>
              <a:buNone/>
            </a:pPr>
            <a:r>
              <a:rPr b="0" i="1" lang="en-US" sz="2800" u="none">
                <a:solidFill>
                  <a:schemeClr val="folHlink"/>
                </a:solidFill>
                <a:latin typeface="Times New Roman"/>
                <a:ea typeface="Times New Roman"/>
                <a:cs typeface="Times New Roman"/>
                <a:sym typeface="Times New Roman"/>
              </a:rPr>
              <a:t>Plaintext/Ciphertext</a:t>
            </a:r>
            <a:endParaRPr/>
          </a:p>
          <a:p>
            <a:pPr indent="-255587" lvl="0" marL="365125" marR="0" rtl="0" algn="just">
              <a:lnSpc>
                <a:spcPct val="100000"/>
              </a:lnSpc>
              <a:spcBef>
                <a:spcPts val="400"/>
              </a:spcBef>
              <a:spcAft>
                <a:spcPts val="0"/>
              </a:spcAft>
              <a:buClr>
                <a:schemeClr val="accent1"/>
              </a:buClr>
              <a:buSzPts val="1904"/>
              <a:buFont typeface="Noto Sans Symbols"/>
              <a:buChar char="🞂"/>
            </a:pPr>
            <a:r>
              <a:rPr b="0" i="1" lang="en-US" sz="2800" u="none">
                <a:solidFill>
                  <a:schemeClr val="dk1"/>
                </a:solidFill>
                <a:latin typeface="Times New Roman"/>
                <a:ea typeface="Times New Roman"/>
                <a:cs typeface="Times New Roman"/>
                <a:sym typeface="Times New Roman"/>
              </a:rPr>
              <a:t>Unlike in symmetric-key cryptography, plaintext and ciphertext are treated as integers in asymmetric-key cryptography. </a:t>
            </a:r>
            <a:endParaRPr/>
          </a:p>
        </p:txBody>
      </p:sp>
      <p:sp>
        <p:nvSpPr>
          <p:cNvPr id="1430" name="Google Shape;1430;p171"/>
          <p:cNvSpPr txBox="1"/>
          <p:nvPr/>
        </p:nvSpPr>
        <p:spPr>
          <a:xfrm>
            <a:off x="990600" y="4114800"/>
            <a:ext cx="7315200" cy="698500"/>
          </a:xfrm>
          <a:prstGeom prst="rect">
            <a:avLst/>
          </a:prstGeom>
          <a:solidFill>
            <a:schemeClr val="lt1"/>
          </a:solidFill>
          <a:ln cap="flat" cmpd="sng" w="5715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3600"/>
              <a:buFont typeface="Times New Roman"/>
              <a:buNone/>
            </a:pPr>
            <a:r>
              <a:rPr b="0" i="1" lang="en-US" sz="3600" u="none">
                <a:solidFill>
                  <a:schemeClr val="dk1"/>
                </a:solidFill>
                <a:latin typeface="Times New Roman"/>
                <a:ea typeface="Times New Roman"/>
                <a:cs typeface="Times New Roman"/>
                <a:sym typeface="Times New Roman"/>
              </a:rPr>
              <a:t>C = f (K</a:t>
            </a:r>
            <a:r>
              <a:rPr b="0" baseline="-25000" i="1" lang="en-US" sz="3600" u="none">
                <a:solidFill>
                  <a:schemeClr val="dk1"/>
                </a:solidFill>
                <a:latin typeface="Times New Roman"/>
                <a:ea typeface="Times New Roman"/>
                <a:cs typeface="Times New Roman"/>
                <a:sym typeface="Times New Roman"/>
              </a:rPr>
              <a:t>public </a:t>
            </a:r>
            <a:r>
              <a:rPr b="0" i="1" lang="en-US" sz="3600" u="none">
                <a:solidFill>
                  <a:schemeClr val="dk1"/>
                </a:solidFill>
                <a:latin typeface="Times New Roman"/>
                <a:ea typeface="Times New Roman"/>
                <a:cs typeface="Times New Roman"/>
                <a:sym typeface="Times New Roman"/>
              </a:rPr>
              <a:t>, P)       P = g(K</a:t>
            </a:r>
            <a:r>
              <a:rPr b="0" baseline="-25000" i="1" lang="en-US" sz="3600" u="none">
                <a:solidFill>
                  <a:schemeClr val="dk1"/>
                </a:solidFill>
                <a:latin typeface="Times New Roman"/>
                <a:ea typeface="Times New Roman"/>
                <a:cs typeface="Times New Roman"/>
                <a:sym typeface="Times New Roman"/>
              </a:rPr>
              <a:t>private </a:t>
            </a:r>
            <a:r>
              <a:rPr b="0" i="1" lang="en-US" sz="3600" u="none">
                <a:solidFill>
                  <a:schemeClr val="dk1"/>
                </a:solidFill>
                <a:latin typeface="Times New Roman"/>
                <a:ea typeface="Times New Roman"/>
                <a:cs typeface="Times New Roman"/>
                <a:sym typeface="Times New Roman"/>
              </a:rPr>
              <a:t>, C) </a:t>
            </a:r>
            <a:endParaRPr/>
          </a:p>
        </p:txBody>
      </p:sp>
      <p:sp>
        <p:nvSpPr>
          <p:cNvPr id="1431" name="Google Shape;1431;p171"/>
          <p:cNvSpPr txBox="1"/>
          <p:nvPr/>
        </p:nvSpPr>
        <p:spPr>
          <a:xfrm>
            <a:off x="228600" y="3505200"/>
            <a:ext cx="8686800" cy="519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folHlink"/>
              </a:buClr>
              <a:buSzPts val="2800"/>
              <a:buFont typeface="Times New Roman"/>
              <a:buNone/>
            </a:pPr>
            <a:r>
              <a:rPr b="0" i="1" lang="en-US" sz="2800" u="none">
                <a:solidFill>
                  <a:schemeClr val="folHlink"/>
                </a:solidFill>
                <a:latin typeface="Times New Roman"/>
                <a:ea typeface="Times New Roman"/>
                <a:cs typeface="Times New Roman"/>
                <a:sym typeface="Times New Roman"/>
              </a:rPr>
              <a:t>Encryption/Decryption</a:t>
            </a:r>
            <a:r>
              <a:rPr b="0" i="1" lang="en-US" sz="2800" u="none">
                <a:solidFill>
                  <a:schemeClr val="dk1"/>
                </a:solidFill>
                <a:latin typeface="Times New Roman"/>
                <a:ea typeface="Times New Roman"/>
                <a:cs typeface="Times New Roman"/>
                <a:sym typeface="Times New Roman"/>
              </a:rPr>
              <a:t>        </a:t>
            </a:r>
            <a:endParaRPr/>
          </a:p>
        </p:txBody>
      </p:sp>
      <p:sp>
        <p:nvSpPr>
          <p:cNvPr id="1432" name="Google Shape;1432;p171"/>
          <p:cNvSpPr txBox="1"/>
          <p:nvPr/>
        </p:nvSpPr>
        <p:spPr>
          <a:xfrm>
            <a:off x="228600" y="5019675"/>
            <a:ext cx="8686800" cy="1016000"/>
          </a:xfrm>
          <a:prstGeom prst="rect">
            <a:avLst/>
          </a:prstGeom>
          <a:solidFill>
            <a:schemeClr val="lt1"/>
          </a:solidFill>
          <a:ln cap="flat" cmpd="sng" w="38100">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000"/>
              <a:buFont typeface="Times New Roman"/>
              <a:buNone/>
            </a:pPr>
            <a:r>
              <a:rPr b="0" i="1" lang="en-US" sz="2000" u="none">
                <a:solidFill>
                  <a:schemeClr val="dk1"/>
                </a:solidFill>
                <a:latin typeface="Times New Roman"/>
                <a:ea typeface="Times New Roman"/>
                <a:cs typeface="Times New Roman"/>
                <a:sym typeface="Times New Roman"/>
              </a:rPr>
              <a:t>There is a very important fact that is sometimes misunderstood: The advent of asymmetric-key cryptography does not eliminate the need for symmetric-key cryptography.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7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Char char="🞂"/>
            </a:pPr>
            <a:r>
              <a:rPr b="0" i="1" lang="en-US" sz="2400" u="none">
                <a:solidFill>
                  <a:schemeClr val="dk1"/>
                </a:solidFill>
                <a:latin typeface="Times New Roman"/>
                <a:ea typeface="Times New Roman"/>
                <a:cs typeface="Times New Roman"/>
                <a:sym typeface="Times New Roman"/>
              </a:rPr>
              <a:t>The main idea behind asymmetric-key cryptography is the concept of the trapdoor one-way function.</a:t>
            </a:r>
            <a:endParaRPr/>
          </a:p>
          <a:p>
            <a:pPr indent="-151955" lvl="0" marL="365125" marR="0" rtl="0" algn="l">
              <a:lnSpc>
                <a:spcPct val="100000"/>
              </a:lnSpc>
              <a:spcBef>
                <a:spcPts val="400"/>
              </a:spcBef>
              <a:spcAft>
                <a:spcPts val="0"/>
              </a:spcAft>
              <a:buClr>
                <a:schemeClr val="accent1"/>
              </a:buClr>
              <a:buSzPts val="1632"/>
              <a:buFont typeface="Noto Sans Symbols"/>
              <a:buNone/>
            </a:pPr>
            <a:r>
              <a:t/>
            </a:r>
            <a:endParaRPr b="0" i="1" sz="2400" u="none">
              <a:solidFill>
                <a:schemeClr val="dk1"/>
              </a:solidFill>
              <a:latin typeface="Times New Roman"/>
              <a:ea typeface="Times New Roman"/>
              <a:cs typeface="Times New Roman"/>
              <a:sym typeface="Times New Roman"/>
            </a:endParaRPr>
          </a:p>
          <a:p>
            <a:pPr indent="-151955" lvl="0" marL="365125" marR="0" rtl="0" algn="l">
              <a:spcBef>
                <a:spcPts val="400"/>
              </a:spcBef>
              <a:spcAft>
                <a:spcPts val="0"/>
              </a:spcAft>
              <a:buClr>
                <a:schemeClr val="accent1"/>
              </a:buClr>
              <a:buSzPts val="1632"/>
              <a:buFont typeface="Noto Sans Symbols"/>
              <a:buNone/>
            </a:pPr>
            <a:r>
              <a:t/>
            </a:r>
            <a:endParaRPr b="0" i="1" sz="2400" u="none">
              <a:solidFill>
                <a:schemeClr val="dk1"/>
              </a:solidFill>
              <a:latin typeface="Times New Roman"/>
              <a:ea typeface="Times New Roman"/>
              <a:cs typeface="Times New Roman"/>
              <a:sym typeface="Times New Roman"/>
            </a:endParaRPr>
          </a:p>
        </p:txBody>
      </p:sp>
      <p:sp>
        <p:nvSpPr>
          <p:cNvPr id="1438" name="Google Shape;1438;p17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Trapdoor One way function </a:t>
            </a:r>
            <a:endParaRPr/>
          </a:p>
        </p:txBody>
      </p:sp>
      <p:sp>
        <p:nvSpPr>
          <p:cNvPr id="1439" name="Google Shape;1439;p172"/>
          <p:cNvSpPr txBox="1"/>
          <p:nvPr/>
        </p:nvSpPr>
        <p:spPr>
          <a:xfrm>
            <a:off x="228600" y="2362200"/>
            <a:ext cx="8686800" cy="4572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folHlink"/>
              </a:buClr>
              <a:buSzPts val="2400"/>
              <a:buFont typeface="Times New Roman"/>
              <a:buNone/>
            </a:pPr>
            <a:r>
              <a:rPr b="0" i="1" lang="en-US" sz="2400" u="none">
                <a:solidFill>
                  <a:schemeClr val="folHlink"/>
                </a:solidFill>
                <a:latin typeface="Times New Roman"/>
                <a:ea typeface="Times New Roman"/>
                <a:cs typeface="Times New Roman"/>
                <a:sym typeface="Times New Roman"/>
              </a:rPr>
              <a:t>	Functions</a:t>
            </a:r>
            <a:endParaRPr/>
          </a:p>
        </p:txBody>
      </p:sp>
      <p:pic>
        <p:nvPicPr>
          <p:cNvPr id="1440" name="Google Shape;1440;p172"/>
          <p:cNvPicPr preferRelativeResize="0"/>
          <p:nvPr/>
        </p:nvPicPr>
        <p:blipFill rotWithShape="1">
          <a:blip r:embed="rId3">
            <a:alphaModFix/>
          </a:blip>
          <a:srcRect b="0" l="0" r="0" t="0"/>
          <a:stretch/>
        </p:blipFill>
        <p:spPr>
          <a:xfrm>
            <a:off x="865187" y="2743200"/>
            <a:ext cx="6819900" cy="17684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7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139001" lvl="0" marL="365125" marR="0" rtl="0" algn="l">
              <a:spcBef>
                <a:spcPts val="0"/>
              </a:spcBef>
              <a:spcAft>
                <a:spcPts val="0"/>
              </a:spcAft>
              <a:buClr>
                <a:schemeClr val="accent1"/>
              </a:buClr>
              <a:buSzPts val="1836"/>
              <a:buFont typeface="Noto Sans Symbols"/>
              <a:buNone/>
            </a:pPr>
            <a:r>
              <a:t/>
            </a:r>
            <a:endParaRPr sz="2700">
              <a:solidFill>
                <a:schemeClr val="dk1"/>
              </a:solidFill>
              <a:latin typeface="Lucida Sans"/>
              <a:ea typeface="Lucida Sans"/>
              <a:cs typeface="Lucida Sans"/>
              <a:sym typeface="Lucida Sans"/>
            </a:endParaRPr>
          </a:p>
        </p:txBody>
      </p:sp>
      <p:sp>
        <p:nvSpPr>
          <p:cNvPr id="1446" name="Google Shape;1446;p17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Trapdoor One way function </a:t>
            </a:r>
            <a:endParaRPr/>
          </a:p>
        </p:txBody>
      </p:sp>
      <p:sp>
        <p:nvSpPr>
          <p:cNvPr id="1447" name="Google Shape;1447;p173"/>
          <p:cNvSpPr txBox="1"/>
          <p:nvPr/>
        </p:nvSpPr>
        <p:spPr>
          <a:xfrm>
            <a:off x="457200" y="1524000"/>
            <a:ext cx="8686800" cy="519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2"/>
              </a:buClr>
              <a:buSzPts val="2800"/>
              <a:buFont typeface="Times New Roman"/>
              <a:buNone/>
            </a:pPr>
            <a:r>
              <a:rPr b="0" i="1" lang="en-US" sz="2800" u="none">
                <a:solidFill>
                  <a:schemeClr val="dk2"/>
                </a:solidFill>
                <a:latin typeface="Times New Roman"/>
                <a:ea typeface="Times New Roman"/>
                <a:cs typeface="Times New Roman"/>
                <a:sym typeface="Times New Roman"/>
              </a:rPr>
              <a:t>One-Way Function (OWF)</a:t>
            </a:r>
            <a:endParaRPr/>
          </a:p>
        </p:txBody>
      </p:sp>
      <p:sp>
        <p:nvSpPr>
          <p:cNvPr id="1448" name="Google Shape;1448;p173"/>
          <p:cNvSpPr txBox="1"/>
          <p:nvPr/>
        </p:nvSpPr>
        <p:spPr>
          <a:xfrm>
            <a:off x="533400" y="2209800"/>
            <a:ext cx="8001000" cy="3970337"/>
          </a:xfrm>
          <a:prstGeom prst="rect">
            <a:avLst/>
          </a:prstGeom>
          <a:solidFill>
            <a:schemeClr val="lt1"/>
          </a:solidFill>
          <a:ln cap="flat" cmpd="sng" w="28575">
            <a:solidFill>
              <a:schemeClr val="hlink"/>
            </a:solidFill>
            <a:prstDash val="solid"/>
            <a:miter lim="800000"/>
            <a:headEnd len="sm" w="sm" type="none"/>
            <a:tailEnd len="sm" w="sm" type="none"/>
          </a:ln>
        </p:spPr>
        <p:txBody>
          <a:bodyPr anchorCtr="0" anchor="t" bIns="45700" lIns="91425" spcFirstLastPara="1" rIns="91425" wrap="square" tIns="45700">
            <a:spAutoFit/>
          </a:bodyPr>
          <a:lstStyle/>
          <a:p>
            <a:pPr indent="-742950" lvl="0" marL="742950" marR="0" rtl="0" algn="just">
              <a:lnSpc>
                <a:spcPct val="100000"/>
              </a:lnSpc>
              <a:spcBef>
                <a:spcPts val="0"/>
              </a:spcBef>
              <a:spcAft>
                <a:spcPts val="0"/>
              </a:spcAft>
              <a:buClr>
                <a:schemeClr val="dk1"/>
              </a:buClr>
              <a:buSzPts val="3600"/>
              <a:buFont typeface="Times New Roman"/>
              <a:buAutoNum type="arabicPeriod"/>
            </a:pPr>
            <a:r>
              <a:rPr b="0" i="1" lang="en-US" sz="3600" u="none">
                <a:solidFill>
                  <a:schemeClr val="dk1"/>
                </a:solidFill>
                <a:latin typeface="Times New Roman"/>
                <a:ea typeface="Times New Roman"/>
                <a:cs typeface="Times New Roman"/>
                <a:sym typeface="Times New Roman"/>
              </a:rPr>
              <a:t>f is easy to compute.</a:t>
            </a:r>
            <a:endParaRPr/>
          </a:p>
          <a:p>
            <a:pPr indent="-742950" lvl="0" marL="742950" marR="0" rtl="0" algn="just">
              <a:lnSpc>
                <a:spcPct val="100000"/>
              </a:lnSpc>
              <a:spcBef>
                <a:spcPts val="0"/>
              </a:spcBef>
              <a:spcAft>
                <a:spcPts val="0"/>
              </a:spcAft>
              <a:buClr>
                <a:schemeClr val="dk1"/>
              </a:buClr>
              <a:buSzPts val="3600"/>
              <a:buFont typeface="Times New Roman"/>
              <a:buNone/>
            </a:pPr>
            <a:r>
              <a:rPr b="0" i="1" lang="en-US" sz="3600" u="none">
                <a:solidFill>
                  <a:schemeClr val="dk1"/>
                </a:solidFill>
                <a:latin typeface="Times New Roman"/>
                <a:ea typeface="Times New Roman"/>
                <a:cs typeface="Times New Roman"/>
                <a:sym typeface="Times New Roman"/>
              </a:rPr>
              <a:t>	In other words, given x, y=f(x) can be easily computed</a:t>
            </a:r>
            <a:endParaRPr/>
          </a:p>
          <a:p>
            <a:pPr indent="-742950" lvl="0" marL="742950" marR="0" rtl="0" algn="just">
              <a:lnSpc>
                <a:spcPct val="100000"/>
              </a:lnSpc>
              <a:spcBef>
                <a:spcPts val="0"/>
              </a:spcBef>
              <a:spcAft>
                <a:spcPts val="0"/>
              </a:spcAft>
              <a:buClr>
                <a:schemeClr val="dk1"/>
              </a:buClr>
              <a:buSzPts val="3600"/>
              <a:buFont typeface="Times New Roman"/>
              <a:buAutoNum type="arabicPeriod" startAt="2"/>
            </a:pPr>
            <a:r>
              <a:rPr b="0" i="1" lang="en-US" sz="3600" u="none">
                <a:solidFill>
                  <a:schemeClr val="dk1"/>
                </a:solidFill>
                <a:latin typeface="Times New Roman"/>
                <a:ea typeface="Times New Roman"/>
                <a:cs typeface="Times New Roman"/>
                <a:sym typeface="Times New Roman"/>
              </a:rPr>
              <a:t>f </a:t>
            </a:r>
            <a:r>
              <a:rPr b="0" baseline="30000" i="1" lang="en-US" sz="3600" u="none">
                <a:solidFill>
                  <a:schemeClr val="dk1"/>
                </a:solidFill>
                <a:latin typeface="Times New Roman"/>
                <a:ea typeface="Times New Roman"/>
                <a:cs typeface="Times New Roman"/>
                <a:sym typeface="Times New Roman"/>
              </a:rPr>
              <a:t>−1</a:t>
            </a:r>
            <a:r>
              <a:rPr b="0" i="1" lang="en-US" sz="3600" u="none">
                <a:solidFill>
                  <a:schemeClr val="dk1"/>
                </a:solidFill>
                <a:latin typeface="Times New Roman"/>
                <a:ea typeface="Times New Roman"/>
                <a:cs typeface="Times New Roman"/>
                <a:sym typeface="Times New Roman"/>
              </a:rPr>
              <a:t> is difficult to compute. </a:t>
            </a:r>
            <a:endParaRPr/>
          </a:p>
          <a:p>
            <a:pPr indent="-742950" lvl="0" marL="742950" marR="0" rtl="0" algn="just">
              <a:lnSpc>
                <a:spcPct val="100000"/>
              </a:lnSpc>
              <a:spcBef>
                <a:spcPts val="0"/>
              </a:spcBef>
              <a:spcAft>
                <a:spcPts val="0"/>
              </a:spcAft>
              <a:buClr>
                <a:schemeClr val="dk1"/>
              </a:buClr>
              <a:buSzPts val="3600"/>
              <a:buFont typeface="Times New Roman"/>
              <a:buNone/>
            </a:pPr>
            <a:r>
              <a:rPr b="0" i="1" lang="en-US" sz="3600" u="none">
                <a:solidFill>
                  <a:schemeClr val="dk1"/>
                </a:solidFill>
                <a:latin typeface="Times New Roman"/>
                <a:ea typeface="Times New Roman"/>
                <a:cs typeface="Times New Roman"/>
                <a:sym typeface="Times New Roman"/>
              </a:rPr>
              <a:t>	In other words, given y, it is computationally infeasible  to calculate x= f </a:t>
            </a:r>
            <a:r>
              <a:rPr b="0" baseline="30000" i="1" lang="en-US" sz="3600" u="none">
                <a:solidFill>
                  <a:schemeClr val="dk1"/>
                </a:solidFill>
                <a:latin typeface="Times New Roman"/>
                <a:ea typeface="Times New Roman"/>
                <a:cs typeface="Times New Roman"/>
                <a:sym typeface="Times New Roman"/>
              </a:rPr>
              <a:t>−1</a:t>
            </a:r>
            <a:r>
              <a:rPr b="0" i="1" lang="en-US" sz="3600" u="none">
                <a:solidFill>
                  <a:schemeClr val="dk1"/>
                </a:solidFill>
                <a:latin typeface="Times New Roman"/>
                <a:ea typeface="Times New Roman"/>
                <a:cs typeface="Times New Roman"/>
                <a:sym typeface="Times New Roman"/>
              </a:rPr>
              <a:t>(y).</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7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None/>
            </a:pPr>
            <a:r>
              <a:rPr b="0" i="0" lang="en-US" sz="2000" u="none">
                <a:solidFill>
                  <a:srgbClr val="FF0000"/>
                </a:solidFill>
                <a:latin typeface="Lucida Sans"/>
                <a:ea typeface="Lucida Sans"/>
                <a:cs typeface="Lucida Sans"/>
                <a:sym typeface="Lucida Sans"/>
              </a:rPr>
              <a:t>A trapdoor one-way function </a:t>
            </a:r>
            <a:r>
              <a:rPr b="0" i="0" lang="en-US" sz="2000" u="none">
                <a:solidFill>
                  <a:schemeClr val="dk1"/>
                </a:solidFill>
                <a:latin typeface="Lucida Sans"/>
                <a:ea typeface="Lucida Sans"/>
                <a:cs typeface="Lucida Sans"/>
                <a:sym typeface="Lucida Sans"/>
              </a:rPr>
              <a:t>is a one-way function with a third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property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3. Given y and a trapdoor(secret), x can be computed easily.</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Public-key cryptosystems are based on trap-door one-way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functions.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The public key gives information about the particular instance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of the function; the private key gives information about the trap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door.</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Whoever knows the trap door can perform the function easily in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both directions, but anyone lacking the trap door can perform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the function only in the forward direction.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The forward direction is used for encryption and the inverse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direction is used for decryption</a:t>
            </a:r>
            <a:endParaRPr/>
          </a:p>
        </p:txBody>
      </p:sp>
      <p:sp>
        <p:nvSpPr>
          <p:cNvPr id="1454" name="Google Shape;1454;p17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Trapdoor One way function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0" st="0"/>
                                            </p:txEl>
                                          </p:spTgt>
                                        </p:tgtEl>
                                        <p:attrNameLst>
                                          <p:attrName>style.visibility</p:attrName>
                                        </p:attrNameLst>
                                      </p:cBhvr>
                                      <p:to>
                                        <p:strVal val="visible"/>
                                      </p:to>
                                    </p:set>
                                    <p:animEffect filter="fade" transition="in">
                                      <p:cBhvr>
                                        <p:cTn dur="500"/>
                                        <p:tgtEl>
                                          <p:spTgt spid="14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1" st="1"/>
                                            </p:txEl>
                                          </p:spTgt>
                                        </p:tgtEl>
                                        <p:attrNameLst>
                                          <p:attrName>style.visibility</p:attrName>
                                        </p:attrNameLst>
                                      </p:cBhvr>
                                      <p:to>
                                        <p:strVal val="visible"/>
                                      </p:to>
                                    </p:set>
                                    <p:animEffect filter="fade" transition="in">
                                      <p:cBhvr>
                                        <p:cTn dur="500"/>
                                        <p:tgtEl>
                                          <p:spTgt spid="14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2" st="2"/>
                                            </p:txEl>
                                          </p:spTgt>
                                        </p:tgtEl>
                                        <p:attrNameLst>
                                          <p:attrName>style.visibility</p:attrName>
                                        </p:attrNameLst>
                                      </p:cBhvr>
                                      <p:to>
                                        <p:strVal val="visible"/>
                                      </p:to>
                                    </p:set>
                                    <p:animEffect filter="fade" transition="in">
                                      <p:cBhvr>
                                        <p:cTn dur="500"/>
                                        <p:tgtEl>
                                          <p:spTgt spid="14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3" st="3"/>
                                            </p:txEl>
                                          </p:spTgt>
                                        </p:tgtEl>
                                        <p:attrNameLst>
                                          <p:attrName>style.visibility</p:attrName>
                                        </p:attrNameLst>
                                      </p:cBhvr>
                                      <p:to>
                                        <p:strVal val="visible"/>
                                      </p:to>
                                    </p:set>
                                    <p:animEffect filter="fade" transition="in">
                                      <p:cBhvr>
                                        <p:cTn dur="500"/>
                                        <p:tgtEl>
                                          <p:spTgt spid="14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4" st="4"/>
                                            </p:txEl>
                                          </p:spTgt>
                                        </p:tgtEl>
                                        <p:attrNameLst>
                                          <p:attrName>style.visibility</p:attrName>
                                        </p:attrNameLst>
                                      </p:cBhvr>
                                      <p:to>
                                        <p:strVal val="visible"/>
                                      </p:to>
                                    </p:set>
                                    <p:animEffect filter="fade" transition="in">
                                      <p:cBhvr>
                                        <p:cTn dur="500"/>
                                        <p:tgtEl>
                                          <p:spTgt spid="14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5" st="5"/>
                                            </p:txEl>
                                          </p:spTgt>
                                        </p:tgtEl>
                                        <p:attrNameLst>
                                          <p:attrName>style.visibility</p:attrName>
                                        </p:attrNameLst>
                                      </p:cBhvr>
                                      <p:to>
                                        <p:strVal val="visible"/>
                                      </p:to>
                                    </p:set>
                                    <p:animEffect filter="fade" transition="in">
                                      <p:cBhvr>
                                        <p:cTn dur="500"/>
                                        <p:tgtEl>
                                          <p:spTgt spid="14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6" st="6"/>
                                            </p:txEl>
                                          </p:spTgt>
                                        </p:tgtEl>
                                        <p:attrNameLst>
                                          <p:attrName>style.visibility</p:attrName>
                                        </p:attrNameLst>
                                      </p:cBhvr>
                                      <p:to>
                                        <p:strVal val="visible"/>
                                      </p:to>
                                    </p:set>
                                    <p:animEffect filter="fade" transition="in">
                                      <p:cBhvr>
                                        <p:cTn dur="500"/>
                                        <p:tgtEl>
                                          <p:spTgt spid="14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7" st="7"/>
                                            </p:txEl>
                                          </p:spTgt>
                                        </p:tgtEl>
                                        <p:attrNameLst>
                                          <p:attrName>style.visibility</p:attrName>
                                        </p:attrNameLst>
                                      </p:cBhvr>
                                      <p:to>
                                        <p:strVal val="visible"/>
                                      </p:to>
                                    </p:set>
                                    <p:animEffect filter="fade" transition="in">
                                      <p:cBhvr>
                                        <p:cTn dur="500"/>
                                        <p:tgtEl>
                                          <p:spTgt spid="14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8" st="8"/>
                                            </p:txEl>
                                          </p:spTgt>
                                        </p:tgtEl>
                                        <p:attrNameLst>
                                          <p:attrName>style.visibility</p:attrName>
                                        </p:attrNameLst>
                                      </p:cBhvr>
                                      <p:to>
                                        <p:strVal val="visible"/>
                                      </p:to>
                                    </p:set>
                                    <p:animEffect filter="fade" transition="in">
                                      <p:cBhvr>
                                        <p:cTn dur="500"/>
                                        <p:tgtEl>
                                          <p:spTgt spid="14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9" st="9"/>
                                            </p:txEl>
                                          </p:spTgt>
                                        </p:tgtEl>
                                        <p:attrNameLst>
                                          <p:attrName>style.visibility</p:attrName>
                                        </p:attrNameLst>
                                      </p:cBhvr>
                                      <p:to>
                                        <p:strVal val="visible"/>
                                      </p:to>
                                    </p:set>
                                    <p:animEffect filter="fade" transition="in">
                                      <p:cBhvr>
                                        <p:cTn dur="500"/>
                                        <p:tgtEl>
                                          <p:spTgt spid="145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10" st="10"/>
                                            </p:txEl>
                                          </p:spTgt>
                                        </p:tgtEl>
                                        <p:attrNameLst>
                                          <p:attrName>style.visibility</p:attrName>
                                        </p:attrNameLst>
                                      </p:cBhvr>
                                      <p:to>
                                        <p:strVal val="visible"/>
                                      </p:to>
                                    </p:set>
                                    <p:animEffect filter="fade" transition="in">
                                      <p:cBhvr>
                                        <p:cTn dur="500"/>
                                        <p:tgtEl>
                                          <p:spTgt spid="145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11" st="11"/>
                                            </p:txEl>
                                          </p:spTgt>
                                        </p:tgtEl>
                                        <p:attrNameLst>
                                          <p:attrName>style.visibility</p:attrName>
                                        </p:attrNameLst>
                                      </p:cBhvr>
                                      <p:to>
                                        <p:strVal val="visible"/>
                                      </p:to>
                                    </p:set>
                                    <p:animEffect filter="fade" transition="in">
                                      <p:cBhvr>
                                        <p:cTn dur="500"/>
                                        <p:tgtEl>
                                          <p:spTgt spid="1453">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12" st="12"/>
                                            </p:txEl>
                                          </p:spTgt>
                                        </p:tgtEl>
                                        <p:attrNameLst>
                                          <p:attrName>style.visibility</p:attrName>
                                        </p:attrNameLst>
                                      </p:cBhvr>
                                      <p:to>
                                        <p:strVal val="visible"/>
                                      </p:to>
                                    </p:set>
                                    <p:animEffect filter="fade" transition="in">
                                      <p:cBhvr>
                                        <p:cTn dur="500"/>
                                        <p:tgtEl>
                                          <p:spTgt spid="1453">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xEl>
                                              <p:pRg end="13" st="13"/>
                                            </p:txEl>
                                          </p:spTgt>
                                        </p:tgtEl>
                                        <p:attrNameLst>
                                          <p:attrName>style.visibility</p:attrName>
                                        </p:attrNameLst>
                                      </p:cBhvr>
                                      <p:to>
                                        <p:strVal val="visible"/>
                                      </p:to>
                                    </p:set>
                                    <p:animEffect filter="fade" transition="in">
                                      <p:cBhvr>
                                        <p:cTn dur="500"/>
                                        <p:tgtEl>
                                          <p:spTgt spid="1453">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7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The </a:t>
            </a:r>
            <a:r>
              <a:rPr b="1" i="0" lang="en-US" sz="2700" u="none">
                <a:solidFill>
                  <a:schemeClr val="dk1"/>
                </a:solidFill>
                <a:latin typeface="Lucida Sans"/>
                <a:ea typeface="Lucida Sans"/>
                <a:cs typeface="Lucida Sans"/>
                <a:sym typeface="Lucida Sans"/>
              </a:rPr>
              <a:t>modular multiplicative inverse</a:t>
            </a:r>
            <a:r>
              <a:rPr b="0" i="0" lang="en-US" sz="2700" u="none">
                <a:solidFill>
                  <a:schemeClr val="dk1"/>
                </a:solidFill>
                <a:latin typeface="Lucida Sans"/>
                <a:ea typeface="Lucida Sans"/>
                <a:cs typeface="Lucida Sans"/>
                <a:sym typeface="Lucida Sans"/>
              </a:rPr>
              <a:t> of an </a:t>
            </a:r>
            <a:r>
              <a:rPr b="0" i="0" lang="en-US" sz="2700" u="sng">
                <a:solidFill>
                  <a:schemeClr val="dk1"/>
                </a:solidFill>
                <a:latin typeface="Lucida Sans"/>
                <a:ea typeface="Lucida Sans"/>
                <a:cs typeface="Lucida Sans"/>
                <a:sym typeface="Lucida Sans"/>
                <a:hlinkClick r:id="rId3">
                  <a:extLst>
                    <a:ext uri="{A12FA001-AC4F-418D-AE19-62706E023703}">
                      <ahyp:hlinkClr val="tx"/>
                    </a:ext>
                  </a:extLst>
                </a:hlinkClick>
              </a:rPr>
              <a:t>integer</a:t>
            </a:r>
            <a:r>
              <a:rPr b="0" i="0" lang="en-US" sz="2700" u="none">
                <a:solidFill>
                  <a:schemeClr val="dk1"/>
                </a:solidFill>
                <a:latin typeface="Lucida Sans"/>
                <a:ea typeface="Lucida Sans"/>
                <a:cs typeface="Lucida Sans"/>
                <a:sym typeface="Lucida Sans"/>
              </a:rPr>
              <a:t> </a:t>
            </a:r>
            <a:r>
              <a:rPr b="0" i="1" lang="en-US" sz="2700" u="none">
                <a:solidFill>
                  <a:schemeClr val="dk1"/>
                </a:solidFill>
                <a:latin typeface="Lucida Sans"/>
                <a:ea typeface="Lucida Sans"/>
                <a:cs typeface="Lucida Sans"/>
                <a:sym typeface="Lucida Sans"/>
              </a:rPr>
              <a:t>a</a:t>
            </a:r>
            <a:r>
              <a:rPr b="0" i="0" lang="en-US" sz="2700" u="none">
                <a:solidFill>
                  <a:schemeClr val="dk1"/>
                </a:solidFill>
                <a:latin typeface="Lucida Sans"/>
                <a:ea typeface="Lucida Sans"/>
                <a:cs typeface="Lucida Sans"/>
                <a:sym typeface="Lucida Sans"/>
              </a:rPr>
              <a:t> </a:t>
            </a:r>
            <a:r>
              <a:rPr b="0" i="0" lang="en-US" sz="2700" u="sng">
                <a:solidFill>
                  <a:schemeClr val="dk1"/>
                </a:solidFill>
                <a:latin typeface="Lucida Sans"/>
                <a:ea typeface="Lucida Sans"/>
                <a:cs typeface="Lucida Sans"/>
                <a:sym typeface="Lucida Sans"/>
                <a:hlinkClick r:id="rId4">
                  <a:extLst>
                    <a:ext uri="{A12FA001-AC4F-418D-AE19-62706E023703}">
                      <ahyp:hlinkClr val="tx"/>
                    </a:ext>
                  </a:extLst>
                </a:hlinkClick>
              </a:rPr>
              <a:t>modulo</a:t>
            </a:r>
            <a:r>
              <a:rPr b="0" i="0" lang="en-US" sz="2700" u="none">
                <a:solidFill>
                  <a:schemeClr val="dk1"/>
                </a:solidFill>
                <a:latin typeface="Lucida Sans"/>
                <a:ea typeface="Lucida Sans"/>
                <a:cs typeface="Lucida Sans"/>
                <a:sym typeface="Lucida Sans"/>
              </a:rPr>
              <a:t> </a:t>
            </a:r>
            <a:r>
              <a:rPr b="0" i="1" lang="en-US" sz="2700" u="none">
                <a:solidFill>
                  <a:schemeClr val="dk1"/>
                </a:solidFill>
                <a:latin typeface="Lucida Sans"/>
                <a:ea typeface="Lucida Sans"/>
                <a:cs typeface="Lucida Sans"/>
                <a:sym typeface="Lucida Sans"/>
              </a:rPr>
              <a:t>m</a:t>
            </a:r>
            <a:r>
              <a:rPr b="0" i="0" lang="en-US" sz="2700" u="none">
                <a:solidFill>
                  <a:schemeClr val="dk1"/>
                </a:solidFill>
                <a:latin typeface="Lucida Sans"/>
                <a:ea typeface="Lucida Sans"/>
                <a:cs typeface="Lucida Sans"/>
                <a:sym typeface="Lucida Sans"/>
              </a:rPr>
              <a:t> is an integer </a:t>
            </a:r>
            <a:r>
              <a:rPr b="0" i="1" lang="en-US" sz="2700" u="none">
                <a:solidFill>
                  <a:schemeClr val="dk1"/>
                </a:solidFill>
                <a:latin typeface="Lucida Sans"/>
                <a:ea typeface="Lucida Sans"/>
                <a:cs typeface="Lucida Sans"/>
                <a:sym typeface="Lucida Sans"/>
              </a:rPr>
              <a:t>x</a:t>
            </a:r>
            <a:r>
              <a:rPr b="0" i="0" lang="en-US" sz="2700" u="none">
                <a:solidFill>
                  <a:schemeClr val="dk1"/>
                </a:solidFill>
                <a:latin typeface="Lucida Sans"/>
                <a:ea typeface="Lucida Sans"/>
                <a:cs typeface="Lucida Sans"/>
                <a:sym typeface="Lucida Sans"/>
              </a:rPr>
              <a:t> such that</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	a.x mod m =1</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OR </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The multiplicative inverse of a in Z</a:t>
            </a:r>
            <a:r>
              <a:rPr b="0" baseline="-25000" i="0" lang="en-US" sz="2700" u="none">
                <a:solidFill>
                  <a:schemeClr val="dk1"/>
                </a:solidFill>
                <a:latin typeface="Lucida Sans"/>
                <a:ea typeface="Lucida Sans"/>
                <a:cs typeface="Lucida Sans"/>
                <a:sym typeface="Lucida Sans"/>
              </a:rPr>
              <a:t>m</a:t>
            </a:r>
            <a:r>
              <a:rPr b="0" i="0" lang="en-US" sz="2700" u="none">
                <a:solidFill>
                  <a:schemeClr val="dk1"/>
                </a:solidFill>
                <a:latin typeface="Lucida Sans"/>
                <a:ea typeface="Lucida Sans"/>
                <a:cs typeface="Lucida Sans"/>
                <a:sym typeface="Lucida Sans"/>
              </a:rPr>
              <a:t> is x.</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This no. x is between 0 to m-1.</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For eg :</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4 is the multiplicative inverse of 3 in Z</a:t>
            </a:r>
            <a:r>
              <a:rPr b="0" baseline="-25000" i="0" lang="en-US" sz="2700" u="none">
                <a:solidFill>
                  <a:schemeClr val="dk1"/>
                </a:solidFill>
                <a:latin typeface="Lucida Sans"/>
                <a:ea typeface="Lucida Sans"/>
                <a:cs typeface="Lucida Sans"/>
                <a:sym typeface="Lucida Sans"/>
              </a:rPr>
              <a:t>11</a:t>
            </a:r>
            <a:r>
              <a:rPr b="0" i="0" lang="en-US" sz="2700" u="none">
                <a:solidFill>
                  <a:schemeClr val="dk1"/>
                </a:solidFill>
                <a:latin typeface="Lucida Sans"/>
                <a:ea typeface="Lucida Sans"/>
                <a:cs typeface="Lucida Sans"/>
                <a:sym typeface="Lucida Sans"/>
              </a:rPr>
              <a:t>-🡪</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Since</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4.3 mod 11=1</a:t>
            </a:r>
            <a:endParaRPr/>
          </a:p>
        </p:txBody>
      </p:sp>
      <p:sp>
        <p:nvSpPr>
          <p:cNvPr id="1460" name="Google Shape;1460;p17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Modular multiplicative inverse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0" st="0"/>
                                            </p:txEl>
                                          </p:spTgt>
                                        </p:tgtEl>
                                        <p:attrNameLst>
                                          <p:attrName>style.visibility</p:attrName>
                                        </p:attrNameLst>
                                      </p:cBhvr>
                                      <p:to>
                                        <p:strVal val="visible"/>
                                      </p:to>
                                    </p:set>
                                    <p:animEffect filter="fade" transition="in">
                                      <p:cBhvr>
                                        <p:cTn dur="500"/>
                                        <p:tgtEl>
                                          <p:spTgt spid="14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1" st="1"/>
                                            </p:txEl>
                                          </p:spTgt>
                                        </p:tgtEl>
                                        <p:attrNameLst>
                                          <p:attrName>style.visibility</p:attrName>
                                        </p:attrNameLst>
                                      </p:cBhvr>
                                      <p:to>
                                        <p:strVal val="visible"/>
                                      </p:to>
                                    </p:set>
                                    <p:animEffect filter="fade" transition="in">
                                      <p:cBhvr>
                                        <p:cTn dur="500"/>
                                        <p:tgtEl>
                                          <p:spTgt spid="14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2" st="2"/>
                                            </p:txEl>
                                          </p:spTgt>
                                        </p:tgtEl>
                                        <p:attrNameLst>
                                          <p:attrName>style.visibility</p:attrName>
                                        </p:attrNameLst>
                                      </p:cBhvr>
                                      <p:to>
                                        <p:strVal val="visible"/>
                                      </p:to>
                                    </p:set>
                                    <p:animEffect filter="fade" transition="in">
                                      <p:cBhvr>
                                        <p:cTn dur="500"/>
                                        <p:tgtEl>
                                          <p:spTgt spid="14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3" st="3"/>
                                            </p:txEl>
                                          </p:spTgt>
                                        </p:tgtEl>
                                        <p:attrNameLst>
                                          <p:attrName>style.visibility</p:attrName>
                                        </p:attrNameLst>
                                      </p:cBhvr>
                                      <p:to>
                                        <p:strVal val="visible"/>
                                      </p:to>
                                    </p:set>
                                    <p:animEffect filter="fade" transition="in">
                                      <p:cBhvr>
                                        <p:cTn dur="500"/>
                                        <p:tgtEl>
                                          <p:spTgt spid="145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4" st="4"/>
                                            </p:txEl>
                                          </p:spTgt>
                                        </p:tgtEl>
                                        <p:attrNameLst>
                                          <p:attrName>style.visibility</p:attrName>
                                        </p:attrNameLst>
                                      </p:cBhvr>
                                      <p:to>
                                        <p:strVal val="visible"/>
                                      </p:to>
                                    </p:set>
                                    <p:animEffect filter="fade" transition="in">
                                      <p:cBhvr>
                                        <p:cTn dur="500"/>
                                        <p:tgtEl>
                                          <p:spTgt spid="145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5" st="5"/>
                                            </p:txEl>
                                          </p:spTgt>
                                        </p:tgtEl>
                                        <p:attrNameLst>
                                          <p:attrName>style.visibility</p:attrName>
                                        </p:attrNameLst>
                                      </p:cBhvr>
                                      <p:to>
                                        <p:strVal val="visible"/>
                                      </p:to>
                                    </p:set>
                                    <p:animEffect filter="fade" transition="in">
                                      <p:cBhvr>
                                        <p:cTn dur="500"/>
                                        <p:tgtEl>
                                          <p:spTgt spid="145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6" st="6"/>
                                            </p:txEl>
                                          </p:spTgt>
                                        </p:tgtEl>
                                        <p:attrNameLst>
                                          <p:attrName>style.visibility</p:attrName>
                                        </p:attrNameLst>
                                      </p:cBhvr>
                                      <p:to>
                                        <p:strVal val="visible"/>
                                      </p:to>
                                    </p:set>
                                    <p:animEffect filter="fade" transition="in">
                                      <p:cBhvr>
                                        <p:cTn dur="500"/>
                                        <p:tgtEl>
                                          <p:spTgt spid="145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7" st="7"/>
                                            </p:txEl>
                                          </p:spTgt>
                                        </p:tgtEl>
                                        <p:attrNameLst>
                                          <p:attrName>style.visibility</p:attrName>
                                        </p:attrNameLst>
                                      </p:cBhvr>
                                      <p:to>
                                        <p:strVal val="visible"/>
                                      </p:to>
                                    </p:set>
                                    <p:animEffect filter="fade" transition="in">
                                      <p:cBhvr>
                                        <p:cTn dur="500"/>
                                        <p:tgtEl>
                                          <p:spTgt spid="145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9">
                                            <p:txEl>
                                              <p:pRg end="8" st="8"/>
                                            </p:txEl>
                                          </p:spTgt>
                                        </p:tgtEl>
                                        <p:attrNameLst>
                                          <p:attrName>style.visibility</p:attrName>
                                        </p:attrNameLst>
                                      </p:cBhvr>
                                      <p:to>
                                        <p:strVal val="visible"/>
                                      </p:to>
                                    </p:set>
                                    <p:animEffect filter="fade" transition="in">
                                      <p:cBhvr>
                                        <p:cTn dur="500"/>
                                        <p:tgtEl>
                                          <p:spTgt spid="1459">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17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Arial"/>
                <a:ea typeface="Arial"/>
                <a:cs typeface="Arial"/>
                <a:sym typeface="Arial"/>
              </a:rPr>
              <a:t>An integer may or may not have a multiplicative inverse.</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Arial"/>
                <a:ea typeface="Arial"/>
                <a:cs typeface="Arial"/>
                <a:sym typeface="Arial"/>
              </a:rPr>
              <a:t>We say that multiplicative inverse of a in Zm exists if gcd(a,m)=1.</a:t>
            </a:r>
            <a:endParaRPr/>
          </a:p>
          <a:p>
            <a:pPr indent="-255587" lvl="0" marL="365125" marR="0" rtl="0" algn="just">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Find the multiplicative inverse of 8 in Z</a:t>
            </a:r>
            <a:r>
              <a:rPr b="0" baseline="-25000" i="0" lang="en-US" sz="2400" u="none">
                <a:solidFill>
                  <a:schemeClr val="dk1"/>
                </a:solidFill>
                <a:latin typeface="Lucida Sans"/>
                <a:ea typeface="Lucida Sans"/>
                <a:cs typeface="Lucida Sans"/>
                <a:sym typeface="Lucida Sans"/>
              </a:rPr>
              <a:t>10</a:t>
            </a:r>
            <a:r>
              <a:rPr b="0" i="0" lang="en-US" sz="2400" u="none">
                <a:solidFill>
                  <a:schemeClr val="dk1"/>
                </a:solidFill>
                <a:latin typeface="Lucida Sans"/>
                <a:ea typeface="Lucida Sans"/>
                <a:cs typeface="Lucida Sans"/>
                <a:sym typeface="Lucida Sans"/>
              </a:rPr>
              <a:t>.</a:t>
            </a:r>
            <a:endParaRPr/>
          </a:p>
          <a:p>
            <a:pPr indent="-255587" lvl="0" marL="365125" marR="0" rtl="0" algn="just">
              <a:lnSpc>
                <a:spcPct val="100000"/>
              </a:lnSpc>
              <a:spcBef>
                <a:spcPts val="400"/>
              </a:spcBef>
              <a:spcAft>
                <a:spcPts val="0"/>
              </a:spcAft>
              <a:buClr>
                <a:schemeClr val="accent1"/>
              </a:buClr>
              <a:buSzPts val="1360"/>
              <a:buFont typeface="Noto Sans Symbols"/>
              <a:buNone/>
            </a:pPr>
            <a:r>
              <a:rPr b="1" i="0" lang="en-US" sz="2000" u="none">
                <a:solidFill>
                  <a:schemeClr val="dk1"/>
                </a:solidFill>
                <a:latin typeface="Lucida Sans"/>
                <a:ea typeface="Lucida Sans"/>
                <a:cs typeface="Lucida Sans"/>
                <a:sym typeface="Lucida Sans"/>
              </a:rPr>
              <a:t>There is no multiplicative inverse because gcd (10, 8) = 2 ≠ 1. </a:t>
            </a:r>
            <a:endParaRPr/>
          </a:p>
          <a:p>
            <a:pPr indent="-255587" lvl="0" marL="365125" marR="0" rtl="0" algn="just">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In other words, we cannot find any number between 0 and 9 </a:t>
            </a:r>
            <a:endParaRPr/>
          </a:p>
          <a:p>
            <a:pPr indent="-255587" lvl="0" marL="365125" marR="0" rtl="0" algn="just">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such that when multiplied by 8 mod 10 =1.</a:t>
            </a:r>
            <a:endParaRPr/>
          </a:p>
        </p:txBody>
      </p:sp>
      <p:sp>
        <p:nvSpPr>
          <p:cNvPr id="1466" name="Google Shape;1466;p17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Modular multiplicative inverse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xEl>
                                              <p:pRg end="0" st="0"/>
                                            </p:txEl>
                                          </p:spTgt>
                                        </p:tgtEl>
                                        <p:attrNameLst>
                                          <p:attrName>style.visibility</p:attrName>
                                        </p:attrNameLst>
                                      </p:cBhvr>
                                      <p:to>
                                        <p:strVal val="visible"/>
                                      </p:to>
                                    </p:set>
                                    <p:animEffect filter="fade" transition="in">
                                      <p:cBhvr>
                                        <p:cTn dur="500"/>
                                        <p:tgtEl>
                                          <p:spTgt spid="14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xEl>
                                              <p:pRg end="1" st="1"/>
                                            </p:txEl>
                                          </p:spTgt>
                                        </p:tgtEl>
                                        <p:attrNameLst>
                                          <p:attrName>style.visibility</p:attrName>
                                        </p:attrNameLst>
                                      </p:cBhvr>
                                      <p:to>
                                        <p:strVal val="visible"/>
                                      </p:to>
                                    </p:set>
                                    <p:animEffect filter="fade" transition="in">
                                      <p:cBhvr>
                                        <p:cTn dur="500"/>
                                        <p:tgtEl>
                                          <p:spTgt spid="14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xEl>
                                              <p:pRg end="2" st="2"/>
                                            </p:txEl>
                                          </p:spTgt>
                                        </p:tgtEl>
                                        <p:attrNameLst>
                                          <p:attrName>style.visibility</p:attrName>
                                        </p:attrNameLst>
                                      </p:cBhvr>
                                      <p:to>
                                        <p:strVal val="visible"/>
                                      </p:to>
                                    </p:set>
                                    <p:animEffect filter="fade" transition="in">
                                      <p:cBhvr>
                                        <p:cTn dur="500"/>
                                        <p:tgtEl>
                                          <p:spTgt spid="14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xEl>
                                              <p:pRg end="3" st="3"/>
                                            </p:txEl>
                                          </p:spTgt>
                                        </p:tgtEl>
                                        <p:attrNameLst>
                                          <p:attrName>style.visibility</p:attrName>
                                        </p:attrNameLst>
                                      </p:cBhvr>
                                      <p:to>
                                        <p:strVal val="visible"/>
                                      </p:to>
                                    </p:set>
                                    <p:animEffect filter="fade" transition="in">
                                      <p:cBhvr>
                                        <p:cTn dur="500"/>
                                        <p:tgtEl>
                                          <p:spTgt spid="14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xEl>
                                              <p:pRg end="4" st="4"/>
                                            </p:txEl>
                                          </p:spTgt>
                                        </p:tgtEl>
                                        <p:attrNameLst>
                                          <p:attrName>style.visibility</p:attrName>
                                        </p:attrNameLst>
                                      </p:cBhvr>
                                      <p:to>
                                        <p:strVal val="visible"/>
                                      </p:to>
                                    </p:set>
                                    <p:animEffect filter="fade" transition="in">
                                      <p:cBhvr>
                                        <p:cTn dur="500"/>
                                        <p:tgtEl>
                                          <p:spTgt spid="14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xEl>
                                              <p:pRg end="5" st="5"/>
                                            </p:txEl>
                                          </p:spTgt>
                                        </p:tgtEl>
                                        <p:attrNameLst>
                                          <p:attrName>style.visibility</p:attrName>
                                        </p:attrNameLst>
                                      </p:cBhvr>
                                      <p:to>
                                        <p:strVal val="visible"/>
                                      </p:to>
                                    </p:set>
                                    <p:animEffect filter="fade" transition="in">
                                      <p:cBhvr>
                                        <p:cTn dur="500"/>
                                        <p:tgtEl>
                                          <p:spTgt spid="146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7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Modular multiplicative inverse</a:t>
            </a:r>
            <a:endParaRPr/>
          </a:p>
        </p:txBody>
      </p:sp>
      <p:sp>
        <p:nvSpPr>
          <p:cNvPr id="1472" name="Google Shape;1472;p177"/>
          <p:cNvSpPr txBox="1"/>
          <p:nvPr/>
        </p:nvSpPr>
        <p:spPr>
          <a:xfrm>
            <a:off x="533400" y="1447800"/>
            <a:ext cx="69342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Using extended Euclidean algorithm to  find multiplicative inverse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i.e find multiplicative inverse of b in zn</a:t>
            </a:r>
            <a:endParaRPr/>
          </a:p>
        </p:txBody>
      </p:sp>
      <p:pic>
        <p:nvPicPr>
          <p:cNvPr id="1473" name="Google Shape;1473;p177"/>
          <p:cNvPicPr preferRelativeResize="0"/>
          <p:nvPr>
            <p:ph idx="1" type="body"/>
          </p:nvPr>
        </p:nvPicPr>
        <p:blipFill rotWithShape="1">
          <a:blip r:embed="rId3">
            <a:alphaModFix/>
          </a:blip>
          <a:srcRect b="0" l="0" r="0" t="0"/>
          <a:stretch/>
        </p:blipFill>
        <p:spPr>
          <a:xfrm>
            <a:off x="0" y="2133600"/>
            <a:ext cx="9136062" cy="47244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7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Modular multiplicative inverse</a:t>
            </a:r>
            <a:endParaRPr/>
          </a:p>
        </p:txBody>
      </p:sp>
      <p:sp>
        <p:nvSpPr>
          <p:cNvPr id="1479" name="Google Shape;1479;p178"/>
          <p:cNvSpPr txBox="1"/>
          <p:nvPr>
            <p:ph idx="1" type="body"/>
          </p:nvPr>
        </p:nvSpPr>
        <p:spPr>
          <a:xfrm>
            <a:off x="457200" y="1481137"/>
            <a:ext cx="8229600" cy="882650"/>
          </a:xfrm>
          <a:prstGeom prst="rect">
            <a:avLst/>
          </a:prstGeom>
          <a:noFill/>
          <a:ln>
            <a:noFill/>
          </a:ln>
        </p:spPr>
        <p:txBody>
          <a:bodyPr anchorCtr="0" anchor="ctr" bIns="45700" lIns="91425" spcFirstLastPara="1" rIns="91425" wrap="square" tIns="45700">
            <a:spAutoFit/>
          </a:bodyPr>
          <a:lstStyle/>
          <a:p>
            <a:pPr indent="-255587" lvl="0" marL="365125" marR="0" rtl="0" algn="just">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Find the multiplicative inverse of 11 in Z</a:t>
            </a:r>
            <a:r>
              <a:rPr b="0" baseline="-25000" i="0" lang="en-US" sz="2400" u="none">
                <a:solidFill>
                  <a:schemeClr val="dk1"/>
                </a:solidFill>
                <a:latin typeface="Lucida Sans"/>
                <a:ea typeface="Lucida Sans"/>
                <a:cs typeface="Lucida Sans"/>
                <a:sym typeface="Lucida Sans"/>
              </a:rPr>
              <a:t>26</a:t>
            </a:r>
            <a:r>
              <a:rPr b="0" i="0" lang="en-US" sz="2400" u="none">
                <a:solidFill>
                  <a:schemeClr val="dk1"/>
                </a:solidFill>
                <a:latin typeface="Lucida Sans"/>
                <a:ea typeface="Lucida Sans"/>
                <a:cs typeface="Lucida Sans"/>
                <a:sym typeface="Lucida Sans"/>
              </a:rPr>
              <a:t>.</a:t>
            </a:r>
            <a:endParaRPr/>
          </a:p>
          <a:p>
            <a:pPr indent="-151955" lvl="0" marL="365125" marR="0" rtl="0" algn="l">
              <a:spcBef>
                <a:spcPts val="400"/>
              </a:spcBef>
              <a:spcAft>
                <a:spcPts val="0"/>
              </a:spcAft>
              <a:buClr>
                <a:schemeClr val="accent1"/>
              </a:buClr>
              <a:buSzPts val="1632"/>
              <a:buFont typeface="Noto Sans Symbols"/>
              <a:buNone/>
            </a:pPr>
            <a:r>
              <a:t/>
            </a:r>
            <a:endParaRPr b="0" i="0" sz="2400" u="none">
              <a:solidFill>
                <a:schemeClr val="dk1"/>
              </a:solidFill>
              <a:latin typeface="Lucida Sans"/>
              <a:ea typeface="Lucida Sans"/>
              <a:cs typeface="Lucida Sans"/>
              <a:sym typeface="Lucida Sans"/>
            </a:endParaRPr>
          </a:p>
        </p:txBody>
      </p:sp>
      <p:pic>
        <p:nvPicPr>
          <p:cNvPr id="1480" name="Google Shape;1480;p178"/>
          <p:cNvPicPr preferRelativeResize="0"/>
          <p:nvPr/>
        </p:nvPicPr>
        <p:blipFill rotWithShape="1">
          <a:blip r:embed="rId3">
            <a:alphaModFix/>
          </a:blip>
          <a:srcRect b="0" l="0" r="0" t="0"/>
          <a:stretch/>
        </p:blipFill>
        <p:spPr>
          <a:xfrm>
            <a:off x="762000" y="2057400"/>
            <a:ext cx="7467600" cy="3476625"/>
          </a:xfrm>
          <a:prstGeom prst="rect">
            <a:avLst/>
          </a:prstGeom>
          <a:noFill/>
          <a:ln>
            <a:noFill/>
          </a:ln>
        </p:spPr>
      </p:pic>
      <p:sp>
        <p:nvSpPr>
          <p:cNvPr id="1481" name="Google Shape;1481;p178"/>
          <p:cNvSpPr txBox="1"/>
          <p:nvPr/>
        </p:nvSpPr>
        <p:spPr>
          <a:xfrm>
            <a:off x="990600" y="5754687"/>
            <a:ext cx="5867400" cy="646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gcd (26, 11) is 1; the inverse of 11 is </a:t>
            </a:r>
            <a:r>
              <a:rPr b="0" i="0" lang="en-US" sz="1800" u="none">
                <a:solidFill>
                  <a:schemeClr val="dk1"/>
                </a:solidFill>
                <a:latin typeface="Noto Sans Symbols"/>
                <a:ea typeface="Noto Sans Symbols"/>
                <a:cs typeface="Noto Sans Symbols"/>
                <a:sym typeface="Noto Sans Symbols"/>
              </a:rPr>
              <a:t>−</a:t>
            </a:r>
            <a:r>
              <a:rPr b="0" i="0" lang="en-US" sz="1800" u="none">
                <a:solidFill>
                  <a:schemeClr val="dk1"/>
                </a:solidFill>
                <a:latin typeface="Arial"/>
                <a:ea typeface="Arial"/>
                <a:cs typeface="Arial"/>
                <a:sym typeface="Arial"/>
              </a:rPr>
              <a:t>7 or 19.</a:t>
            </a:r>
            <a:endParaRPr/>
          </a:p>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11x19 mod 26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500"/>
                                        <p:tgtEl>
                                          <p:spTgt spid="1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500"/>
                                        <p:tgtEl>
                                          <p:spTgt spid="1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xEl>
                                              <p:pRg end="0" st="0"/>
                                            </p:txEl>
                                          </p:spTgt>
                                        </p:tgtEl>
                                        <p:attrNameLst>
                                          <p:attrName>style.visibility</p:attrName>
                                        </p:attrNameLst>
                                      </p:cBhvr>
                                      <p:to>
                                        <p:strVal val="visible"/>
                                      </p:to>
                                    </p:set>
                                    <p:animEffect filter="fade" transition="in">
                                      <p:cBhvr>
                                        <p:cTn dur="500"/>
                                        <p:tgtEl>
                                          <p:spTgt spid="14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1">
                                            <p:txEl>
                                              <p:pRg end="1" st="1"/>
                                            </p:txEl>
                                          </p:spTgt>
                                        </p:tgtEl>
                                        <p:attrNameLst>
                                          <p:attrName>style.visibility</p:attrName>
                                        </p:attrNameLst>
                                      </p:cBhvr>
                                      <p:to>
                                        <p:strVal val="visible"/>
                                      </p:to>
                                    </p:set>
                                    <p:animEffect filter="fade" transition="in">
                                      <p:cBhvr>
                                        <p:cTn dur="500"/>
                                        <p:tgtEl>
                                          <p:spTgt spid="148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7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
        <p:nvSpPr>
          <p:cNvPr id="1487" name="Google Shape;1487;p179"/>
          <p:cNvSpPr txBox="1"/>
          <p:nvPr>
            <p:ph idx="1" type="body"/>
          </p:nvPr>
        </p:nvSpPr>
        <p:spPr>
          <a:xfrm>
            <a:off x="457200" y="1481137"/>
            <a:ext cx="8229600" cy="882650"/>
          </a:xfrm>
          <a:prstGeom prst="rect">
            <a:avLst/>
          </a:prstGeom>
          <a:noFill/>
          <a:ln>
            <a:noFill/>
          </a:ln>
        </p:spPr>
        <p:txBody>
          <a:bodyPr anchorCtr="0" anchor="ctr" bIns="45700" lIns="91425" spcFirstLastPara="1" rIns="91425" wrap="square" tIns="45700">
            <a:spAutoFit/>
          </a:bodyPr>
          <a:lstStyle/>
          <a:p>
            <a:pPr indent="-255587" lvl="0" marL="365125" marR="0" rtl="0" algn="just">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Find the multiplicative inverse of 23 in Z</a:t>
            </a:r>
            <a:r>
              <a:rPr b="0" baseline="-25000" i="0" lang="en-US" sz="2400" u="none">
                <a:solidFill>
                  <a:schemeClr val="dk1"/>
                </a:solidFill>
                <a:latin typeface="Lucida Sans"/>
                <a:ea typeface="Lucida Sans"/>
                <a:cs typeface="Lucida Sans"/>
                <a:sym typeface="Lucida Sans"/>
              </a:rPr>
              <a:t>100</a:t>
            </a:r>
            <a:r>
              <a:rPr b="0" i="0" lang="en-US" sz="2400" u="none">
                <a:solidFill>
                  <a:schemeClr val="dk1"/>
                </a:solidFill>
                <a:latin typeface="Lucida Sans"/>
                <a:ea typeface="Lucida Sans"/>
                <a:cs typeface="Lucida Sans"/>
                <a:sym typeface="Lucida Sans"/>
              </a:rPr>
              <a:t>.</a:t>
            </a:r>
            <a:endParaRPr/>
          </a:p>
          <a:p>
            <a:pPr indent="-151955" lvl="0" marL="365125" marR="0" rtl="0" algn="l">
              <a:spcBef>
                <a:spcPts val="400"/>
              </a:spcBef>
              <a:spcAft>
                <a:spcPts val="0"/>
              </a:spcAft>
              <a:buClr>
                <a:schemeClr val="accent1"/>
              </a:buClr>
              <a:buSzPts val="1632"/>
              <a:buFont typeface="Noto Sans Symbols"/>
              <a:buNone/>
            </a:pPr>
            <a:r>
              <a:t/>
            </a:r>
            <a:endParaRPr b="0" i="0" sz="2400" u="none">
              <a:solidFill>
                <a:schemeClr val="dk1"/>
              </a:solidFill>
              <a:latin typeface="Lucida Sans"/>
              <a:ea typeface="Lucida Sans"/>
              <a:cs typeface="Lucida Sans"/>
              <a:sym typeface="Lucida Sans"/>
            </a:endParaRPr>
          </a:p>
        </p:txBody>
      </p:sp>
      <p:sp>
        <p:nvSpPr>
          <p:cNvPr id="1488" name="Google Shape;1488;p179"/>
          <p:cNvSpPr txBox="1"/>
          <p:nvPr/>
        </p:nvSpPr>
        <p:spPr>
          <a:xfrm>
            <a:off x="457200" y="5715000"/>
            <a:ext cx="8229600" cy="4572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The gcd (100, 23) is 1; the inverse of 23 is </a:t>
            </a:r>
            <a:r>
              <a:rPr b="0" i="0" lang="en-US" sz="2400" u="none">
                <a:solidFill>
                  <a:schemeClr val="dk1"/>
                </a:solidFill>
                <a:latin typeface="Noto Sans Symbols"/>
                <a:ea typeface="Noto Sans Symbols"/>
                <a:cs typeface="Noto Sans Symbols"/>
                <a:sym typeface="Noto Sans Symbols"/>
              </a:rPr>
              <a:t>−</a:t>
            </a:r>
            <a:r>
              <a:rPr b="0" i="0" lang="en-US" sz="2400" u="none">
                <a:solidFill>
                  <a:schemeClr val="dk1"/>
                </a:solidFill>
                <a:latin typeface="Arial"/>
                <a:ea typeface="Arial"/>
                <a:cs typeface="Arial"/>
                <a:sym typeface="Arial"/>
              </a:rPr>
              <a:t>13 or 87.</a:t>
            </a:r>
            <a:endParaRPr/>
          </a:p>
        </p:txBody>
      </p:sp>
      <p:pic>
        <p:nvPicPr>
          <p:cNvPr id="1489" name="Google Shape;1489;p179"/>
          <p:cNvPicPr preferRelativeResize="0"/>
          <p:nvPr/>
        </p:nvPicPr>
        <p:blipFill rotWithShape="1">
          <a:blip r:embed="rId3">
            <a:alphaModFix/>
          </a:blip>
          <a:srcRect b="0" l="0" r="0" t="0"/>
          <a:stretch/>
        </p:blipFill>
        <p:spPr>
          <a:xfrm>
            <a:off x="0" y="2133600"/>
            <a:ext cx="8894762" cy="34242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0" st="0"/>
                                            </p:txEl>
                                          </p:spTgt>
                                        </p:tgtEl>
                                        <p:attrNameLst>
                                          <p:attrName>style.visibility</p:attrName>
                                        </p:attrNameLst>
                                      </p:cBhvr>
                                      <p:to>
                                        <p:strVal val="visible"/>
                                      </p:to>
                                    </p:set>
                                    <p:animEffect filter="fade" transition="in">
                                      <p:cBhvr>
                                        <p:cTn dur="500"/>
                                        <p:tgtEl>
                                          <p:spTgt spid="14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xEl>
                                              <p:pRg end="1" st="1"/>
                                            </p:txEl>
                                          </p:spTgt>
                                        </p:tgtEl>
                                        <p:attrNameLst>
                                          <p:attrName>style.visibility</p:attrName>
                                        </p:attrNameLst>
                                      </p:cBhvr>
                                      <p:to>
                                        <p:strVal val="visible"/>
                                      </p:to>
                                    </p:set>
                                    <p:animEffect filter="fade" transition="in">
                                      <p:cBhvr>
                                        <p:cTn dur="500"/>
                                        <p:tgtEl>
                                          <p:spTgt spid="14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500"/>
                                        <p:tgtEl>
                                          <p:spTgt spid="1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500"/>
                                        <p:tgtEl>
                                          <p:spTgt spid="14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just">
              <a:lnSpc>
                <a:spcPct val="100000"/>
              </a:lnSpc>
              <a:spcBef>
                <a:spcPts val="0"/>
              </a:spcBef>
              <a:spcAft>
                <a:spcPts val="0"/>
              </a:spcAft>
              <a:buClr>
                <a:schemeClr val="accent1"/>
              </a:buClr>
              <a:buSzPts val="1428"/>
              <a:buFont typeface="Noto Sans Symbols"/>
              <a:buChar char="🞂"/>
            </a:pPr>
            <a:r>
              <a:rPr b="0" i="0" lang="en-US" sz="2100" u="none">
                <a:solidFill>
                  <a:schemeClr val="dk1"/>
                </a:solidFill>
                <a:latin typeface="Arimo"/>
                <a:ea typeface="Arimo"/>
                <a:cs typeface="Arimo"/>
                <a:sym typeface="Arimo"/>
              </a:rPr>
              <a:t>Use the additive cipher with key = 15 to decrypt the message “WTAAD”.</a:t>
            </a:r>
            <a:endParaRPr/>
          </a:p>
          <a:p>
            <a:pPr indent="-255587" lvl="0" marL="365125" marR="0" rtl="0" algn="just">
              <a:lnSpc>
                <a:spcPct val="100000"/>
              </a:lnSpc>
              <a:spcBef>
                <a:spcPts val="400"/>
              </a:spcBef>
              <a:spcAft>
                <a:spcPts val="0"/>
              </a:spcAft>
              <a:buClr>
                <a:schemeClr val="accent1"/>
              </a:buClr>
              <a:buSzPts val="1428"/>
              <a:buFont typeface="Noto Sans Symbols"/>
              <a:buNone/>
            </a:pPr>
            <a:r>
              <a:rPr b="0" i="1" lang="en-US" sz="2100" u="none">
                <a:solidFill>
                  <a:schemeClr val="hlink"/>
                </a:solidFill>
                <a:latin typeface="Arimo"/>
                <a:ea typeface="Arimo"/>
                <a:cs typeface="Arimo"/>
                <a:sym typeface="Arimo"/>
              </a:rPr>
              <a:t>Solution</a:t>
            </a:r>
            <a:endParaRPr/>
          </a:p>
          <a:p>
            <a:pPr indent="-255586" lvl="0" marL="365125" marR="0" rtl="0" algn="just">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Arimo"/>
                <a:ea typeface="Arimo"/>
                <a:cs typeface="Arimo"/>
                <a:sym typeface="Arimo"/>
              </a:rPr>
              <a:t>We apply the decryption algorithm to the plaintext character by character. The result is “hello”. Note that the operation is in modulo 26, which means that we need to add 26 to a negative result (for example </a:t>
            </a:r>
            <a:r>
              <a:rPr b="0" i="0" lang="en-US" sz="2100" u="none">
                <a:solidFill>
                  <a:schemeClr val="dk1"/>
                </a:solidFill>
                <a:latin typeface="Noto Sans Symbols"/>
                <a:ea typeface="Noto Sans Symbols"/>
                <a:cs typeface="Noto Sans Symbols"/>
                <a:sym typeface="Noto Sans Symbols"/>
              </a:rPr>
              <a:t>−</a:t>
            </a:r>
            <a:r>
              <a:rPr b="0" i="0" lang="en-US" sz="2100" u="none">
                <a:solidFill>
                  <a:schemeClr val="dk1"/>
                </a:solidFill>
                <a:latin typeface="Arimo"/>
                <a:ea typeface="Arimo"/>
                <a:cs typeface="Arimo"/>
                <a:sym typeface="Arimo"/>
              </a:rPr>
              <a:t>15 becomes 11).</a:t>
            </a:r>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Arimo"/>
              <a:ea typeface="Arimo"/>
              <a:cs typeface="Arimo"/>
              <a:sym typeface="Arimo"/>
            </a:endParaRPr>
          </a:p>
        </p:txBody>
      </p:sp>
      <p:sp>
        <p:nvSpPr>
          <p:cNvPr id="302" name="Google Shape;302;p1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Substitution Cipher</a:t>
            </a:r>
            <a:endParaRPr b="1" i="0" sz="4100" u="none" cap="none" strike="noStrike">
              <a:solidFill>
                <a:schemeClr val="dk2"/>
              </a:solidFill>
              <a:latin typeface="Lucida Sans"/>
              <a:ea typeface="Lucida Sans"/>
              <a:cs typeface="Lucida Sans"/>
              <a:sym typeface="Lucida Sans"/>
            </a:endParaRPr>
          </a:p>
        </p:txBody>
      </p:sp>
      <p:pic>
        <p:nvPicPr>
          <p:cNvPr id="303" name="Google Shape;303;p18"/>
          <p:cNvPicPr preferRelativeResize="0"/>
          <p:nvPr/>
        </p:nvPicPr>
        <p:blipFill rotWithShape="1">
          <a:blip r:embed="rId3">
            <a:alphaModFix/>
          </a:blip>
          <a:srcRect b="0" l="0" r="0" t="0"/>
          <a:stretch/>
        </p:blipFill>
        <p:spPr>
          <a:xfrm>
            <a:off x="76200" y="4222750"/>
            <a:ext cx="8950325" cy="1720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animEffect filter="fade" transition="in">
                                      <p:cBhvr>
                                        <p:cTn dur="500"/>
                                        <p:tgtEl>
                                          <p:spTgt spid="3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1" st="1"/>
                                            </p:txEl>
                                          </p:spTgt>
                                        </p:tgtEl>
                                        <p:attrNameLst>
                                          <p:attrName>style.visibility</p:attrName>
                                        </p:attrNameLst>
                                      </p:cBhvr>
                                      <p:to>
                                        <p:strVal val="visible"/>
                                      </p:to>
                                    </p:set>
                                    <p:animEffect filter="fade" transition="in">
                                      <p:cBhvr>
                                        <p:cTn dur="500"/>
                                        <p:tgtEl>
                                          <p:spTgt spid="3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2" st="2"/>
                                            </p:txEl>
                                          </p:spTgt>
                                        </p:tgtEl>
                                        <p:attrNameLst>
                                          <p:attrName>style.visibility</p:attrName>
                                        </p:attrNameLst>
                                      </p:cBhvr>
                                      <p:to>
                                        <p:strVal val="visible"/>
                                      </p:to>
                                    </p:set>
                                    <p:animEffect filter="fade" transition="in">
                                      <p:cBhvr>
                                        <p:cTn dur="500"/>
                                        <p:tgtEl>
                                          <p:spTgt spid="3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xEl>
                                              <p:pRg end="3" st="3"/>
                                            </p:txEl>
                                          </p:spTgt>
                                        </p:tgtEl>
                                        <p:attrNameLst>
                                          <p:attrName>style.visibility</p:attrName>
                                        </p:attrNameLst>
                                      </p:cBhvr>
                                      <p:to>
                                        <p:strVal val="visible"/>
                                      </p:to>
                                    </p:set>
                                    <p:animEffect filter="fade" transition="in">
                                      <p:cBhvr>
                                        <p:cTn dur="500"/>
                                        <p:tgtEl>
                                          <p:spTgt spid="3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80"/>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The first idea of public-key cryptography came from Merkle and Hellman called as Knapsack cryptosystem.</a:t>
            </a:r>
            <a:endParaRPr/>
          </a:p>
          <a:p>
            <a:pPr indent="0" lvl="0" marL="0" marR="0" rtl="0" algn="l">
              <a:lnSpc>
                <a:spcPct val="100000"/>
              </a:lnSpc>
              <a:spcBef>
                <a:spcPts val="0"/>
              </a:spcBef>
              <a:spcAft>
                <a:spcPts val="0"/>
              </a:spcAft>
              <a:buNone/>
            </a:pPr>
            <a:r>
              <a:t/>
            </a:r>
            <a:endParaRPr b="0" i="0" sz="2000" u="none">
              <a:solidFill>
                <a:srgbClr val="000000"/>
              </a:solidFill>
              <a:latin typeface="Lucida Sans"/>
              <a:ea typeface="Lucida Sans"/>
              <a:cs typeface="Lucida Sans"/>
              <a:sym typeface="Lucida Sans"/>
            </a:endParaRPr>
          </a:p>
        </p:txBody>
      </p:sp>
      <p:pic>
        <p:nvPicPr>
          <p:cNvPr id="1496" name="Google Shape;1496;p180"/>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sp>
        <p:nvSpPr>
          <p:cNvPr id="1497" name="Google Shape;1497;p180"/>
          <p:cNvSpPr txBox="1"/>
          <p:nvPr/>
        </p:nvSpPr>
        <p:spPr>
          <a:xfrm>
            <a:off x="381000" y="2057400"/>
            <a:ext cx="8686800" cy="2713037"/>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44B9E8"/>
              </a:buClr>
              <a:buSzPts val="2800"/>
              <a:buFont typeface="Times New Roman"/>
              <a:buNone/>
            </a:pPr>
            <a:r>
              <a:rPr b="0" i="1" lang="en-US" sz="2800" u="none">
                <a:solidFill>
                  <a:srgbClr val="44B9E8"/>
                </a:solidFill>
                <a:latin typeface="Times New Roman"/>
                <a:ea typeface="Times New Roman"/>
                <a:cs typeface="Times New Roman"/>
                <a:sym typeface="Times New Roman"/>
              </a:rPr>
              <a:t>Definition</a:t>
            </a:r>
            <a:endParaRPr/>
          </a:p>
          <a:p>
            <a:pPr indent="0" lvl="0" marL="0" marR="0" rtl="0" algn="l">
              <a:lnSpc>
                <a:spcPct val="100000"/>
              </a:lnSpc>
              <a:spcBef>
                <a:spcPts val="0"/>
              </a:spcBef>
              <a:spcAft>
                <a:spcPts val="0"/>
              </a:spcAft>
              <a:buClr>
                <a:srgbClr val="464646"/>
              </a:buClr>
              <a:buSzPts val="2800"/>
              <a:buFont typeface="Times New Roman"/>
              <a:buNone/>
            </a:pPr>
            <a:r>
              <a:rPr b="0" i="1" lang="en-US" sz="2800" u="none">
                <a:solidFill>
                  <a:srgbClr val="464646"/>
                </a:solidFill>
                <a:latin typeface="Times New Roman"/>
                <a:ea typeface="Times New Roman"/>
                <a:cs typeface="Times New Roman"/>
                <a:sym typeface="Times New Roman"/>
              </a:rPr>
              <a:t>Suppose we are given two k-tuples, </a:t>
            </a:r>
            <a:endParaRPr/>
          </a:p>
          <a:p>
            <a:pPr indent="0" lvl="0" marL="0" marR="0" rtl="0" algn="l">
              <a:lnSpc>
                <a:spcPct val="100000"/>
              </a:lnSpc>
              <a:spcBef>
                <a:spcPts val="0"/>
              </a:spcBef>
              <a:spcAft>
                <a:spcPts val="0"/>
              </a:spcAft>
              <a:buClr>
                <a:srgbClr val="000000"/>
              </a:buClr>
              <a:buSzPts val="2800"/>
              <a:buFont typeface="Times New Roman"/>
              <a:buNone/>
            </a:pPr>
            <a:r>
              <a:rPr b="0" i="1" lang="en-US" sz="2800" u="none">
                <a:solidFill>
                  <a:srgbClr val="000000"/>
                </a:solidFill>
                <a:latin typeface="Times New Roman"/>
                <a:ea typeface="Times New Roman"/>
                <a:cs typeface="Times New Roman"/>
                <a:sym typeface="Times New Roman"/>
              </a:rPr>
              <a:t>a = [a</a:t>
            </a:r>
            <a:r>
              <a:rPr b="0" baseline="-25000" i="1" lang="en-US" sz="2800" u="none">
                <a:solidFill>
                  <a:srgbClr val="000000"/>
                </a:solidFill>
                <a:latin typeface="Times New Roman"/>
                <a:ea typeface="Times New Roman"/>
                <a:cs typeface="Times New Roman"/>
                <a:sym typeface="Times New Roman"/>
              </a:rPr>
              <a:t>1</a:t>
            </a:r>
            <a:r>
              <a:rPr b="0" i="1" lang="en-US" sz="2800" u="none">
                <a:solidFill>
                  <a:srgbClr val="000000"/>
                </a:solidFill>
                <a:latin typeface="Times New Roman"/>
                <a:ea typeface="Times New Roman"/>
                <a:cs typeface="Times New Roman"/>
                <a:sym typeface="Times New Roman"/>
              </a:rPr>
              <a:t>, a</a:t>
            </a:r>
            <a:r>
              <a:rPr b="0" baseline="-25000" i="1" lang="en-US" sz="2800" u="none">
                <a:solidFill>
                  <a:srgbClr val="000000"/>
                </a:solidFill>
                <a:latin typeface="Times New Roman"/>
                <a:ea typeface="Times New Roman"/>
                <a:cs typeface="Times New Roman"/>
                <a:sym typeface="Times New Roman"/>
              </a:rPr>
              <a:t>2</a:t>
            </a:r>
            <a:r>
              <a:rPr b="0" i="1" lang="en-US" sz="2800" u="none">
                <a:solidFill>
                  <a:srgbClr val="000000"/>
                </a:solidFill>
                <a:latin typeface="Times New Roman"/>
                <a:ea typeface="Times New Roman"/>
                <a:cs typeface="Times New Roman"/>
                <a:sym typeface="Times New Roman"/>
              </a:rPr>
              <a:t>, …, a</a:t>
            </a:r>
            <a:r>
              <a:rPr b="0" baseline="-25000" i="1" lang="en-US" sz="2800" u="none">
                <a:solidFill>
                  <a:srgbClr val="000000"/>
                </a:solidFill>
                <a:latin typeface="Times New Roman"/>
                <a:ea typeface="Times New Roman"/>
                <a:cs typeface="Times New Roman"/>
                <a:sym typeface="Times New Roman"/>
              </a:rPr>
              <a:t>k </a:t>
            </a:r>
            <a:r>
              <a:rPr b="0" i="1" lang="en-US" sz="2800" u="none">
                <a:solidFill>
                  <a:srgbClr val="000000"/>
                </a:solidFill>
                <a:latin typeface="Times New Roman"/>
                <a:ea typeface="Times New Roman"/>
                <a:cs typeface="Times New Roman"/>
                <a:sym typeface="Times New Roman"/>
              </a:rPr>
              <a:t>] and   x = [x</a:t>
            </a:r>
            <a:r>
              <a:rPr b="0" baseline="-25000" i="1" lang="en-US" sz="2800" u="none">
                <a:solidFill>
                  <a:srgbClr val="000000"/>
                </a:solidFill>
                <a:latin typeface="Times New Roman"/>
                <a:ea typeface="Times New Roman"/>
                <a:cs typeface="Times New Roman"/>
                <a:sym typeface="Times New Roman"/>
              </a:rPr>
              <a:t>1</a:t>
            </a:r>
            <a:r>
              <a:rPr b="0" i="1" lang="en-US" sz="2800" u="none">
                <a:solidFill>
                  <a:srgbClr val="000000"/>
                </a:solidFill>
                <a:latin typeface="Times New Roman"/>
                <a:ea typeface="Times New Roman"/>
                <a:cs typeface="Times New Roman"/>
                <a:sym typeface="Times New Roman"/>
              </a:rPr>
              <a:t>, x</a:t>
            </a:r>
            <a:r>
              <a:rPr b="0" baseline="-25000" i="1" lang="en-US" sz="2800" u="none">
                <a:solidFill>
                  <a:srgbClr val="000000"/>
                </a:solidFill>
                <a:latin typeface="Times New Roman"/>
                <a:ea typeface="Times New Roman"/>
                <a:cs typeface="Times New Roman"/>
                <a:sym typeface="Times New Roman"/>
              </a:rPr>
              <a:t>2</a:t>
            </a:r>
            <a:r>
              <a:rPr b="0" i="1" lang="en-US" sz="2800" u="none">
                <a:solidFill>
                  <a:srgbClr val="000000"/>
                </a:solidFill>
                <a:latin typeface="Times New Roman"/>
                <a:ea typeface="Times New Roman"/>
                <a:cs typeface="Times New Roman"/>
                <a:sym typeface="Times New Roman"/>
              </a:rPr>
              <a:t>, …, x</a:t>
            </a:r>
            <a:r>
              <a:rPr b="0" baseline="-25000" i="1" lang="en-US" sz="2800" u="none">
                <a:solidFill>
                  <a:srgbClr val="000000"/>
                </a:solidFill>
                <a:latin typeface="Times New Roman"/>
                <a:ea typeface="Times New Roman"/>
                <a:cs typeface="Times New Roman"/>
                <a:sym typeface="Times New Roman"/>
              </a:rPr>
              <a:t>k</a:t>
            </a:r>
            <a:r>
              <a:rPr b="0" i="1" lang="en-US" sz="2800" u="none">
                <a:solidFill>
                  <a:srgbClr val="000000"/>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Clr>
                <a:srgbClr val="000000"/>
              </a:buClr>
              <a:buSzPts val="2800"/>
              <a:buFont typeface="Times New Roman"/>
              <a:buNone/>
            </a:pPr>
            <a:r>
              <a:rPr b="0" i="1" lang="en-US" sz="2800" u="none">
                <a:solidFill>
                  <a:srgbClr val="000000"/>
                </a:solidFill>
                <a:latin typeface="Times New Roman"/>
                <a:ea typeface="Times New Roman"/>
                <a:cs typeface="Times New Roman"/>
                <a:sym typeface="Times New Roman"/>
              </a:rPr>
              <a:t>The first tuple is a predefined set; the second tuple in which xi is only 0 or 1, defines which elements of a are to be dropped in the knapsack. </a:t>
            </a:r>
            <a:endParaRPr/>
          </a:p>
        </p:txBody>
      </p:sp>
      <p:pic>
        <p:nvPicPr>
          <p:cNvPr id="1498" name="Google Shape;1498;p180"/>
          <p:cNvPicPr preferRelativeResize="0"/>
          <p:nvPr/>
        </p:nvPicPr>
        <p:blipFill rotWithShape="1">
          <a:blip r:embed="rId4">
            <a:alphaModFix/>
          </a:blip>
          <a:srcRect b="0" l="0" r="0" t="0"/>
          <a:stretch/>
        </p:blipFill>
        <p:spPr>
          <a:xfrm>
            <a:off x="304800" y="4724400"/>
            <a:ext cx="8056562" cy="755650"/>
          </a:xfrm>
          <a:prstGeom prst="rect">
            <a:avLst/>
          </a:prstGeom>
          <a:noFill/>
          <a:ln cap="flat" cmpd="sng" w="38150">
            <a:solidFill>
              <a:srgbClr val="FF8119"/>
            </a:solidFill>
            <a:prstDash val="solid"/>
            <a:miter lim="800000"/>
            <a:headEnd len="sm" w="sm" type="none"/>
            <a:tailEnd len="sm" w="sm" type="none"/>
          </a:ln>
        </p:spPr>
      </p:pic>
      <p:sp>
        <p:nvSpPr>
          <p:cNvPr id="1499" name="Google Shape;1499;p180"/>
          <p:cNvSpPr txBox="1"/>
          <p:nvPr/>
        </p:nvSpPr>
        <p:spPr>
          <a:xfrm>
            <a:off x="228600" y="5638800"/>
            <a:ext cx="8686800" cy="947737"/>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800"/>
              <a:buFont typeface="Times New Roman"/>
              <a:buNone/>
            </a:pPr>
            <a:r>
              <a:rPr b="0" i="1" lang="en-US" sz="2800" u="none">
                <a:solidFill>
                  <a:srgbClr val="000000"/>
                </a:solidFill>
                <a:latin typeface="Times New Roman"/>
                <a:ea typeface="Times New Roman"/>
                <a:cs typeface="Times New Roman"/>
                <a:sym typeface="Times New Roman"/>
              </a:rPr>
              <a:t>Given a and x, it is easy to calculate s. However, given s and a it is difficult to find x.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0" st="0"/>
                                            </p:txEl>
                                          </p:spTgt>
                                        </p:tgtEl>
                                        <p:attrNameLst>
                                          <p:attrName>style.visibility</p:attrName>
                                        </p:attrNameLst>
                                      </p:cBhvr>
                                      <p:to>
                                        <p:strVal val="visible"/>
                                      </p:to>
                                    </p:set>
                                    <p:animEffect filter="fade" transition="in">
                                      <p:cBhvr>
                                        <p:cTn dur="500"/>
                                        <p:tgtEl>
                                          <p:spTgt spid="14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5">
                                            <p:txEl>
                                              <p:pRg end="1" st="1"/>
                                            </p:txEl>
                                          </p:spTgt>
                                        </p:tgtEl>
                                        <p:attrNameLst>
                                          <p:attrName>style.visibility</p:attrName>
                                        </p:attrNameLst>
                                      </p:cBhvr>
                                      <p:to>
                                        <p:strVal val="visible"/>
                                      </p:to>
                                    </p:set>
                                    <p:animEffect filter="fade" transition="in">
                                      <p:cBhvr>
                                        <p:cTn dur="500"/>
                                        <p:tgtEl>
                                          <p:spTgt spid="14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7">
                                            <p:txEl>
                                              <p:pRg end="0" st="0"/>
                                            </p:txEl>
                                          </p:spTgt>
                                        </p:tgtEl>
                                        <p:attrNameLst>
                                          <p:attrName>style.visibility</p:attrName>
                                        </p:attrNameLst>
                                      </p:cBhvr>
                                      <p:to>
                                        <p:strVal val="visible"/>
                                      </p:to>
                                    </p:set>
                                    <p:animEffect filter="fade" transition="in">
                                      <p:cBhvr>
                                        <p:cTn dur="500"/>
                                        <p:tgtEl>
                                          <p:spTgt spid="14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7">
                                            <p:txEl>
                                              <p:pRg end="1" st="1"/>
                                            </p:txEl>
                                          </p:spTgt>
                                        </p:tgtEl>
                                        <p:attrNameLst>
                                          <p:attrName>style.visibility</p:attrName>
                                        </p:attrNameLst>
                                      </p:cBhvr>
                                      <p:to>
                                        <p:strVal val="visible"/>
                                      </p:to>
                                    </p:set>
                                    <p:animEffect filter="fade" transition="in">
                                      <p:cBhvr>
                                        <p:cTn dur="500"/>
                                        <p:tgtEl>
                                          <p:spTgt spid="14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7">
                                            <p:txEl>
                                              <p:pRg end="2" st="2"/>
                                            </p:txEl>
                                          </p:spTgt>
                                        </p:tgtEl>
                                        <p:attrNameLst>
                                          <p:attrName>style.visibility</p:attrName>
                                        </p:attrNameLst>
                                      </p:cBhvr>
                                      <p:to>
                                        <p:strVal val="visible"/>
                                      </p:to>
                                    </p:set>
                                    <p:animEffect filter="fade" transition="in">
                                      <p:cBhvr>
                                        <p:cTn dur="500"/>
                                        <p:tgtEl>
                                          <p:spTgt spid="14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7">
                                            <p:txEl>
                                              <p:pRg end="3" st="3"/>
                                            </p:txEl>
                                          </p:spTgt>
                                        </p:tgtEl>
                                        <p:attrNameLst>
                                          <p:attrName>style.visibility</p:attrName>
                                        </p:attrNameLst>
                                      </p:cBhvr>
                                      <p:to>
                                        <p:strVal val="visible"/>
                                      </p:to>
                                    </p:set>
                                    <p:animEffect filter="fade" transition="in">
                                      <p:cBhvr>
                                        <p:cTn dur="500"/>
                                        <p:tgtEl>
                                          <p:spTgt spid="14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500"/>
                                        <p:tgtEl>
                                          <p:spTgt spid="1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9">
                                            <p:txEl>
                                              <p:pRg end="0" st="0"/>
                                            </p:txEl>
                                          </p:spTgt>
                                        </p:tgtEl>
                                        <p:attrNameLst>
                                          <p:attrName>style.visibility</p:attrName>
                                        </p:attrNameLst>
                                      </p:cBhvr>
                                      <p:to>
                                        <p:strVal val="visible"/>
                                      </p:to>
                                    </p:set>
                                    <p:animEffect filter="fade" transition="in">
                                      <p:cBhvr>
                                        <p:cTn dur="500"/>
                                        <p:tgtEl>
                                          <p:spTgt spid="149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81"/>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In other words, s=knapsackSum(a,x) is easy to calculate, but x=inv_knapsackSum(s,a) is difficult.</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Lucida Sans"/>
                <a:ea typeface="Lucida Sans"/>
                <a:cs typeface="Lucida Sans"/>
                <a:sym typeface="Lucida Sans"/>
              </a:rPr>
              <a:t>The function knapsackSum is a one-way function if a is a general k-tuple.</a:t>
            </a:r>
            <a:endParaRPr/>
          </a:p>
        </p:txBody>
      </p:sp>
      <p:sp>
        <p:nvSpPr>
          <p:cNvPr id="1506" name="Google Shape;1506;p181"/>
          <p:cNvSpPr txBox="1"/>
          <p:nvPr/>
        </p:nvSpPr>
        <p:spPr>
          <a:xfrm>
            <a:off x="457200" y="2971800"/>
            <a:ext cx="8077200" cy="1435100"/>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lnSpc>
                <a:spcPct val="100000"/>
              </a:lnSpc>
              <a:spcBef>
                <a:spcPts val="0"/>
              </a:spcBef>
              <a:spcAft>
                <a:spcPts val="0"/>
              </a:spcAft>
              <a:buClr>
                <a:srgbClr val="464646"/>
              </a:buClr>
              <a:buSzPts val="2400"/>
              <a:buFont typeface="Times New Roman"/>
              <a:buNone/>
            </a:pPr>
            <a:r>
              <a:rPr b="0" i="0" lang="en-US" sz="2400" u="none">
                <a:solidFill>
                  <a:srgbClr val="464646"/>
                </a:solidFill>
                <a:latin typeface="Times New Roman"/>
                <a:ea typeface="Times New Roman"/>
                <a:cs typeface="Times New Roman"/>
                <a:sym typeface="Times New Roman"/>
              </a:rPr>
              <a:t>Superincreasing Tuple</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rgbClr val="464646"/>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464646"/>
              </a:buClr>
              <a:buSzPts val="2000"/>
              <a:buFont typeface="Lucida Sans"/>
              <a:buNone/>
            </a:pPr>
            <a:r>
              <a:rPr b="0" i="0" lang="en-US" sz="2000" u="none">
                <a:solidFill>
                  <a:srgbClr val="464646"/>
                </a:solidFill>
                <a:latin typeface="Lucida Sans"/>
                <a:ea typeface="Lucida Sans"/>
                <a:cs typeface="Lucida Sans"/>
                <a:sym typeface="Lucida Sans"/>
              </a:rPr>
              <a:t>It is easy to compute knapsackSum and inv_knapsackSum if the k-tuple a is superincreasing.</a:t>
            </a:r>
            <a:endParaRPr/>
          </a:p>
        </p:txBody>
      </p:sp>
      <p:sp>
        <p:nvSpPr>
          <p:cNvPr id="1507" name="Google Shape;1507;p181"/>
          <p:cNvSpPr txBox="1"/>
          <p:nvPr/>
        </p:nvSpPr>
        <p:spPr>
          <a:xfrm>
            <a:off x="1676400" y="4572000"/>
            <a:ext cx="5257800" cy="717550"/>
          </a:xfrm>
          <a:prstGeom prst="rect">
            <a:avLst/>
          </a:prstGeom>
          <a:solidFill>
            <a:srgbClr val="FFFFFF"/>
          </a:solidFill>
          <a:ln cap="flat" cmpd="sng" w="38150">
            <a:solidFill>
              <a:srgbClr val="FF8119"/>
            </a:solidFill>
            <a:prstDash val="solid"/>
            <a:miter lim="800000"/>
            <a:headEnd len="sm" w="sm" type="none"/>
            <a:tailEnd len="sm" w="sm" type="none"/>
          </a:ln>
        </p:spPr>
        <p:txBody>
          <a:bodyPr anchorCtr="0" anchor="t"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3600"/>
              <a:buFont typeface="Times New Roman"/>
              <a:buNone/>
            </a:pPr>
            <a:r>
              <a:rPr b="0" i="1" lang="en-US" sz="3600" u="none">
                <a:solidFill>
                  <a:srgbClr val="000000"/>
                </a:solidFill>
                <a:latin typeface="Times New Roman"/>
                <a:ea typeface="Times New Roman"/>
                <a:cs typeface="Times New Roman"/>
                <a:sym typeface="Times New Roman"/>
              </a:rPr>
              <a:t>a</a:t>
            </a:r>
            <a:r>
              <a:rPr b="0" baseline="-25000" i="1" lang="en-US" sz="3600" u="none">
                <a:solidFill>
                  <a:srgbClr val="000000"/>
                </a:solidFill>
                <a:latin typeface="Times New Roman"/>
                <a:ea typeface="Times New Roman"/>
                <a:cs typeface="Times New Roman"/>
                <a:sym typeface="Times New Roman"/>
              </a:rPr>
              <a:t>i</a:t>
            </a:r>
            <a:r>
              <a:rPr b="0" i="1" lang="en-US" sz="3600" u="none">
                <a:solidFill>
                  <a:srgbClr val="000000"/>
                </a:solidFill>
                <a:latin typeface="Times New Roman"/>
                <a:ea typeface="Times New Roman"/>
                <a:cs typeface="Times New Roman"/>
                <a:sym typeface="Times New Roman"/>
              </a:rPr>
              <a:t>  ≥ a</a:t>
            </a:r>
            <a:r>
              <a:rPr b="0" baseline="-25000" i="1" lang="en-US" sz="3600" u="none">
                <a:solidFill>
                  <a:srgbClr val="000000"/>
                </a:solidFill>
                <a:latin typeface="Times New Roman"/>
                <a:ea typeface="Times New Roman"/>
                <a:cs typeface="Times New Roman"/>
                <a:sym typeface="Times New Roman"/>
              </a:rPr>
              <a:t>1</a:t>
            </a:r>
            <a:r>
              <a:rPr b="0" i="1" lang="en-US" sz="3600" u="none">
                <a:solidFill>
                  <a:srgbClr val="000000"/>
                </a:solidFill>
                <a:latin typeface="Times New Roman"/>
                <a:ea typeface="Times New Roman"/>
                <a:cs typeface="Times New Roman"/>
                <a:sym typeface="Times New Roman"/>
              </a:rPr>
              <a:t> + a</a:t>
            </a:r>
            <a:r>
              <a:rPr b="0" baseline="-25000" i="1" lang="en-US" sz="3600" u="none">
                <a:solidFill>
                  <a:srgbClr val="000000"/>
                </a:solidFill>
                <a:latin typeface="Times New Roman"/>
                <a:ea typeface="Times New Roman"/>
                <a:cs typeface="Times New Roman"/>
                <a:sym typeface="Times New Roman"/>
              </a:rPr>
              <a:t>2</a:t>
            </a:r>
            <a:r>
              <a:rPr b="0" i="1" lang="en-US" sz="3600" u="none">
                <a:solidFill>
                  <a:srgbClr val="000000"/>
                </a:solidFill>
                <a:latin typeface="Times New Roman"/>
                <a:ea typeface="Times New Roman"/>
                <a:cs typeface="Times New Roman"/>
                <a:sym typeface="Times New Roman"/>
              </a:rPr>
              <a:t> + … + a</a:t>
            </a:r>
            <a:r>
              <a:rPr b="0" baseline="-25000" i="1" lang="en-US" sz="3600" u="none">
                <a:solidFill>
                  <a:srgbClr val="000000"/>
                </a:solidFill>
                <a:latin typeface="Times New Roman"/>
                <a:ea typeface="Times New Roman"/>
                <a:cs typeface="Times New Roman"/>
                <a:sym typeface="Times New Roman"/>
              </a:rPr>
              <a:t>i−1</a:t>
            </a:r>
            <a:endParaRPr/>
          </a:p>
        </p:txBody>
      </p:sp>
      <p:sp>
        <p:nvSpPr>
          <p:cNvPr id="1508" name="Google Shape;1508;p181"/>
          <p:cNvSpPr txBox="1"/>
          <p:nvPr/>
        </p:nvSpPr>
        <p:spPr>
          <a:xfrm>
            <a:off x="304800" y="5410200"/>
            <a:ext cx="7924800" cy="642937"/>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In other words, each element(except a1) is greater than or equal to the sum of all previous elements.</a:t>
            </a:r>
            <a:endParaRPr/>
          </a:p>
        </p:txBody>
      </p:sp>
      <p:pic>
        <p:nvPicPr>
          <p:cNvPr id="1509" name="Google Shape;1509;p181"/>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pic>
        <p:nvPicPr>
          <p:cNvPr id="1515" name="Google Shape;1515;p182"/>
          <p:cNvPicPr preferRelativeResize="0"/>
          <p:nvPr/>
        </p:nvPicPr>
        <p:blipFill rotWithShape="1">
          <a:blip r:embed="rId3">
            <a:alphaModFix/>
          </a:blip>
          <a:srcRect b="0" l="0" r="0" t="0"/>
          <a:stretch/>
        </p:blipFill>
        <p:spPr>
          <a:xfrm>
            <a:off x="457200" y="1843087"/>
            <a:ext cx="8709025" cy="4024312"/>
          </a:xfrm>
          <a:prstGeom prst="rect">
            <a:avLst/>
          </a:prstGeom>
          <a:noFill/>
          <a:ln>
            <a:noFill/>
          </a:ln>
        </p:spPr>
      </p:pic>
      <p:pic>
        <p:nvPicPr>
          <p:cNvPr id="1516" name="Google Shape;1516;p182"/>
          <p:cNvPicPr preferRelativeResize="0"/>
          <p:nvPr/>
        </p:nvPicPr>
        <p:blipFill rotWithShape="1">
          <a:blip r:embed="rId4">
            <a:alphaModFix/>
          </a:blip>
          <a:srcRect b="0" l="0" r="0" t="0"/>
          <a:stretch/>
        </p:blipFill>
        <p:spPr>
          <a:xfrm>
            <a:off x="195262" y="268287"/>
            <a:ext cx="8497887" cy="115887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83"/>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360"/>
              <a:buFont typeface="Noto Sans Symbols"/>
              <a:buChar char="🞂"/>
            </a:pPr>
            <a:r>
              <a:rPr b="0" i="0" lang="en-US" sz="2000" u="none">
                <a:solidFill>
                  <a:srgbClr val="000000"/>
                </a:solidFill>
                <a:latin typeface="Arial"/>
                <a:ea typeface="Arial"/>
                <a:cs typeface="Arial"/>
                <a:sym typeface="Arial"/>
              </a:rPr>
              <a:t>As an example, assume that </a:t>
            </a:r>
            <a:r>
              <a:rPr b="0" i="1" lang="en-US" sz="2000" u="none">
                <a:solidFill>
                  <a:srgbClr val="000000"/>
                </a:solidFill>
                <a:latin typeface="Arial"/>
                <a:ea typeface="Arial"/>
                <a:cs typeface="Arial"/>
                <a:sym typeface="Arial"/>
              </a:rPr>
              <a:t>a</a:t>
            </a:r>
            <a:r>
              <a:rPr b="0" i="0" lang="en-US" sz="2000" u="none">
                <a:solidFill>
                  <a:srgbClr val="000000"/>
                </a:solidFill>
                <a:latin typeface="Arial"/>
                <a:ea typeface="Arial"/>
                <a:cs typeface="Arial"/>
                <a:sym typeface="Arial"/>
              </a:rPr>
              <a:t> = [17, 25, 46, 94,201,400] and </a:t>
            </a:r>
            <a:r>
              <a:rPr b="0" i="1" lang="en-US" sz="2000" u="none">
                <a:solidFill>
                  <a:srgbClr val="000000"/>
                </a:solidFill>
                <a:latin typeface="Arial"/>
                <a:ea typeface="Arial"/>
                <a:cs typeface="Arial"/>
                <a:sym typeface="Arial"/>
              </a:rPr>
              <a:t>s</a:t>
            </a:r>
            <a:r>
              <a:rPr b="0" i="0" lang="en-US" sz="2000" u="none">
                <a:solidFill>
                  <a:srgbClr val="000000"/>
                </a:solidFill>
                <a:latin typeface="Arial"/>
                <a:ea typeface="Arial"/>
                <a:cs typeface="Arial"/>
                <a:sym typeface="Arial"/>
              </a:rPr>
              <a:t> = 272 are given. </a:t>
            </a:r>
            <a:endParaRPr/>
          </a:p>
          <a:p>
            <a:pPr indent="-255587" lvl="0" marL="365125" marR="0" rtl="0" algn="l">
              <a:lnSpc>
                <a:spcPct val="100000"/>
              </a:lnSpc>
              <a:spcBef>
                <a:spcPts val="400"/>
              </a:spcBef>
              <a:spcAft>
                <a:spcPts val="0"/>
              </a:spcAft>
              <a:buClr>
                <a:srgbClr val="2DA2BF"/>
              </a:buClr>
              <a:buSzPts val="1360"/>
              <a:buFont typeface="Noto Sans Symbols"/>
              <a:buChar char="🞂"/>
            </a:pPr>
            <a:r>
              <a:rPr b="0" i="0" lang="en-US" sz="2000" u="none">
                <a:solidFill>
                  <a:srgbClr val="000000"/>
                </a:solidFill>
                <a:latin typeface="Arial"/>
                <a:ea typeface="Arial"/>
                <a:cs typeface="Arial"/>
                <a:sym typeface="Arial"/>
              </a:rPr>
              <a:t>Table shows how the tuple </a:t>
            </a:r>
            <a:r>
              <a:rPr b="0" i="1" lang="en-US" sz="2000" u="none">
                <a:solidFill>
                  <a:srgbClr val="000000"/>
                </a:solidFill>
                <a:latin typeface="Arial"/>
                <a:ea typeface="Arial"/>
                <a:cs typeface="Arial"/>
                <a:sym typeface="Arial"/>
              </a:rPr>
              <a:t>x</a:t>
            </a:r>
            <a:r>
              <a:rPr b="0" i="0" lang="en-US" sz="2000" u="none">
                <a:solidFill>
                  <a:srgbClr val="000000"/>
                </a:solidFill>
                <a:latin typeface="Arial"/>
                <a:ea typeface="Arial"/>
                <a:cs typeface="Arial"/>
                <a:sym typeface="Arial"/>
              </a:rPr>
              <a:t> is found using inv_knapsackSum routine in Algorithm</a:t>
            </a:r>
            <a:endParaRPr/>
          </a:p>
          <a:p>
            <a:pPr indent="0" lvl="0" marL="0" marR="0" rtl="0" algn="l">
              <a:lnSpc>
                <a:spcPct val="100000"/>
              </a:lnSpc>
              <a:spcBef>
                <a:spcPts val="0"/>
              </a:spcBef>
              <a:spcAft>
                <a:spcPts val="0"/>
              </a:spcAft>
              <a:buNone/>
            </a:pPr>
            <a:r>
              <a:t/>
            </a:r>
            <a:endParaRPr b="0" i="0" sz="2000" u="none">
              <a:solidFill>
                <a:srgbClr val="000000"/>
              </a:solidFill>
              <a:latin typeface="Arial"/>
              <a:ea typeface="Arial"/>
              <a:cs typeface="Arial"/>
              <a:sym typeface="Arial"/>
            </a:endParaRPr>
          </a:p>
        </p:txBody>
      </p:sp>
      <p:pic>
        <p:nvPicPr>
          <p:cNvPr id="1523" name="Google Shape;1523;p183"/>
          <p:cNvPicPr preferRelativeResize="0"/>
          <p:nvPr/>
        </p:nvPicPr>
        <p:blipFill rotWithShape="1">
          <a:blip r:embed="rId3">
            <a:alphaModFix/>
          </a:blip>
          <a:srcRect b="0" l="0" r="0" t="0"/>
          <a:stretch/>
        </p:blipFill>
        <p:spPr>
          <a:xfrm>
            <a:off x="195262" y="268287"/>
            <a:ext cx="8497887" cy="1158875"/>
          </a:xfrm>
          <a:prstGeom prst="rect">
            <a:avLst/>
          </a:prstGeom>
          <a:noFill/>
          <a:ln>
            <a:noFill/>
          </a:ln>
        </p:spPr>
      </p:pic>
      <p:pic>
        <p:nvPicPr>
          <p:cNvPr id="1524" name="Google Shape;1524;p183"/>
          <p:cNvPicPr preferRelativeResize="0"/>
          <p:nvPr/>
        </p:nvPicPr>
        <p:blipFill rotWithShape="1">
          <a:blip r:embed="rId4">
            <a:alphaModFix/>
          </a:blip>
          <a:srcRect b="0" l="0" r="0" t="0"/>
          <a:stretch/>
        </p:blipFill>
        <p:spPr>
          <a:xfrm>
            <a:off x="304800" y="2895600"/>
            <a:ext cx="8532812" cy="2971800"/>
          </a:xfrm>
          <a:prstGeom prst="rect">
            <a:avLst/>
          </a:prstGeom>
          <a:noFill/>
          <a:ln>
            <a:noFill/>
          </a:ln>
        </p:spPr>
      </p:pic>
      <p:sp>
        <p:nvSpPr>
          <p:cNvPr id="1525" name="Google Shape;1525;p183"/>
          <p:cNvSpPr txBox="1"/>
          <p:nvPr/>
        </p:nvSpPr>
        <p:spPr>
          <a:xfrm>
            <a:off x="1143000" y="5791200"/>
            <a:ext cx="7467600" cy="642937"/>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 In this case </a:t>
            </a:r>
            <a:r>
              <a:rPr b="0" i="1" lang="en-US" sz="1800" u="none">
                <a:solidFill>
                  <a:srgbClr val="000000"/>
                </a:solidFill>
                <a:latin typeface="Arial"/>
                <a:ea typeface="Arial"/>
                <a:cs typeface="Arial"/>
                <a:sym typeface="Arial"/>
              </a:rPr>
              <a:t>x</a:t>
            </a:r>
            <a:r>
              <a:rPr b="0" i="0" lang="en-US" sz="1800" u="none">
                <a:solidFill>
                  <a:srgbClr val="000000"/>
                </a:solidFill>
                <a:latin typeface="Arial"/>
                <a:ea typeface="Arial"/>
                <a:cs typeface="Arial"/>
                <a:sym typeface="Arial"/>
              </a:rPr>
              <a:t> = [0, 1, 1, 0, 1, 0], which means that 25, 46, and 201 are 			in the knapsack.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xEl>
                                              <p:pRg end="0" st="0"/>
                                            </p:txEl>
                                          </p:spTgt>
                                        </p:tgtEl>
                                        <p:attrNameLst>
                                          <p:attrName>style.visibility</p:attrName>
                                        </p:attrNameLst>
                                      </p:cBhvr>
                                      <p:to>
                                        <p:strVal val="visible"/>
                                      </p:to>
                                    </p:set>
                                    <p:animEffect filter="fade" transition="in">
                                      <p:cBhvr>
                                        <p:cTn dur="500"/>
                                        <p:tgtEl>
                                          <p:spTgt spid="15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xEl>
                                              <p:pRg end="1" st="1"/>
                                            </p:txEl>
                                          </p:spTgt>
                                        </p:tgtEl>
                                        <p:attrNameLst>
                                          <p:attrName>style.visibility</p:attrName>
                                        </p:attrNameLst>
                                      </p:cBhvr>
                                      <p:to>
                                        <p:strVal val="visible"/>
                                      </p:to>
                                    </p:set>
                                    <p:animEffect filter="fade" transition="in">
                                      <p:cBhvr>
                                        <p:cTn dur="500"/>
                                        <p:tgtEl>
                                          <p:spTgt spid="15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2">
                                            <p:txEl>
                                              <p:pRg end="2" st="2"/>
                                            </p:txEl>
                                          </p:spTgt>
                                        </p:tgtEl>
                                        <p:attrNameLst>
                                          <p:attrName>style.visibility</p:attrName>
                                        </p:attrNameLst>
                                      </p:cBhvr>
                                      <p:to>
                                        <p:strVal val="visible"/>
                                      </p:to>
                                    </p:set>
                                    <p:animEffect filter="fade" transition="in">
                                      <p:cBhvr>
                                        <p:cTn dur="500"/>
                                        <p:tgtEl>
                                          <p:spTgt spid="15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4"/>
                                        </p:tgtEl>
                                        <p:attrNameLst>
                                          <p:attrName>style.visibility</p:attrName>
                                        </p:attrNameLst>
                                      </p:cBhvr>
                                      <p:to>
                                        <p:strVal val="visible"/>
                                      </p:to>
                                    </p:set>
                                    <p:animEffect filter="fade" transition="in">
                                      <p:cBhvr>
                                        <p:cTn dur="500"/>
                                        <p:tgtEl>
                                          <p:spTgt spid="1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500"/>
                                        <p:tgtEl>
                                          <p:spTgt spid="1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84"/>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rgbClr val="2DA2BF"/>
              </a:buClr>
              <a:buSzPts val="1632"/>
              <a:buFont typeface="Noto Sans Symbols"/>
              <a:buChar char="🞂"/>
            </a:pPr>
            <a:r>
              <a:rPr b="1" i="0" lang="en-US" sz="2400" u="none">
                <a:solidFill>
                  <a:srgbClr val="000000"/>
                </a:solidFill>
                <a:latin typeface="Lucida Sans"/>
                <a:ea typeface="Lucida Sans"/>
                <a:cs typeface="Lucida Sans"/>
                <a:sym typeface="Lucida Sans"/>
              </a:rPr>
              <a:t>Key Generation (Done by Bob)</a:t>
            </a:r>
            <a:endParaRPr/>
          </a:p>
          <a:p>
            <a:pPr indent="-255586" lvl="0" marL="365125" marR="0" rtl="0" algn="l">
              <a:lnSpc>
                <a:spcPct val="100000"/>
              </a:lnSpc>
              <a:spcBef>
                <a:spcPts val="400"/>
              </a:spcBef>
              <a:spcAft>
                <a:spcPts val="0"/>
              </a:spcAft>
              <a:buClr>
                <a:srgbClr val="2DA2BF"/>
              </a:buClr>
              <a:buSzPts val="1496"/>
              <a:buFont typeface="Lucida Sans"/>
              <a:buAutoNum type="arabicPeriod"/>
            </a:pPr>
            <a:r>
              <a:rPr b="0" i="0" lang="en-US" sz="2200" u="none">
                <a:solidFill>
                  <a:srgbClr val="000000"/>
                </a:solidFill>
                <a:latin typeface="Lucida Sans"/>
                <a:ea typeface="Lucida Sans"/>
                <a:cs typeface="Lucida Sans"/>
                <a:sym typeface="Lucida Sans"/>
              </a:rPr>
              <a:t>Create a superincreasing  k-tuple  b = [b</a:t>
            </a:r>
            <a:r>
              <a:rPr b="0" baseline="30000" i="0" lang="en-US" sz="2200" u="none">
                <a:solidFill>
                  <a:srgbClr val="000000"/>
                </a:solidFill>
                <a:latin typeface="Lucida Sans"/>
                <a:ea typeface="Lucida Sans"/>
                <a:cs typeface="Lucida Sans"/>
                <a:sym typeface="Lucida Sans"/>
              </a:rPr>
              <a:t>1</a:t>
            </a:r>
            <a:r>
              <a:rPr b="0" i="0" lang="en-US" sz="2200" u="none">
                <a:solidFill>
                  <a:srgbClr val="000000"/>
                </a:solidFill>
                <a:latin typeface="Lucida Sans"/>
                <a:ea typeface="Lucida Sans"/>
                <a:cs typeface="Lucida Sans"/>
                <a:sym typeface="Lucida Sans"/>
              </a:rPr>
              <a:t>, b</a:t>
            </a:r>
            <a:r>
              <a:rPr b="0" baseline="30000" i="0" lang="en-US" sz="2200" u="none">
                <a:solidFill>
                  <a:srgbClr val="000000"/>
                </a:solidFill>
                <a:latin typeface="Lucida Sans"/>
                <a:ea typeface="Lucida Sans"/>
                <a:cs typeface="Lucida Sans"/>
                <a:sym typeface="Lucida Sans"/>
              </a:rPr>
              <a:t>2</a:t>
            </a:r>
            <a:r>
              <a:rPr b="0" i="0" lang="en-US" sz="2200" u="none">
                <a:solidFill>
                  <a:srgbClr val="000000"/>
                </a:solidFill>
                <a:latin typeface="Lucida Sans"/>
                <a:ea typeface="Lucida Sans"/>
                <a:cs typeface="Lucida Sans"/>
                <a:sym typeface="Lucida Sans"/>
              </a:rPr>
              <a:t>, …… ,b</a:t>
            </a:r>
            <a:r>
              <a:rPr b="0" baseline="30000" i="0" lang="en-US" sz="2200" u="none">
                <a:solidFill>
                  <a:srgbClr val="000000"/>
                </a:solidFill>
                <a:latin typeface="Lucida Sans"/>
                <a:ea typeface="Lucida Sans"/>
                <a:cs typeface="Lucida Sans"/>
                <a:sym typeface="Lucida Sans"/>
              </a:rPr>
              <a:t>k</a:t>
            </a:r>
            <a:r>
              <a:rPr b="0" i="0" lang="en-US" sz="2200" u="none">
                <a:solidFill>
                  <a:srgbClr val="000000"/>
                </a:solidFill>
                <a:latin typeface="Lucida Sans"/>
                <a:ea typeface="Lucida Sans"/>
                <a:cs typeface="Lucida Sans"/>
                <a:sym typeface="Lucida Sans"/>
              </a:rPr>
              <a:t>]</a:t>
            </a:r>
            <a:endParaRPr/>
          </a:p>
          <a:p>
            <a:pPr indent="-255586" lvl="0" marL="365125" marR="0" rtl="0" algn="l">
              <a:lnSpc>
                <a:spcPct val="100000"/>
              </a:lnSpc>
              <a:spcBef>
                <a:spcPts val="400"/>
              </a:spcBef>
              <a:spcAft>
                <a:spcPts val="0"/>
              </a:spcAft>
              <a:buClr>
                <a:srgbClr val="2DA2BF"/>
              </a:buClr>
              <a:buSzPts val="1496"/>
              <a:buFont typeface="Lucida Sans"/>
              <a:buAutoNum type="arabicPeriod"/>
            </a:pPr>
            <a:r>
              <a:rPr b="0" i="0" lang="en-US" sz="2200" u="none">
                <a:solidFill>
                  <a:srgbClr val="000000"/>
                </a:solidFill>
                <a:latin typeface="Lucida Sans"/>
                <a:ea typeface="Lucida Sans"/>
                <a:cs typeface="Lucida Sans"/>
                <a:sym typeface="Lucida Sans"/>
              </a:rPr>
              <a:t>Choose a modulus  n, such that n &gt; b</a:t>
            </a:r>
            <a:r>
              <a:rPr b="0" baseline="30000" i="0" lang="en-US" sz="2200" u="none">
                <a:solidFill>
                  <a:srgbClr val="000000"/>
                </a:solidFill>
                <a:latin typeface="Lucida Sans"/>
                <a:ea typeface="Lucida Sans"/>
                <a:cs typeface="Lucida Sans"/>
                <a:sym typeface="Lucida Sans"/>
              </a:rPr>
              <a:t>1</a:t>
            </a:r>
            <a:r>
              <a:rPr b="0" i="0" lang="en-US" sz="2200" u="none">
                <a:solidFill>
                  <a:srgbClr val="000000"/>
                </a:solidFill>
                <a:latin typeface="Lucida Sans"/>
                <a:ea typeface="Lucida Sans"/>
                <a:cs typeface="Lucida Sans"/>
                <a:sym typeface="Lucida Sans"/>
              </a:rPr>
              <a:t>+ b</a:t>
            </a:r>
            <a:r>
              <a:rPr b="0" baseline="30000" i="0" lang="en-US" sz="2200" u="none">
                <a:solidFill>
                  <a:srgbClr val="000000"/>
                </a:solidFill>
                <a:latin typeface="Lucida Sans"/>
                <a:ea typeface="Lucida Sans"/>
                <a:cs typeface="Lucida Sans"/>
                <a:sym typeface="Lucida Sans"/>
              </a:rPr>
              <a:t>2</a:t>
            </a:r>
            <a:r>
              <a:rPr b="0" i="0" lang="en-US" sz="2200" u="none">
                <a:solidFill>
                  <a:srgbClr val="000000"/>
                </a:solidFill>
                <a:latin typeface="Lucida Sans"/>
                <a:ea typeface="Lucida Sans"/>
                <a:cs typeface="Lucida Sans"/>
                <a:sym typeface="Lucida Sans"/>
              </a:rPr>
              <a:t> + …. + b</a:t>
            </a:r>
            <a:r>
              <a:rPr b="0" baseline="30000" i="0" lang="en-US" sz="2200" u="none">
                <a:solidFill>
                  <a:srgbClr val="000000"/>
                </a:solidFill>
                <a:latin typeface="Lucida Sans"/>
                <a:ea typeface="Lucida Sans"/>
                <a:cs typeface="Lucida Sans"/>
                <a:sym typeface="Lucida Sans"/>
              </a:rPr>
              <a:t>k</a:t>
            </a:r>
            <a:endParaRPr/>
          </a:p>
          <a:p>
            <a:pPr indent="-255586" lvl="0" marL="365125" marR="0" rtl="0" algn="l">
              <a:lnSpc>
                <a:spcPct val="100000"/>
              </a:lnSpc>
              <a:spcBef>
                <a:spcPts val="400"/>
              </a:spcBef>
              <a:spcAft>
                <a:spcPts val="0"/>
              </a:spcAft>
              <a:buClr>
                <a:srgbClr val="2DA2BF"/>
              </a:buClr>
              <a:buSzPts val="1496"/>
              <a:buFont typeface="Lucida Sans"/>
              <a:buAutoNum type="arabicPeriod"/>
            </a:pPr>
            <a:r>
              <a:rPr b="0" i="0" lang="en-US" sz="2200" u="none">
                <a:solidFill>
                  <a:srgbClr val="000000"/>
                </a:solidFill>
                <a:latin typeface="Lucida Sans"/>
                <a:ea typeface="Lucida Sans"/>
                <a:cs typeface="Lucida Sans"/>
                <a:sym typeface="Lucida Sans"/>
              </a:rPr>
              <a:t>Select a random  integer r that is relatively prime with  n and 1 &lt;= r &lt;= n-1</a:t>
            </a:r>
            <a:endParaRPr/>
          </a:p>
          <a:p>
            <a:pPr indent="-255586" lvl="0" marL="365125" marR="0" rtl="0" algn="l">
              <a:lnSpc>
                <a:spcPct val="100000"/>
              </a:lnSpc>
              <a:spcBef>
                <a:spcPts val="400"/>
              </a:spcBef>
              <a:spcAft>
                <a:spcPts val="0"/>
              </a:spcAft>
              <a:buClr>
                <a:srgbClr val="2DA2BF"/>
              </a:buClr>
              <a:buSzPts val="1496"/>
              <a:buFont typeface="Lucida Sans"/>
              <a:buAutoNum type="arabicPeriod"/>
            </a:pPr>
            <a:r>
              <a:rPr b="0" i="0" lang="en-US" sz="2200" u="none">
                <a:solidFill>
                  <a:srgbClr val="000000"/>
                </a:solidFill>
                <a:latin typeface="Lucida Sans"/>
                <a:ea typeface="Lucida Sans"/>
                <a:cs typeface="Lucida Sans"/>
                <a:sym typeface="Lucida Sans"/>
              </a:rPr>
              <a:t>Create a temporary  k-tuple  t = [t</a:t>
            </a:r>
            <a:r>
              <a:rPr b="0" baseline="30000" i="0" lang="en-US" sz="2200" u="none">
                <a:solidFill>
                  <a:srgbClr val="000000"/>
                </a:solidFill>
                <a:latin typeface="Lucida Sans"/>
                <a:ea typeface="Lucida Sans"/>
                <a:cs typeface="Lucida Sans"/>
                <a:sym typeface="Lucida Sans"/>
              </a:rPr>
              <a:t>1 </a:t>
            </a:r>
            <a:r>
              <a:rPr b="0" i="0" lang="en-US" sz="2200" u="none">
                <a:solidFill>
                  <a:srgbClr val="000000"/>
                </a:solidFill>
                <a:latin typeface="Lucida Sans"/>
                <a:ea typeface="Lucida Sans"/>
                <a:cs typeface="Lucida Sans"/>
                <a:sym typeface="Lucida Sans"/>
              </a:rPr>
              <a:t>,</a:t>
            </a:r>
            <a:r>
              <a:rPr b="0" baseline="30000" i="0" lang="en-US" sz="2200" u="none">
                <a:solidFill>
                  <a:srgbClr val="000000"/>
                </a:solidFill>
                <a:latin typeface="Lucida Sans"/>
                <a:ea typeface="Lucida Sans"/>
                <a:cs typeface="Lucida Sans"/>
                <a:sym typeface="Lucida Sans"/>
              </a:rPr>
              <a:t> </a:t>
            </a:r>
            <a:r>
              <a:rPr b="0" i="0" lang="en-US" sz="2200" u="none">
                <a:solidFill>
                  <a:srgbClr val="000000"/>
                </a:solidFill>
                <a:latin typeface="Lucida Sans"/>
                <a:ea typeface="Lucida Sans"/>
                <a:cs typeface="Lucida Sans"/>
                <a:sym typeface="Lucida Sans"/>
              </a:rPr>
              <a:t>t</a:t>
            </a:r>
            <a:r>
              <a:rPr b="0" baseline="30000" i="0" lang="en-US" sz="2200" u="none">
                <a:solidFill>
                  <a:srgbClr val="000000"/>
                </a:solidFill>
                <a:latin typeface="Lucida Sans"/>
                <a:ea typeface="Lucida Sans"/>
                <a:cs typeface="Lucida Sans"/>
                <a:sym typeface="Lucida Sans"/>
              </a:rPr>
              <a:t>2</a:t>
            </a:r>
            <a:r>
              <a:rPr b="0" i="0" lang="en-US" sz="2200" u="none">
                <a:solidFill>
                  <a:srgbClr val="000000"/>
                </a:solidFill>
                <a:latin typeface="Lucida Sans"/>
                <a:ea typeface="Lucida Sans"/>
                <a:cs typeface="Lucida Sans"/>
                <a:sym typeface="Lucida Sans"/>
              </a:rPr>
              <a:t> , ….. t</a:t>
            </a:r>
            <a:r>
              <a:rPr b="0" baseline="30000" i="0" lang="en-US" sz="2200" u="none">
                <a:solidFill>
                  <a:srgbClr val="000000"/>
                </a:solidFill>
                <a:latin typeface="Lucida Sans"/>
                <a:ea typeface="Lucida Sans"/>
                <a:cs typeface="Lucida Sans"/>
                <a:sym typeface="Lucida Sans"/>
              </a:rPr>
              <a:t>k</a:t>
            </a:r>
            <a:r>
              <a:rPr b="0" i="0" lang="en-US" sz="2200" u="none">
                <a:solidFill>
                  <a:srgbClr val="000000"/>
                </a:solidFill>
                <a:latin typeface="Lucida Sans"/>
                <a:ea typeface="Lucida Sans"/>
                <a:cs typeface="Lucida Sans"/>
                <a:sym typeface="Lucida Sans"/>
              </a:rPr>
              <a:t>] in which t</a:t>
            </a:r>
            <a:r>
              <a:rPr b="0" baseline="30000" i="0" lang="en-US" sz="2200" u="none">
                <a:solidFill>
                  <a:srgbClr val="000000"/>
                </a:solidFill>
                <a:latin typeface="Lucida Sans"/>
                <a:ea typeface="Lucida Sans"/>
                <a:cs typeface="Lucida Sans"/>
                <a:sym typeface="Lucida Sans"/>
              </a:rPr>
              <a:t>i</a:t>
            </a:r>
            <a:r>
              <a:rPr b="0" i="0" lang="en-US" sz="2200" u="none">
                <a:solidFill>
                  <a:srgbClr val="000000"/>
                </a:solidFill>
                <a:latin typeface="Lucida Sans"/>
                <a:ea typeface="Lucida Sans"/>
                <a:cs typeface="Lucida Sans"/>
                <a:sym typeface="Lucida Sans"/>
              </a:rPr>
              <a:t> = r x b</a:t>
            </a:r>
            <a:r>
              <a:rPr b="0" baseline="30000" i="0" lang="en-US" sz="2200" u="none">
                <a:solidFill>
                  <a:srgbClr val="000000"/>
                </a:solidFill>
                <a:latin typeface="Lucida Sans"/>
                <a:ea typeface="Lucida Sans"/>
                <a:cs typeface="Lucida Sans"/>
                <a:sym typeface="Lucida Sans"/>
              </a:rPr>
              <a:t>i</a:t>
            </a:r>
            <a:r>
              <a:rPr b="0" i="0" lang="en-US" sz="2200" u="none">
                <a:solidFill>
                  <a:srgbClr val="000000"/>
                </a:solidFill>
                <a:latin typeface="Lucida Sans"/>
                <a:ea typeface="Lucida Sans"/>
                <a:cs typeface="Lucida Sans"/>
                <a:sym typeface="Lucida Sans"/>
              </a:rPr>
              <a:t> mod n</a:t>
            </a:r>
            <a:endParaRPr/>
          </a:p>
          <a:p>
            <a:pPr indent="-255586" lvl="0" marL="365125" marR="0" rtl="0" algn="l">
              <a:lnSpc>
                <a:spcPct val="100000"/>
              </a:lnSpc>
              <a:spcBef>
                <a:spcPts val="400"/>
              </a:spcBef>
              <a:spcAft>
                <a:spcPts val="0"/>
              </a:spcAft>
              <a:buClr>
                <a:srgbClr val="2DA2BF"/>
              </a:buClr>
              <a:buSzPts val="1496"/>
              <a:buFont typeface="Lucida Sans"/>
              <a:buAutoNum type="arabicPeriod"/>
            </a:pPr>
            <a:r>
              <a:rPr b="0" i="0" lang="en-US" sz="2200" u="none">
                <a:solidFill>
                  <a:srgbClr val="000000"/>
                </a:solidFill>
                <a:latin typeface="Lucida Sans"/>
                <a:ea typeface="Lucida Sans"/>
                <a:cs typeface="Lucida Sans"/>
                <a:sym typeface="Lucida Sans"/>
              </a:rPr>
              <a:t>Select a permutation  of  k  objects and find a new tuple  a = permute(t)</a:t>
            </a:r>
            <a:endParaRPr/>
          </a:p>
          <a:p>
            <a:pPr indent="-255587" lvl="0" marL="365125" marR="0" rtl="0" algn="l">
              <a:lnSpc>
                <a:spcPct val="100000"/>
              </a:lnSpc>
              <a:spcBef>
                <a:spcPts val="400"/>
              </a:spcBef>
              <a:spcAft>
                <a:spcPts val="0"/>
              </a:spcAft>
              <a:buClr>
                <a:srgbClr val="2DA2BF"/>
              </a:buClr>
              <a:buSzPts val="1632"/>
              <a:buFont typeface="Lucida Sans"/>
              <a:buAutoNum type="arabicPeriod"/>
            </a:pPr>
            <a:r>
              <a:rPr b="0" i="0" lang="en-US" sz="2400" u="none">
                <a:solidFill>
                  <a:srgbClr val="000000"/>
                </a:solidFill>
                <a:latin typeface="Lucida Sans"/>
                <a:ea typeface="Lucida Sans"/>
                <a:cs typeface="Lucida Sans"/>
                <a:sym typeface="Lucida Sans"/>
              </a:rPr>
              <a:t>The public key  is the k tuple a. The private key  is n, r, and the k-tuple b</a:t>
            </a:r>
            <a:endParaRPr/>
          </a:p>
          <a:p>
            <a:pPr indent="-255587" lvl="0" marL="365125"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400"/>
              <a:buFont typeface="Arial"/>
              <a:buNone/>
            </a:pPr>
            <a:r>
              <a:t/>
            </a:r>
            <a:endParaRPr b="0" i="0" sz="2400" u="non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b="0" i="0" sz="2400" u="none">
              <a:solidFill>
                <a:srgbClr val="000000"/>
              </a:solidFill>
              <a:latin typeface="Lucida Sans"/>
              <a:ea typeface="Lucida Sans"/>
              <a:cs typeface="Lucida Sans"/>
              <a:sym typeface="Lucida Sans"/>
            </a:endParaRPr>
          </a:p>
        </p:txBody>
      </p:sp>
      <p:pic>
        <p:nvPicPr>
          <p:cNvPr id="1532" name="Google Shape;1532;p184"/>
          <p:cNvPicPr preferRelativeResize="0"/>
          <p:nvPr/>
        </p:nvPicPr>
        <p:blipFill rotWithShape="1">
          <a:blip r:embed="rId3">
            <a:alphaModFix/>
          </a:blip>
          <a:srcRect b="0" l="0" r="0" t="0"/>
          <a:stretch/>
        </p:blipFill>
        <p:spPr>
          <a:xfrm>
            <a:off x="298450" y="268287"/>
            <a:ext cx="8394700"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0" st="0"/>
                                            </p:txEl>
                                          </p:spTgt>
                                        </p:tgtEl>
                                        <p:attrNameLst>
                                          <p:attrName>style.visibility</p:attrName>
                                        </p:attrNameLst>
                                      </p:cBhvr>
                                      <p:to>
                                        <p:strVal val="visible"/>
                                      </p:to>
                                    </p:set>
                                    <p:animEffect filter="fade" transition="in">
                                      <p:cBhvr>
                                        <p:cTn dur="500"/>
                                        <p:tgtEl>
                                          <p:spTgt spid="15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1" st="1"/>
                                            </p:txEl>
                                          </p:spTgt>
                                        </p:tgtEl>
                                        <p:attrNameLst>
                                          <p:attrName>style.visibility</p:attrName>
                                        </p:attrNameLst>
                                      </p:cBhvr>
                                      <p:to>
                                        <p:strVal val="visible"/>
                                      </p:to>
                                    </p:set>
                                    <p:animEffect filter="fade" transition="in">
                                      <p:cBhvr>
                                        <p:cTn dur="500"/>
                                        <p:tgtEl>
                                          <p:spTgt spid="15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2" st="2"/>
                                            </p:txEl>
                                          </p:spTgt>
                                        </p:tgtEl>
                                        <p:attrNameLst>
                                          <p:attrName>style.visibility</p:attrName>
                                        </p:attrNameLst>
                                      </p:cBhvr>
                                      <p:to>
                                        <p:strVal val="visible"/>
                                      </p:to>
                                    </p:set>
                                    <p:animEffect filter="fade" transition="in">
                                      <p:cBhvr>
                                        <p:cTn dur="500"/>
                                        <p:tgtEl>
                                          <p:spTgt spid="15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3" st="3"/>
                                            </p:txEl>
                                          </p:spTgt>
                                        </p:tgtEl>
                                        <p:attrNameLst>
                                          <p:attrName>style.visibility</p:attrName>
                                        </p:attrNameLst>
                                      </p:cBhvr>
                                      <p:to>
                                        <p:strVal val="visible"/>
                                      </p:to>
                                    </p:set>
                                    <p:animEffect filter="fade" transition="in">
                                      <p:cBhvr>
                                        <p:cTn dur="500"/>
                                        <p:tgtEl>
                                          <p:spTgt spid="15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4" st="4"/>
                                            </p:txEl>
                                          </p:spTgt>
                                        </p:tgtEl>
                                        <p:attrNameLst>
                                          <p:attrName>style.visibility</p:attrName>
                                        </p:attrNameLst>
                                      </p:cBhvr>
                                      <p:to>
                                        <p:strVal val="visible"/>
                                      </p:to>
                                    </p:set>
                                    <p:animEffect filter="fade" transition="in">
                                      <p:cBhvr>
                                        <p:cTn dur="500"/>
                                        <p:tgtEl>
                                          <p:spTgt spid="15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5" st="5"/>
                                            </p:txEl>
                                          </p:spTgt>
                                        </p:tgtEl>
                                        <p:attrNameLst>
                                          <p:attrName>style.visibility</p:attrName>
                                        </p:attrNameLst>
                                      </p:cBhvr>
                                      <p:to>
                                        <p:strVal val="visible"/>
                                      </p:to>
                                    </p:set>
                                    <p:animEffect filter="fade" transition="in">
                                      <p:cBhvr>
                                        <p:cTn dur="500"/>
                                        <p:tgtEl>
                                          <p:spTgt spid="15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6" st="6"/>
                                            </p:txEl>
                                          </p:spTgt>
                                        </p:tgtEl>
                                        <p:attrNameLst>
                                          <p:attrName>style.visibility</p:attrName>
                                        </p:attrNameLst>
                                      </p:cBhvr>
                                      <p:to>
                                        <p:strVal val="visible"/>
                                      </p:to>
                                    </p:set>
                                    <p:animEffect filter="fade" transition="in">
                                      <p:cBhvr>
                                        <p:cTn dur="500"/>
                                        <p:tgtEl>
                                          <p:spTgt spid="153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7" st="7"/>
                                            </p:txEl>
                                          </p:spTgt>
                                        </p:tgtEl>
                                        <p:attrNameLst>
                                          <p:attrName>style.visibility</p:attrName>
                                        </p:attrNameLst>
                                      </p:cBhvr>
                                      <p:to>
                                        <p:strVal val="visible"/>
                                      </p:to>
                                    </p:set>
                                    <p:animEffect filter="fade" transition="in">
                                      <p:cBhvr>
                                        <p:cTn dur="500"/>
                                        <p:tgtEl>
                                          <p:spTgt spid="153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8" st="8"/>
                                            </p:txEl>
                                          </p:spTgt>
                                        </p:tgtEl>
                                        <p:attrNameLst>
                                          <p:attrName>style.visibility</p:attrName>
                                        </p:attrNameLst>
                                      </p:cBhvr>
                                      <p:to>
                                        <p:strVal val="visible"/>
                                      </p:to>
                                    </p:set>
                                    <p:animEffect filter="fade" transition="in">
                                      <p:cBhvr>
                                        <p:cTn dur="500"/>
                                        <p:tgtEl>
                                          <p:spTgt spid="153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1">
                                            <p:txEl>
                                              <p:pRg end="9" st="9"/>
                                            </p:txEl>
                                          </p:spTgt>
                                        </p:tgtEl>
                                        <p:attrNameLst>
                                          <p:attrName>style.visibility</p:attrName>
                                        </p:attrNameLst>
                                      </p:cBhvr>
                                      <p:to>
                                        <p:strVal val="visible"/>
                                      </p:to>
                                    </p:set>
                                    <p:animEffect filter="fade" transition="in">
                                      <p:cBhvr>
                                        <p:cTn dur="500"/>
                                        <p:tgtEl>
                                          <p:spTgt spid="153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85"/>
          <p:cNvSpPr txBox="1"/>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rgbClr val="2DA2BF"/>
              </a:buClr>
              <a:buSzPts val="1496"/>
              <a:buFont typeface="Noto Sans Symbols"/>
              <a:buChar char="🞂"/>
            </a:pPr>
            <a:r>
              <a:rPr b="0" i="0" lang="en-US" sz="2200" u="none">
                <a:solidFill>
                  <a:srgbClr val="000000"/>
                </a:solidFill>
                <a:latin typeface="Lucida Sans"/>
                <a:ea typeface="Lucida Sans"/>
                <a:cs typeface="Lucida Sans"/>
                <a:sym typeface="Lucida Sans"/>
              </a:rPr>
              <a:t>Encryption</a:t>
            </a:r>
            <a:r>
              <a:rPr b="1" i="0" lang="en-US" sz="2200" u="none">
                <a:solidFill>
                  <a:srgbClr val="000000"/>
                </a:solidFill>
                <a:latin typeface="Lucida Sans"/>
                <a:ea typeface="Lucida Sans"/>
                <a:cs typeface="Lucida Sans"/>
                <a:sym typeface="Lucida Sans"/>
              </a:rPr>
              <a:t> </a:t>
            </a:r>
            <a:r>
              <a:rPr b="0" i="0" lang="en-US" sz="2200" u="none">
                <a:solidFill>
                  <a:srgbClr val="000000"/>
                </a:solidFill>
                <a:latin typeface="Lucida Sans"/>
                <a:ea typeface="Lucida Sans"/>
                <a:cs typeface="Lucida Sans"/>
                <a:sym typeface="Lucida Sans"/>
              </a:rPr>
              <a:t>Suppose  Alice needs to send  a message to Bob</a:t>
            </a:r>
            <a:endParaRPr/>
          </a:p>
          <a:p>
            <a:pPr indent="-255587" lvl="0" marL="365125" marR="0" rtl="0" algn="l">
              <a:lnSpc>
                <a:spcPct val="100000"/>
              </a:lnSpc>
              <a:spcBef>
                <a:spcPts val="400"/>
              </a:spcBef>
              <a:spcAft>
                <a:spcPts val="0"/>
              </a:spcAft>
              <a:buClr>
                <a:srgbClr val="000000"/>
              </a:buClr>
              <a:buSzPts val="2200"/>
              <a:buFont typeface="Lucida Sans"/>
              <a:buNone/>
            </a:pPr>
            <a:r>
              <a:rPr b="0" i="0" lang="en-US" sz="2200" u="none">
                <a:solidFill>
                  <a:srgbClr val="000000"/>
                </a:solidFill>
                <a:latin typeface="Lucida Sans"/>
                <a:ea typeface="Lucida Sans"/>
                <a:cs typeface="Lucida Sans"/>
                <a:sym typeface="Lucida Sans"/>
              </a:rPr>
              <a:t>1. Alice converts  her message to a k-tuple  x =  [x</a:t>
            </a:r>
            <a:r>
              <a:rPr b="0" baseline="30000" i="0" lang="en-US" sz="2200" u="none">
                <a:solidFill>
                  <a:srgbClr val="000000"/>
                </a:solidFill>
                <a:latin typeface="Lucida Sans"/>
                <a:ea typeface="Lucida Sans"/>
                <a:cs typeface="Lucida Sans"/>
                <a:sym typeface="Lucida Sans"/>
              </a:rPr>
              <a:t>1</a:t>
            </a:r>
            <a:r>
              <a:rPr b="0" i="0" lang="en-US" sz="2200" u="none">
                <a:solidFill>
                  <a:srgbClr val="000000"/>
                </a:solidFill>
                <a:latin typeface="Lucida Sans"/>
                <a:ea typeface="Lucida Sans"/>
                <a:cs typeface="Lucida Sans"/>
                <a:sym typeface="Lucida Sans"/>
              </a:rPr>
              <a:t>, x</a:t>
            </a:r>
            <a:r>
              <a:rPr b="0" baseline="30000" i="0" lang="en-US" sz="2200" u="none">
                <a:solidFill>
                  <a:srgbClr val="000000"/>
                </a:solidFill>
                <a:latin typeface="Lucida Sans"/>
                <a:ea typeface="Lucida Sans"/>
                <a:cs typeface="Lucida Sans"/>
                <a:sym typeface="Lucida Sans"/>
              </a:rPr>
              <a:t>2</a:t>
            </a:r>
            <a:r>
              <a:rPr b="0" i="0" lang="en-US" sz="2200" u="none">
                <a:solidFill>
                  <a:srgbClr val="000000"/>
                </a:solidFill>
                <a:latin typeface="Lucida Sans"/>
                <a:ea typeface="Lucida Sans"/>
                <a:cs typeface="Lucida Sans"/>
                <a:sym typeface="Lucida Sans"/>
              </a:rPr>
              <a:t> , …, x</a:t>
            </a:r>
            <a:r>
              <a:rPr b="0" baseline="30000" i="0" lang="en-US" sz="2200" u="none">
                <a:solidFill>
                  <a:srgbClr val="000000"/>
                </a:solidFill>
                <a:latin typeface="Lucida Sans"/>
                <a:ea typeface="Lucida Sans"/>
                <a:cs typeface="Lucida Sans"/>
                <a:sym typeface="Lucida Sans"/>
              </a:rPr>
              <a:t>k</a:t>
            </a:r>
            <a:r>
              <a:rPr b="0" i="0" lang="en-US" sz="2200" u="none">
                <a:solidFill>
                  <a:srgbClr val="000000"/>
                </a:solidFill>
                <a:latin typeface="Lucida Sans"/>
                <a:ea typeface="Lucida Sans"/>
                <a:cs typeface="Lucida Sans"/>
                <a:sym typeface="Lucida Sans"/>
              </a:rPr>
              <a:t>] in which x</a:t>
            </a:r>
            <a:r>
              <a:rPr b="0" baseline="30000" i="0" lang="en-US" sz="2200" u="none">
                <a:solidFill>
                  <a:srgbClr val="000000"/>
                </a:solidFill>
                <a:latin typeface="Lucida Sans"/>
                <a:ea typeface="Lucida Sans"/>
                <a:cs typeface="Lucida Sans"/>
                <a:sym typeface="Lucida Sans"/>
              </a:rPr>
              <a:t>i</a:t>
            </a:r>
            <a:r>
              <a:rPr b="0" i="0" lang="en-US" sz="2200" u="none">
                <a:solidFill>
                  <a:srgbClr val="000000"/>
                </a:solidFill>
                <a:latin typeface="Lucida Sans"/>
                <a:ea typeface="Lucida Sans"/>
                <a:cs typeface="Lucida Sans"/>
                <a:sym typeface="Lucida Sans"/>
              </a:rPr>
              <a:t> is either 0 or 1. The tuple x is the plaintext</a:t>
            </a:r>
            <a:endParaRPr/>
          </a:p>
          <a:p>
            <a:pPr indent="-255587" lvl="0" marL="365125" marR="0" rtl="0" algn="l">
              <a:lnSpc>
                <a:spcPct val="100000"/>
              </a:lnSpc>
              <a:spcBef>
                <a:spcPts val="400"/>
              </a:spcBef>
              <a:spcAft>
                <a:spcPts val="0"/>
              </a:spcAft>
              <a:buClr>
                <a:srgbClr val="000000"/>
              </a:buClr>
              <a:buSzPts val="2200"/>
              <a:buFont typeface="Lucida Sans"/>
              <a:buNone/>
            </a:pPr>
            <a:r>
              <a:rPr b="0" i="0" lang="en-US" sz="2200" u="none">
                <a:solidFill>
                  <a:srgbClr val="000000"/>
                </a:solidFill>
                <a:latin typeface="Lucida Sans"/>
                <a:ea typeface="Lucida Sans"/>
                <a:cs typeface="Lucida Sans"/>
                <a:sym typeface="Lucida Sans"/>
              </a:rPr>
              <a:t>2.  Alice uses the  knapsackSum(a,x)  routine to calculate s.    She  then sends the value of s as the  ciphertext </a:t>
            </a:r>
            <a:endParaRPr/>
          </a:p>
          <a:p>
            <a:pPr indent="-255586" lvl="0" marL="365125" marR="0" rtl="0" algn="l">
              <a:lnSpc>
                <a:spcPct val="100000"/>
              </a:lnSpc>
              <a:spcBef>
                <a:spcPts val="400"/>
              </a:spcBef>
              <a:spcAft>
                <a:spcPts val="0"/>
              </a:spcAft>
              <a:buClr>
                <a:srgbClr val="2DA2BF"/>
              </a:buClr>
              <a:buSzPts val="1496"/>
              <a:buFont typeface="Noto Sans Symbols"/>
              <a:buChar char="🞂"/>
            </a:pPr>
            <a:r>
              <a:rPr b="0" i="0" lang="en-US" sz="2200" u="none">
                <a:solidFill>
                  <a:srgbClr val="000000"/>
                </a:solidFill>
                <a:latin typeface="Lucida Sans"/>
                <a:ea typeface="Lucida Sans"/>
                <a:cs typeface="Lucida Sans"/>
                <a:sym typeface="Lucida Sans"/>
              </a:rPr>
              <a:t>Decryption</a:t>
            </a:r>
            <a:endParaRPr/>
          </a:p>
          <a:p>
            <a:pPr indent="-255587" lvl="0" marL="365125" marR="0" rtl="0" algn="l">
              <a:lnSpc>
                <a:spcPct val="100000"/>
              </a:lnSpc>
              <a:spcBef>
                <a:spcPts val="400"/>
              </a:spcBef>
              <a:spcAft>
                <a:spcPts val="0"/>
              </a:spcAft>
              <a:buClr>
                <a:srgbClr val="000000"/>
              </a:buClr>
              <a:buSzPts val="2200"/>
              <a:buFont typeface="Lucida Sans"/>
              <a:buNone/>
            </a:pPr>
            <a:r>
              <a:rPr b="0" i="0" lang="en-US" sz="2200" u="none">
                <a:solidFill>
                  <a:srgbClr val="000000"/>
                </a:solidFill>
                <a:latin typeface="Lucida Sans"/>
                <a:ea typeface="Lucida Sans"/>
                <a:cs typeface="Lucida Sans"/>
                <a:sym typeface="Lucida Sans"/>
              </a:rPr>
              <a:t>Bob  receives the ciphertext  s</a:t>
            </a:r>
            <a:endParaRPr/>
          </a:p>
          <a:p>
            <a:pPr indent="-255587" lvl="0" marL="365125" marR="0" rtl="0" algn="l">
              <a:lnSpc>
                <a:spcPct val="100000"/>
              </a:lnSpc>
              <a:spcBef>
                <a:spcPts val="400"/>
              </a:spcBef>
              <a:spcAft>
                <a:spcPts val="0"/>
              </a:spcAft>
              <a:buClr>
                <a:srgbClr val="000000"/>
              </a:buClr>
              <a:buSzPts val="2200"/>
              <a:buFont typeface="Lucida Sans"/>
              <a:buNone/>
            </a:pPr>
            <a:r>
              <a:rPr b="0" i="0" lang="en-US" sz="2200" u="none">
                <a:solidFill>
                  <a:srgbClr val="000000"/>
                </a:solidFill>
                <a:latin typeface="Lucida Sans"/>
                <a:ea typeface="Lucida Sans"/>
                <a:cs typeface="Lucida Sans"/>
                <a:sym typeface="Lucida Sans"/>
              </a:rPr>
              <a:t>1. Bob calculates  s’ = r</a:t>
            </a:r>
            <a:r>
              <a:rPr b="0" baseline="30000" i="0" lang="en-US" sz="2200" u="none">
                <a:solidFill>
                  <a:srgbClr val="000000"/>
                </a:solidFill>
                <a:latin typeface="Lucida Sans"/>
                <a:ea typeface="Lucida Sans"/>
                <a:cs typeface="Lucida Sans"/>
                <a:sym typeface="Lucida Sans"/>
              </a:rPr>
              <a:t>-1</a:t>
            </a:r>
            <a:r>
              <a:rPr b="0" i="0" lang="en-US" sz="2200" u="none">
                <a:solidFill>
                  <a:srgbClr val="000000"/>
                </a:solidFill>
                <a:latin typeface="Lucida Sans"/>
                <a:ea typeface="Lucida Sans"/>
                <a:cs typeface="Lucida Sans"/>
                <a:sym typeface="Lucida Sans"/>
              </a:rPr>
              <a:t> x s mod n.</a:t>
            </a:r>
            <a:endParaRPr/>
          </a:p>
          <a:p>
            <a:pPr indent="-255587" lvl="0" marL="365125" marR="0" rtl="0" algn="l">
              <a:lnSpc>
                <a:spcPct val="100000"/>
              </a:lnSpc>
              <a:spcBef>
                <a:spcPts val="400"/>
              </a:spcBef>
              <a:spcAft>
                <a:spcPts val="0"/>
              </a:spcAft>
              <a:buClr>
                <a:srgbClr val="000000"/>
              </a:buClr>
              <a:buSzPts val="2200"/>
              <a:buFont typeface="Lucida Sans"/>
              <a:buNone/>
            </a:pPr>
            <a:r>
              <a:rPr b="1" i="0" lang="en-US" sz="2200" u="none">
                <a:solidFill>
                  <a:srgbClr val="000000"/>
                </a:solidFill>
                <a:latin typeface="Lucida Sans"/>
                <a:ea typeface="Lucida Sans"/>
                <a:cs typeface="Lucida Sans"/>
                <a:sym typeface="Lucida Sans"/>
              </a:rPr>
              <a:t>2</a:t>
            </a:r>
            <a:r>
              <a:rPr b="0" i="0" lang="en-US" sz="2200" u="none">
                <a:solidFill>
                  <a:srgbClr val="000000"/>
                </a:solidFill>
                <a:latin typeface="Lucida Sans"/>
                <a:ea typeface="Lucida Sans"/>
                <a:cs typeface="Lucida Sans"/>
                <a:sym typeface="Lucida Sans"/>
              </a:rPr>
              <a:t>. Bob uses inv_knapsackSum  to create x’</a:t>
            </a:r>
            <a:endParaRPr/>
          </a:p>
          <a:p>
            <a:pPr indent="-255587" lvl="0" marL="365125" marR="0" rtl="0" algn="l">
              <a:lnSpc>
                <a:spcPct val="100000"/>
              </a:lnSpc>
              <a:spcBef>
                <a:spcPts val="400"/>
              </a:spcBef>
              <a:spcAft>
                <a:spcPts val="0"/>
              </a:spcAft>
              <a:buClr>
                <a:srgbClr val="000000"/>
              </a:buClr>
              <a:buSzPts val="2200"/>
              <a:buFont typeface="Lucida Sans"/>
              <a:buNone/>
            </a:pPr>
            <a:r>
              <a:rPr b="0" i="0" lang="en-US" sz="2200" u="none">
                <a:solidFill>
                  <a:srgbClr val="000000"/>
                </a:solidFill>
                <a:latin typeface="Lucida Sans"/>
                <a:ea typeface="Lucida Sans"/>
                <a:cs typeface="Lucida Sans"/>
                <a:sym typeface="Lucida Sans"/>
              </a:rPr>
              <a:t>3. Bob permutes x’ to find x. The tuple x is  the recovered plaintext.</a:t>
            </a:r>
            <a:endParaRPr/>
          </a:p>
          <a:p>
            <a:pPr indent="-255587" lvl="0" marL="365125" marR="0" rtl="0" algn="l">
              <a:lnSpc>
                <a:spcPct val="100000"/>
              </a:lnSpc>
              <a:spcBef>
                <a:spcPts val="400"/>
              </a:spcBef>
              <a:spcAft>
                <a:spcPts val="0"/>
              </a:spcAft>
              <a:buClr>
                <a:schemeClr val="dk1"/>
              </a:buClr>
              <a:buSzPts val="2200"/>
              <a:buFont typeface="Arial"/>
              <a:buNone/>
            </a:pPr>
            <a:r>
              <a:t/>
            </a:r>
            <a:endParaRPr b="0" i="0" sz="2200" u="none">
              <a:solidFill>
                <a:srgbClr val="000000"/>
              </a:solidFill>
              <a:latin typeface="Lucida Sans"/>
              <a:ea typeface="Lucida Sans"/>
              <a:cs typeface="Lucida Sans"/>
              <a:sym typeface="Lucida Sans"/>
            </a:endParaRPr>
          </a:p>
          <a:p>
            <a:pPr indent="0" lvl="0" marL="0" marR="0" rtl="0" algn="l">
              <a:lnSpc>
                <a:spcPct val="100000"/>
              </a:lnSpc>
              <a:spcBef>
                <a:spcPts val="0"/>
              </a:spcBef>
              <a:spcAft>
                <a:spcPts val="0"/>
              </a:spcAft>
              <a:buNone/>
            </a:pPr>
            <a:r>
              <a:t/>
            </a:r>
            <a:endParaRPr b="0" i="0" sz="2200" u="none">
              <a:solidFill>
                <a:srgbClr val="000000"/>
              </a:solidFill>
              <a:latin typeface="Lucida Sans"/>
              <a:ea typeface="Lucida Sans"/>
              <a:cs typeface="Lucida Sans"/>
              <a:sym typeface="Lucida Sans"/>
            </a:endParaRPr>
          </a:p>
        </p:txBody>
      </p:sp>
      <p:pic>
        <p:nvPicPr>
          <p:cNvPr id="1539" name="Google Shape;1539;p185"/>
          <p:cNvPicPr preferRelativeResize="0"/>
          <p:nvPr/>
        </p:nvPicPr>
        <p:blipFill rotWithShape="1">
          <a:blip r:embed="rId3">
            <a:alphaModFix/>
          </a:blip>
          <a:srcRect b="0" l="0" r="0" t="0"/>
          <a:stretch/>
        </p:blipFill>
        <p:spPr>
          <a:xfrm>
            <a:off x="298450" y="268287"/>
            <a:ext cx="8394700" cy="1158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0" st="0"/>
                                            </p:txEl>
                                          </p:spTgt>
                                        </p:tgtEl>
                                        <p:attrNameLst>
                                          <p:attrName>style.visibility</p:attrName>
                                        </p:attrNameLst>
                                      </p:cBhvr>
                                      <p:to>
                                        <p:strVal val="visible"/>
                                      </p:to>
                                    </p:set>
                                    <p:animEffect filter="fade" transition="in">
                                      <p:cBhvr>
                                        <p:cTn dur="500"/>
                                        <p:tgtEl>
                                          <p:spTgt spid="15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1" st="1"/>
                                            </p:txEl>
                                          </p:spTgt>
                                        </p:tgtEl>
                                        <p:attrNameLst>
                                          <p:attrName>style.visibility</p:attrName>
                                        </p:attrNameLst>
                                      </p:cBhvr>
                                      <p:to>
                                        <p:strVal val="visible"/>
                                      </p:to>
                                    </p:set>
                                    <p:animEffect filter="fade" transition="in">
                                      <p:cBhvr>
                                        <p:cTn dur="500"/>
                                        <p:tgtEl>
                                          <p:spTgt spid="15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2" st="2"/>
                                            </p:txEl>
                                          </p:spTgt>
                                        </p:tgtEl>
                                        <p:attrNameLst>
                                          <p:attrName>style.visibility</p:attrName>
                                        </p:attrNameLst>
                                      </p:cBhvr>
                                      <p:to>
                                        <p:strVal val="visible"/>
                                      </p:to>
                                    </p:set>
                                    <p:animEffect filter="fade" transition="in">
                                      <p:cBhvr>
                                        <p:cTn dur="500"/>
                                        <p:tgtEl>
                                          <p:spTgt spid="15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3" st="3"/>
                                            </p:txEl>
                                          </p:spTgt>
                                        </p:tgtEl>
                                        <p:attrNameLst>
                                          <p:attrName>style.visibility</p:attrName>
                                        </p:attrNameLst>
                                      </p:cBhvr>
                                      <p:to>
                                        <p:strVal val="visible"/>
                                      </p:to>
                                    </p:set>
                                    <p:animEffect filter="fade" transition="in">
                                      <p:cBhvr>
                                        <p:cTn dur="500"/>
                                        <p:tgtEl>
                                          <p:spTgt spid="15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4" st="4"/>
                                            </p:txEl>
                                          </p:spTgt>
                                        </p:tgtEl>
                                        <p:attrNameLst>
                                          <p:attrName>style.visibility</p:attrName>
                                        </p:attrNameLst>
                                      </p:cBhvr>
                                      <p:to>
                                        <p:strVal val="visible"/>
                                      </p:to>
                                    </p:set>
                                    <p:animEffect filter="fade" transition="in">
                                      <p:cBhvr>
                                        <p:cTn dur="500"/>
                                        <p:tgtEl>
                                          <p:spTgt spid="15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5" st="5"/>
                                            </p:txEl>
                                          </p:spTgt>
                                        </p:tgtEl>
                                        <p:attrNameLst>
                                          <p:attrName>style.visibility</p:attrName>
                                        </p:attrNameLst>
                                      </p:cBhvr>
                                      <p:to>
                                        <p:strVal val="visible"/>
                                      </p:to>
                                    </p:set>
                                    <p:animEffect filter="fade" transition="in">
                                      <p:cBhvr>
                                        <p:cTn dur="500"/>
                                        <p:tgtEl>
                                          <p:spTgt spid="15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6" st="6"/>
                                            </p:txEl>
                                          </p:spTgt>
                                        </p:tgtEl>
                                        <p:attrNameLst>
                                          <p:attrName>style.visibility</p:attrName>
                                        </p:attrNameLst>
                                      </p:cBhvr>
                                      <p:to>
                                        <p:strVal val="visible"/>
                                      </p:to>
                                    </p:set>
                                    <p:animEffect filter="fade" transition="in">
                                      <p:cBhvr>
                                        <p:cTn dur="500"/>
                                        <p:tgtEl>
                                          <p:spTgt spid="15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7" st="7"/>
                                            </p:txEl>
                                          </p:spTgt>
                                        </p:tgtEl>
                                        <p:attrNameLst>
                                          <p:attrName>style.visibility</p:attrName>
                                        </p:attrNameLst>
                                      </p:cBhvr>
                                      <p:to>
                                        <p:strVal val="visible"/>
                                      </p:to>
                                    </p:set>
                                    <p:animEffect filter="fade" transition="in">
                                      <p:cBhvr>
                                        <p:cTn dur="500"/>
                                        <p:tgtEl>
                                          <p:spTgt spid="15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8" st="8"/>
                                            </p:txEl>
                                          </p:spTgt>
                                        </p:tgtEl>
                                        <p:attrNameLst>
                                          <p:attrName>style.visibility</p:attrName>
                                        </p:attrNameLst>
                                      </p:cBhvr>
                                      <p:to>
                                        <p:strVal val="visible"/>
                                      </p:to>
                                    </p:set>
                                    <p:animEffect filter="fade" transition="in">
                                      <p:cBhvr>
                                        <p:cTn dur="500"/>
                                        <p:tgtEl>
                                          <p:spTgt spid="153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9" st="9"/>
                                            </p:txEl>
                                          </p:spTgt>
                                        </p:tgtEl>
                                        <p:attrNameLst>
                                          <p:attrName>style.visibility</p:attrName>
                                        </p:attrNameLst>
                                      </p:cBhvr>
                                      <p:to>
                                        <p:strVal val="visible"/>
                                      </p:to>
                                    </p:set>
                                    <p:animEffect filter="fade" transition="in">
                                      <p:cBhvr>
                                        <p:cTn dur="500"/>
                                        <p:tgtEl>
                                          <p:spTgt spid="153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0" st="0"/>
                                            </p:txEl>
                                          </p:spTgt>
                                        </p:tgtEl>
                                        <p:attrNameLst>
                                          <p:attrName>style.visibility</p:attrName>
                                        </p:attrNameLst>
                                      </p:cBhvr>
                                      <p:to>
                                        <p:strVal val="visible"/>
                                      </p:to>
                                    </p:set>
                                    <p:animEffect filter="fade" transition="in">
                                      <p:cBhvr>
                                        <p:cTn dur="500"/>
                                        <p:tgtEl>
                                          <p:spTgt spid="15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1" st="1"/>
                                            </p:txEl>
                                          </p:spTgt>
                                        </p:tgtEl>
                                        <p:attrNameLst>
                                          <p:attrName>style.visibility</p:attrName>
                                        </p:attrNameLst>
                                      </p:cBhvr>
                                      <p:to>
                                        <p:strVal val="visible"/>
                                      </p:to>
                                    </p:set>
                                    <p:animEffect filter="fade" transition="in">
                                      <p:cBhvr>
                                        <p:cTn dur="500"/>
                                        <p:tgtEl>
                                          <p:spTgt spid="15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2" st="2"/>
                                            </p:txEl>
                                          </p:spTgt>
                                        </p:tgtEl>
                                        <p:attrNameLst>
                                          <p:attrName>style.visibility</p:attrName>
                                        </p:attrNameLst>
                                      </p:cBhvr>
                                      <p:to>
                                        <p:strVal val="visible"/>
                                      </p:to>
                                    </p:set>
                                    <p:animEffect filter="fade" transition="in">
                                      <p:cBhvr>
                                        <p:cTn dur="500"/>
                                        <p:tgtEl>
                                          <p:spTgt spid="15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3" st="3"/>
                                            </p:txEl>
                                          </p:spTgt>
                                        </p:tgtEl>
                                        <p:attrNameLst>
                                          <p:attrName>style.visibility</p:attrName>
                                        </p:attrNameLst>
                                      </p:cBhvr>
                                      <p:to>
                                        <p:strVal val="visible"/>
                                      </p:to>
                                    </p:set>
                                    <p:animEffect filter="fade" transition="in">
                                      <p:cBhvr>
                                        <p:cTn dur="500"/>
                                        <p:tgtEl>
                                          <p:spTgt spid="15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4" st="4"/>
                                            </p:txEl>
                                          </p:spTgt>
                                        </p:tgtEl>
                                        <p:attrNameLst>
                                          <p:attrName>style.visibility</p:attrName>
                                        </p:attrNameLst>
                                      </p:cBhvr>
                                      <p:to>
                                        <p:strVal val="visible"/>
                                      </p:to>
                                    </p:set>
                                    <p:animEffect filter="fade" transition="in">
                                      <p:cBhvr>
                                        <p:cTn dur="500"/>
                                        <p:tgtEl>
                                          <p:spTgt spid="153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5" st="5"/>
                                            </p:txEl>
                                          </p:spTgt>
                                        </p:tgtEl>
                                        <p:attrNameLst>
                                          <p:attrName>style.visibility</p:attrName>
                                        </p:attrNameLst>
                                      </p:cBhvr>
                                      <p:to>
                                        <p:strVal val="visible"/>
                                      </p:to>
                                    </p:set>
                                    <p:animEffect filter="fade" transition="in">
                                      <p:cBhvr>
                                        <p:cTn dur="500"/>
                                        <p:tgtEl>
                                          <p:spTgt spid="153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6" st="6"/>
                                            </p:txEl>
                                          </p:spTgt>
                                        </p:tgtEl>
                                        <p:attrNameLst>
                                          <p:attrName>style.visibility</p:attrName>
                                        </p:attrNameLst>
                                      </p:cBhvr>
                                      <p:to>
                                        <p:strVal val="visible"/>
                                      </p:to>
                                    </p:set>
                                    <p:animEffect filter="fade" transition="in">
                                      <p:cBhvr>
                                        <p:cTn dur="500"/>
                                        <p:tgtEl>
                                          <p:spTgt spid="153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7" st="7"/>
                                            </p:txEl>
                                          </p:spTgt>
                                        </p:tgtEl>
                                        <p:attrNameLst>
                                          <p:attrName>style.visibility</p:attrName>
                                        </p:attrNameLst>
                                      </p:cBhvr>
                                      <p:to>
                                        <p:strVal val="visible"/>
                                      </p:to>
                                    </p:set>
                                    <p:animEffect filter="fade" transition="in">
                                      <p:cBhvr>
                                        <p:cTn dur="500"/>
                                        <p:tgtEl>
                                          <p:spTgt spid="153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8" st="8"/>
                                            </p:txEl>
                                          </p:spTgt>
                                        </p:tgtEl>
                                        <p:attrNameLst>
                                          <p:attrName>style.visibility</p:attrName>
                                        </p:attrNameLst>
                                      </p:cBhvr>
                                      <p:to>
                                        <p:strVal val="visible"/>
                                      </p:to>
                                    </p:set>
                                    <p:animEffect filter="fade" transition="in">
                                      <p:cBhvr>
                                        <p:cTn dur="500"/>
                                        <p:tgtEl>
                                          <p:spTgt spid="153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8">
                                            <p:txEl>
                                              <p:pRg end="9" st="9"/>
                                            </p:txEl>
                                          </p:spTgt>
                                        </p:tgtEl>
                                        <p:attrNameLst>
                                          <p:attrName>style.visibility</p:attrName>
                                        </p:attrNameLst>
                                      </p:cBhvr>
                                      <p:to>
                                        <p:strVal val="visible"/>
                                      </p:to>
                                    </p:set>
                                    <p:animEffect filter="fade" transition="in">
                                      <p:cBhvr>
                                        <p:cTn dur="500"/>
                                        <p:tgtEl>
                                          <p:spTgt spid="153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pic>
        <p:nvPicPr>
          <p:cNvPr id="1545" name="Google Shape;1545;p186"/>
          <p:cNvPicPr preferRelativeResize="0"/>
          <p:nvPr/>
        </p:nvPicPr>
        <p:blipFill rotWithShape="1">
          <a:blip r:embed="rId3">
            <a:alphaModFix/>
          </a:blip>
          <a:srcRect b="0" l="0" r="0" t="0"/>
          <a:stretch/>
        </p:blipFill>
        <p:spPr>
          <a:xfrm>
            <a:off x="457200" y="1612900"/>
            <a:ext cx="8229600" cy="4262437"/>
          </a:xfrm>
          <a:prstGeom prst="rect">
            <a:avLst/>
          </a:prstGeom>
          <a:noFill/>
          <a:ln>
            <a:noFill/>
          </a:ln>
        </p:spPr>
      </p:pic>
      <p:pic>
        <p:nvPicPr>
          <p:cNvPr id="1546" name="Google Shape;1546;p186"/>
          <p:cNvPicPr preferRelativeResize="0"/>
          <p:nvPr/>
        </p:nvPicPr>
        <p:blipFill rotWithShape="1">
          <a:blip r:embed="rId4">
            <a:alphaModFix/>
          </a:blip>
          <a:srcRect b="0" l="0" r="0" t="0"/>
          <a:stretch/>
        </p:blipFill>
        <p:spPr>
          <a:xfrm>
            <a:off x="298450" y="268287"/>
            <a:ext cx="8394700" cy="11588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87"/>
          <p:cNvSpPr txBox="1"/>
          <p:nvPr/>
        </p:nvSpPr>
        <p:spPr>
          <a:xfrm>
            <a:off x="457200" y="1481137"/>
            <a:ext cx="8229600" cy="4525962"/>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553" name="Google Shape;1553;p187"/>
          <p:cNvPicPr preferRelativeResize="0"/>
          <p:nvPr/>
        </p:nvPicPr>
        <p:blipFill rotWithShape="1">
          <a:blip r:embed="rId3">
            <a:alphaModFix/>
          </a:blip>
          <a:srcRect b="0" l="0" r="0" t="0"/>
          <a:stretch/>
        </p:blipFill>
        <p:spPr>
          <a:xfrm>
            <a:off x="76200" y="1524000"/>
            <a:ext cx="8945562" cy="2514600"/>
          </a:xfrm>
          <a:prstGeom prst="rect">
            <a:avLst/>
          </a:prstGeom>
          <a:noFill/>
          <a:ln>
            <a:noFill/>
          </a:ln>
        </p:spPr>
      </p:pic>
      <p:pic>
        <p:nvPicPr>
          <p:cNvPr id="1554" name="Google Shape;1554;p187"/>
          <p:cNvPicPr preferRelativeResize="0"/>
          <p:nvPr/>
        </p:nvPicPr>
        <p:blipFill rotWithShape="1">
          <a:blip r:embed="rId4">
            <a:alphaModFix/>
          </a:blip>
          <a:srcRect b="0" l="0" r="0" t="0"/>
          <a:stretch/>
        </p:blipFill>
        <p:spPr>
          <a:xfrm>
            <a:off x="298450" y="268287"/>
            <a:ext cx="8394700" cy="1158875"/>
          </a:xfrm>
          <a:prstGeom prst="rect">
            <a:avLst/>
          </a:prstGeom>
          <a:noFill/>
          <a:ln>
            <a:noFill/>
          </a:ln>
        </p:spPr>
      </p:pic>
      <p:pic>
        <p:nvPicPr>
          <p:cNvPr id="1555" name="Google Shape;1555;p187"/>
          <p:cNvPicPr preferRelativeResize="0"/>
          <p:nvPr/>
        </p:nvPicPr>
        <p:blipFill rotWithShape="1">
          <a:blip r:embed="rId5">
            <a:alphaModFix/>
          </a:blip>
          <a:srcRect b="0" l="0" r="0" t="0"/>
          <a:stretch/>
        </p:blipFill>
        <p:spPr>
          <a:xfrm>
            <a:off x="85725" y="4352925"/>
            <a:ext cx="8974137" cy="166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500"/>
                                        <p:tgtEl>
                                          <p:spTgt spid="1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500"/>
                                        <p:tgtEl>
                                          <p:spTgt spid="1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88"/>
          <p:cNvPicPr preferRelativeResize="0"/>
          <p:nvPr/>
        </p:nvPicPr>
        <p:blipFill rotWithShape="1">
          <a:blip r:embed="rId3">
            <a:alphaModFix/>
          </a:blip>
          <a:srcRect b="0" l="0" r="0" t="0"/>
          <a:stretch/>
        </p:blipFill>
        <p:spPr>
          <a:xfrm>
            <a:off x="298450" y="268287"/>
            <a:ext cx="8394700" cy="1158875"/>
          </a:xfrm>
          <a:prstGeom prst="rect">
            <a:avLst/>
          </a:prstGeom>
          <a:noFill/>
          <a:ln>
            <a:noFill/>
          </a:ln>
        </p:spPr>
      </p:pic>
      <p:pic>
        <p:nvPicPr>
          <p:cNvPr id="1562" name="Google Shape;1562;p188"/>
          <p:cNvPicPr preferRelativeResize="0"/>
          <p:nvPr/>
        </p:nvPicPr>
        <p:blipFill rotWithShape="1">
          <a:blip r:embed="rId4">
            <a:alphaModFix/>
          </a:blip>
          <a:srcRect b="0" l="0" r="0" t="0"/>
          <a:stretch/>
        </p:blipFill>
        <p:spPr>
          <a:xfrm>
            <a:off x="0" y="1524000"/>
            <a:ext cx="9144000" cy="2667000"/>
          </a:xfrm>
          <a:prstGeom prst="rect">
            <a:avLst/>
          </a:prstGeom>
          <a:noFill/>
          <a:ln>
            <a:noFill/>
          </a:ln>
        </p:spPr>
      </p:pic>
      <p:sp>
        <p:nvSpPr>
          <p:cNvPr id="1563" name="Google Shape;1563;p188"/>
          <p:cNvSpPr txBox="1"/>
          <p:nvPr/>
        </p:nvSpPr>
        <p:spPr>
          <a:xfrm>
            <a:off x="0" y="4648200"/>
            <a:ext cx="8305800" cy="67945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Note  : 37</a:t>
            </a:r>
            <a:r>
              <a:rPr b="0" baseline="30000" i="0" lang="en-US" sz="1800" u="none">
                <a:solidFill>
                  <a:srgbClr val="000000"/>
                </a:solidFill>
                <a:latin typeface="Arial"/>
                <a:ea typeface="Arial"/>
                <a:cs typeface="Arial"/>
                <a:sym typeface="Arial"/>
              </a:rPr>
              <a:t>-1</a:t>
            </a:r>
            <a:r>
              <a:rPr b="0" i="0" lang="en-US" sz="1800" u="none">
                <a:solidFill>
                  <a:srgbClr val="000000"/>
                </a:solidFill>
                <a:latin typeface="Arial"/>
                <a:ea typeface="Arial"/>
                <a:cs typeface="Arial"/>
                <a:sym typeface="Arial"/>
              </a:rPr>
              <a:t> in Z</a:t>
            </a:r>
            <a:r>
              <a:rPr b="0" baseline="-25000" i="0" lang="en-US" sz="1800" u="none">
                <a:solidFill>
                  <a:srgbClr val="000000"/>
                </a:solidFill>
                <a:latin typeface="Arial"/>
                <a:ea typeface="Arial"/>
                <a:cs typeface="Arial"/>
                <a:sym typeface="Arial"/>
              </a:rPr>
              <a:t>900</a:t>
            </a:r>
            <a:r>
              <a:rPr b="0" i="0" lang="en-US" sz="1800" u="none">
                <a:solidFill>
                  <a:srgbClr val="000000"/>
                </a:solidFill>
                <a:latin typeface="Arial"/>
                <a:ea typeface="Arial"/>
                <a:cs typeface="Arial"/>
                <a:sym typeface="Arial"/>
              </a:rPr>
              <a:t> is 73</a:t>
            </a:r>
            <a:endParaRPr/>
          </a:p>
          <a:p>
            <a:pPr indent="0" lvl="0" marL="0" marR="0" rtl="0" algn="l">
              <a:lnSpc>
                <a:spcPct val="100000"/>
              </a:lnSpc>
              <a:spcBef>
                <a:spcPts val="0"/>
              </a:spcBef>
              <a:spcAft>
                <a:spcPts val="0"/>
              </a:spcAft>
              <a:buClr>
                <a:srgbClr val="000000"/>
              </a:buClr>
              <a:buSzPts val="1800"/>
              <a:buFont typeface="Arial"/>
              <a:buNone/>
            </a:pPr>
            <a:r>
              <a:rPr b="0" i="0" lang="en-US" sz="1800" u="none">
                <a:solidFill>
                  <a:srgbClr val="000000"/>
                </a:solidFill>
                <a:latin typeface="Arial"/>
                <a:ea typeface="Arial"/>
                <a:cs typeface="Arial"/>
                <a:sym typeface="Arial"/>
              </a:rPr>
              <a:t>Hence 2399 x 73 mod 900 =527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2"/>
                                        </p:tgtEl>
                                        <p:attrNameLst>
                                          <p:attrName>style.visibility</p:attrName>
                                        </p:attrNameLst>
                                      </p:cBhvr>
                                      <p:to>
                                        <p:strVal val="visible"/>
                                      </p:to>
                                    </p:set>
                                    <p:animEffect filter="fade" transition="in">
                                      <p:cBhvr>
                                        <p:cTn dur="500"/>
                                        <p:tgtEl>
                                          <p:spTgt spid="1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500"/>
                                        <p:tgtEl>
                                          <p:spTgt spid="1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8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514349" lvl="0" marL="623887" marR="0" rtl="0" algn="l">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Times New Roman"/>
                <a:ea typeface="Times New Roman"/>
                <a:cs typeface="Times New Roman"/>
                <a:sym typeface="Times New Roman"/>
              </a:rPr>
              <a:t>The most common public-key algorithm is the RSA cryptosystem, named for its inventors (Rivest, Shamir, and Adleman).</a:t>
            </a:r>
            <a:endParaRPr/>
          </a:p>
          <a:p>
            <a:pPr indent="-514349" lvl="0" marL="623887"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Times New Roman"/>
                <a:ea typeface="Times New Roman"/>
                <a:cs typeface="Times New Roman"/>
                <a:sym typeface="Times New Roman"/>
              </a:rPr>
              <a:t>To generate the RSA public and private key pair-----🡪</a:t>
            </a:r>
            <a:endParaRPr/>
          </a:p>
          <a:p>
            <a:pPr indent="-514349" lvl="0" marL="623887" marR="0" rtl="0" algn="l">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Times New Roman"/>
                <a:ea typeface="Times New Roman"/>
                <a:cs typeface="Times New Roman"/>
                <a:sym typeface="Times New Roman"/>
              </a:rPr>
              <a:t>Choose 2 large prime nos. p and q.</a:t>
            </a:r>
            <a:endParaRPr/>
          </a:p>
          <a:p>
            <a:pPr indent="-514349" lvl="0" marL="623887" marR="0" rtl="0" algn="l">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Times New Roman"/>
                <a:ea typeface="Times New Roman"/>
                <a:cs typeface="Times New Roman"/>
                <a:sym typeface="Times New Roman"/>
              </a:rPr>
              <a:t>Form the product n=p.q</a:t>
            </a:r>
            <a:endParaRPr/>
          </a:p>
          <a:p>
            <a:pPr indent="-514349" lvl="0" marL="623887" marR="0" rtl="0" algn="l">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Times New Roman"/>
                <a:ea typeface="Times New Roman"/>
                <a:cs typeface="Times New Roman"/>
                <a:sym typeface="Times New Roman"/>
              </a:rPr>
              <a:t>Find ф(n)=(p-1).(q-1)</a:t>
            </a:r>
            <a:endParaRPr/>
          </a:p>
          <a:p>
            <a:pPr indent="-514349" lvl="0" marL="623887" marR="0" rtl="0" algn="l">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Times New Roman"/>
                <a:ea typeface="Times New Roman"/>
                <a:cs typeface="Times New Roman"/>
                <a:sym typeface="Times New Roman"/>
              </a:rPr>
              <a:t>Choose e such that it is relatively prime to ф(n).</a:t>
            </a:r>
            <a:endParaRPr/>
          </a:p>
          <a:p>
            <a:pPr indent="-514349" lvl="0" marL="623887" marR="0" rtl="0" algn="l">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Times New Roman"/>
                <a:ea typeface="Times New Roman"/>
                <a:cs typeface="Times New Roman"/>
                <a:sym typeface="Times New Roman"/>
              </a:rPr>
              <a:t>Choose d such that :	e x d mod ф(n)=1</a:t>
            </a:r>
            <a:endParaRPr/>
          </a:p>
          <a:p>
            <a:pPr indent="-514349" lvl="0" marL="623887" marR="0" rtl="0" algn="l">
              <a:lnSpc>
                <a:spcPct val="100000"/>
              </a:lnSpc>
              <a:spcBef>
                <a:spcPts val="400"/>
              </a:spcBef>
              <a:spcAft>
                <a:spcPts val="0"/>
              </a:spcAft>
              <a:buClr>
                <a:schemeClr val="accent1"/>
              </a:buClr>
              <a:buSzPts val="1632"/>
              <a:buFont typeface="Noto Sans Symbols"/>
              <a:buNone/>
            </a:pPr>
            <a:r>
              <a:rPr b="0" i="0" lang="en-US" sz="2400" u="none">
                <a:solidFill>
                  <a:schemeClr val="dk1"/>
                </a:solidFill>
                <a:latin typeface="Times New Roman"/>
                <a:ea typeface="Times New Roman"/>
                <a:cs typeface="Times New Roman"/>
                <a:sym typeface="Times New Roman"/>
              </a:rPr>
              <a:t>	(Or d is the multiplicative inverse of e in Z </a:t>
            </a:r>
            <a:r>
              <a:rPr b="0" baseline="-25000" i="0" lang="en-US" sz="2400" u="none">
                <a:solidFill>
                  <a:schemeClr val="dk1"/>
                </a:solidFill>
                <a:latin typeface="Lucida Sans"/>
                <a:ea typeface="Lucida Sans"/>
                <a:cs typeface="Lucida Sans"/>
                <a:sym typeface="Lucida Sans"/>
              </a:rPr>
              <a:t>ф(n) </a:t>
            </a:r>
            <a:r>
              <a:rPr b="0" i="0" lang="en-US" sz="2400" u="none">
                <a:solidFill>
                  <a:schemeClr val="dk1"/>
                </a:solidFill>
                <a:latin typeface="Lucida Sans"/>
                <a:ea typeface="Lucida Sans"/>
                <a:cs typeface="Lucida Sans"/>
                <a:sym typeface="Lucida Sans"/>
              </a:rPr>
              <a:t>)</a:t>
            </a:r>
            <a:endParaRPr/>
          </a:p>
          <a:p>
            <a:pPr indent="-151955" lvl="0" marL="365125" marR="0" rtl="0" algn="l">
              <a:spcBef>
                <a:spcPts val="400"/>
              </a:spcBef>
              <a:spcAft>
                <a:spcPts val="0"/>
              </a:spcAft>
              <a:buClr>
                <a:schemeClr val="accent1"/>
              </a:buClr>
              <a:buSzPts val="1632"/>
              <a:buFont typeface="Noto Sans Symbols"/>
              <a:buNone/>
            </a:pPr>
            <a:r>
              <a:t/>
            </a:r>
            <a:endParaRPr b="0" i="0" sz="2400" u="none">
              <a:solidFill>
                <a:schemeClr val="dk1"/>
              </a:solidFill>
              <a:latin typeface="Lucida Sans"/>
              <a:ea typeface="Lucida Sans"/>
              <a:cs typeface="Lucida Sans"/>
              <a:sym typeface="Lucida Sans"/>
            </a:endParaRPr>
          </a:p>
        </p:txBody>
      </p:sp>
      <p:sp>
        <p:nvSpPr>
          <p:cNvPr id="1569" name="Google Shape;1569;p18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RSA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0" st="0"/>
                                            </p:txEl>
                                          </p:spTgt>
                                        </p:tgtEl>
                                        <p:attrNameLst>
                                          <p:attrName>style.visibility</p:attrName>
                                        </p:attrNameLst>
                                      </p:cBhvr>
                                      <p:to>
                                        <p:strVal val="visible"/>
                                      </p:to>
                                    </p:set>
                                    <p:animEffect filter="fade" transition="in">
                                      <p:cBhvr>
                                        <p:cTn dur="500"/>
                                        <p:tgtEl>
                                          <p:spTgt spid="15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1" st="1"/>
                                            </p:txEl>
                                          </p:spTgt>
                                        </p:tgtEl>
                                        <p:attrNameLst>
                                          <p:attrName>style.visibility</p:attrName>
                                        </p:attrNameLst>
                                      </p:cBhvr>
                                      <p:to>
                                        <p:strVal val="visible"/>
                                      </p:to>
                                    </p:set>
                                    <p:animEffect filter="fade" transition="in">
                                      <p:cBhvr>
                                        <p:cTn dur="500"/>
                                        <p:tgtEl>
                                          <p:spTgt spid="15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2" st="2"/>
                                            </p:txEl>
                                          </p:spTgt>
                                        </p:tgtEl>
                                        <p:attrNameLst>
                                          <p:attrName>style.visibility</p:attrName>
                                        </p:attrNameLst>
                                      </p:cBhvr>
                                      <p:to>
                                        <p:strVal val="visible"/>
                                      </p:to>
                                    </p:set>
                                    <p:animEffect filter="fade" transition="in">
                                      <p:cBhvr>
                                        <p:cTn dur="500"/>
                                        <p:tgtEl>
                                          <p:spTgt spid="15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3" st="3"/>
                                            </p:txEl>
                                          </p:spTgt>
                                        </p:tgtEl>
                                        <p:attrNameLst>
                                          <p:attrName>style.visibility</p:attrName>
                                        </p:attrNameLst>
                                      </p:cBhvr>
                                      <p:to>
                                        <p:strVal val="visible"/>
                                      </p:to>
                                    </p:set>
                                    <p:animEffect filter="fade" transition="in">
                                      <p:cBhvr>
                                        <p:cTn dur="500"/>
                                        <p:tgtEl>
                                          <p:spTgt spid="15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4" st="4"/>
                                            </p:txEl>
                                          </p:spTgt>
                                        </p:tgtEl>
                                        <p:attrNameLst>
                                          <p:attrName>style.visibility</p:attrName>
                                        </p:attrNameLst>
                                      </p:cBhvr>
                                      <p:to>
                                        <p:strVal val="visible"/>
                                      </p:to>
                                    </p:set>
                                    <p:animEffect filter="fade" transition="in">
                                      <p:cBhvr>
                                        <p:cTn dur="500"/>
                                        <p:tgtEl>
                                          <p:spTgt spid="15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5" st="5"/>
                                            </p:txEl>
                                          </p:spTgt>
                                        </p:tgtEl>
                                        <p:attrNameLst>
                                          <p:attrName>style.visibility</p:attrName>
                                        </p:attrNameLst>
                                      </p:cBhvr>
                                      <p:to>
                                        <p:strVal val="visible"/>
                                      </p:to>
                                    </p:set>
                                    <p:animEffect filter="fade" transition="in">
                                      <p:cBhvr>
                                        <p:cTn dur="500"/>
                                        <p:tgtEl>
                                          <p:spTgt spid="15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6" st="6"/>
                                            </p:txEl>
                                          </p:spTgt>
                                        </p:tgtEl>
                                        <p:attrNameLst>
                                          <p:attrName>style.visibility</p:attrName>
                                        </p:attrNameLst>
                                      </p:cBhvr>
                                      <p:to>
                                        <p:strVal val="visible"/>
                                      </p:to>
                                    </p:set>
                                    <p:animEffect filter="fade" transition="in">
                                      <p:cBhvr>
                                        <p:cTn dur="500"/>
                                        <p:tgtEl>
                                          <p:spTgt spid="15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7" st="7"/>
                                            </p:txEl>
                                          </p:spTgt>
                                        </p:tgtEl>
                                        <p:attrNameLst>
                                          <p:attrName>style.visibility</p:attrName>
                                        </p:attrNameLst>
                                      </p:cBhvr>
                                      <p:to>
                                        <p:strVal val="visible"/>
                                      </p:to>
                                    </p:set>
                                    <p:animEffect filter="fade" transition="in">
                                      <p:cBhvr>
                                        <p:cTn dur="500"/>
                                        <p:tgtEl>
                                          <p:spTgt spid="15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8">
                                            <p:txEl>
                                              <p:pRg end="8" st="8"/>
                                            </p:txEl>
                                          </p:spTgt>
                                        </p:tgtEl>
                                        <p:attrNameLst>
                                          <p:attrName>style.visibility</p:attrName>
                                        </p:attrNameLst>
                                      </p:cBhvr>
                                      <p:to>
                                        <p:strVal val="visible"/>
                                      </p:to>
                                    </p:set>
                                    <p:animEffect filter="fade" transition="in">
                                      <p:cBhvr>
                                        <p:cTn dur="500"/>
                                        <p:tgtEl>
                                          <p:spTgt spid="156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2. Caeser Cipher</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Julius Caeser used an additive cipher to communicate with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his officers.</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Hence called Caeser’s cipher.</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He used a key of 3 for his communications.</a:t>
            </a:r>
            <a:endParaRPr/>
          </a:p>
        </p:txBody>
      </p:sp>
      <p:sp>
        <p:nvSpPr>
          <p:cNvPr id="309" name="Google Shape;309;p1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Substitution Cipher</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9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Public Key -- (e,n)</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Private Key– d</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Encryption and Decryption are accomplished via modular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exponentiation .</a:t>
            </a:r>
            <a:endParaRPr/>
          </a:p>
          <a:p>
            <a:pPr indent="-255587" lvl="0" marL="365125" rtl="0" algn="l">
              <a:lnSpc>
                <a:spcPct val="100000"/>
              </a:lnSpc>
              <a:spcBef>
                <a:spcPts val="400"/>
              </a:spcBef>
              <a:spcAft>
                <a:spcPts val="0"/>
              </a:spcAft>
              <a:buSzPts val="1360"/>
              <a:buNone/>
            </a:pPr>
            <a:r>
              <a:rPr b="1" i="0" lang="en-US" sz="2000" u="none">
                <a:solidFill>
                  <a:schemeClr val="dk1"/>
                </a:solidFill>
                <a:latin typeface="Lucida Sans"/>
                <a:ea typeface="Lucida Sans"/>
                <a:cs typeface="Lucida Sans"/>
                <a:sym typeface="Lucida Sans"/>
              </a:rPr>
              <a:t>If M is the message :</a:t>
            </a:r>
            <a:endParaRPr/>
          </a:p>
          <a:p>
            <a:pPr indent="-255587" lvl="0" marL="365125" rtl="0" algn="l">
              <a:lnSpc>
                <a:spcPct val="100000"/>
              </a:lnSpc>
              <a:spcBef>
                <a:spcPts val="400"/>
              </a:spcBef>
              <a:spcAft>
                <a:spcPts val="0"/>
              </a:spcAft>
              <a:buSzPts val="1360"/>
              <a:buNone/>
            </a:pPr>
            <a:r>
              <a:rPr b="0" i="0" lang="en-US" sz="2000" u="none">
                <a:solidFill>
                  <a:schemeClr val="accent2"/>
                </a:solidFill>
                <a:latin typeface="Lucida Sans"/>
                <a:ea typeface="Lucida Sans"/>
                <a:cs typeface="Lucida Sans"/>
                <a:sym typeface="Lucida Sans"/>
              </a:rPr>
              <a:t>Encryption --🡪</a:t>
            </a:r>
            <a:endParaRPr b="0" i="0" sz="2000" u="none">
              <a:solidFill>
                <a:schemeClr val="accent2"/>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C= M</a:t>
            </a:r>
            <a:r>
              <a:rPr b="0" baseline="30000" i="0" lang="en-US" sz="2000" u="none">
                <a:solidFill>
                  <a:schemeClr val="dk1"/>
                </a:solidFill>
                <a:latin typeface="Lucida Sans"/>
                <a:ea typeface="Lucida Sans"/>
                <a:cs typeface="Lucida Sans"/>
                <a:sym typeface="Lucida Sans"/>
              </a:rPr>
              <a:t>e</a:t>
            </a:r>
            <a:r>
              <a:rPr b="0" i="0" lang="en-US" sz="2000" u="none">
                <a:solidFill>
                  <a:schemeClr val="dk1"/>
                </a:solidFill>
                <a:latin typeface="Lucida Sans"/>
                <a:ea typeface="Lucida Sans"/>
                <a:cs typeface="Lucida Sans"/>
                <a:sym typeface="Lucida Sans"/>
              </a:rPr>
              <a:t> mod n</a:t>
            </a:r>
            <a:endParaRPr/>
          </a:p>
          <a:p>
            <a:pPr indent="-255587" lvl="0" marL="365125" rtl="0" algn="l">
              <a:lnSpc>
                <a:spcPct val="100000"/>
              </a:lnSpc>
              <a:spcBef>
                <a:spcPts val="400"/>
              </a:spcBef>
              <a:spcAft>
                <a:spcPts val="0"/>
              </a:spcAft>
              <a:buSzPts val="1360"/>
              <a:buNone/>
            </a:pPr>
            <a:r>
              <a:rPr b="0" i="0" lang="en-US" sz="2000" u="none">
                <a:solidFill>
                  <a:schemeClr val="accent2"/>
                </a:solidFill>
                <a:latin typeface="Lucida Sans"/>
                <a:ea typeface="Lucida Sans"/>
                <a:cs typeface="Lucida Sans"/>
                <a:sym typeface="Lucida Sans"/>
              </a:rPr>
              <a:t>Decryption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M= C</a:t>
            </a:r>
            <a:r>
              <a:rPr b="0" baseline="30000" i="0" lang="en-US" sz="2000" u="none">
                <a:solidFill>
                  <a:schemeClr val="dk1"/>
                </a:solidFill>
                <a:latin typeface="Lucida Sans"/>
                <a:ea typeface="Lucida Sans"/>
                <a:cs typeface="Lucida Sans"/>
                <a:sym typeface="Lucida Sans"/>
              </a:rPr>
              <a:t>d</a:t>
            </a:r>
            <a:r>
              <a:rPr b="0" i="0" lang="en-US" sz="2000" u="none">
                <a:solidFill>
                  <a:schemeClr val="dk1"/>
                </a:solidFill>
                <a:latin typeface="Lucida Sans"/>
                <a:ea typeface="Lucida Sans"/>
                <a:cs typeface="Lucida Sans"/>
                <a:sym typeface="Lucida Sans"/>
              </a:rPr>
              <a:t> mod n</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pic>
        <p:nvPicPr>
          <p:cNvPr id="1575" name="Google Shape;1575;p190"/>
          <p:cNvPicPr preferRelativeResize="0"/>
          <p:nvPr>
            <p:ph type="title"/>
          </p:nvPr>
        </p:nvPicPr>
        <p:blipFill rotWithShape="1">
          <a:blip r:embed="rId3">
            <a:alphaModFix/>
          </a:blip>
          <a:srcRect b="0" l="0" r="0" t="0"/>
          <a:stretch/>
        </p:blipFill>
        <p:spPr>
          <a:xfrm>
            <a:off x="457200" y="284162"/>
            <a:ext cx="8229600" cy="1122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0" st="0"/>
                                            </p:txEl>
                                          </p:spTgt>
                                        </p:tgtEl>
                                        <p:attrNameLst>
                                          <p:attrName>style.visibility</p:attrName>
                                        </p:attrNameLst>
                                      </p:cBhvr>
                                      <p:to>
                                        <p:strVal val="visible"/>
                                      </p:to>
                                    </p:set>
                                    <p:animEffect filter="fade" transition="in">
                                      <p:cBhvr>
                                        <p:cTn dur="500"/>
                                        <p:tgtEl>
                                          <p:spTgt spid="1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1" st="1"/>
                                            </p:txEl>
                                          </p:spTgt>
                                        </p:tgtEl>
                                        <p:attrNameLst>
                                          <p:attrName>style.visibility</p:attrName>
                                        </p:attrNameLst>
                                      </p:cBhvr>
                                      <p:to>
                                        <p:strVal val="visible"/>
                                      </p:to>
                                    </p:set>
                                    <p:animEffect filter="fade" transition="in">
                                      <p:cBhvr>
                                        <p:cTn dur="500"/>
                                        <p:tgtEl>
                                          <p:spTgt spid="15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2" st="2"/>
                                            </p:txEl>
                                          </p:spTgt>
                                        </p:tgtEl>
                                        <p:attrNameLst>
                                          <p:attrName>style.visibility</p:attrName>
                                        </p:attrNameLst>
                                      </p:cBhvr>
                                      <p:to>
                                        <p:strVal val="visible"/>
                                      </p:to>
                                    </p:set>
                                    <p:animEffect filter="fade" transition="in">
                                      <p:cBhvr>
                                        <p:cTn dur="500"/>
                                        <p:tgtEl>
                                          <p:spTgt spid="15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3" st="3"/>
                                            </p:txEl>
                                          </p:spTgt>
                                        </p:tgtEl>
                                        <p:attrNameLst>
                                          <p:attrName>style.visibility</p:attrName>
                                        </p:attrNameLst>
                                      </p:cBhvr>
                                      <p:to>
                                        <p:strVal val="visible"/>
                                      </p:to>
                                    </p:set>
                                    <p:animEffect filter="fade" transition="in">
                                      <p:cBhvr>
                                        <p:cTn dur="500"/>
                                        <p:tgtEl>
                                          <p:spTgt spid="15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4" st="4"/>
                                            </p:txEl>
                                          </p:spTgt>
                                        </p:tgtEl>
                                        <p:attrNameLst>
                                          <p:attrName>style.visibility</p:attrName>
                                        </p:attrNameLst>
                                      </p:cBhvr>
                                      <p:to>
                                        <p:strVal val="visible"/>
                                      </p:to>
                                    </p:set>
                                    <p:animEffect filter="fade" transition="in">
                                      <p:cBhvr>
                                        <p:cTn dur="500"/>
                                        <p:tgtEl>
                                          <p:spTgt spid="15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5" st="5"/>
                                            </p:txEl>
                                          </p:spTgt>
                                        </p:tgtEl>
                                        <p:attrNameLst>
                                          <p:attrName>style.visibility</p:attrName>
                                        </p:attrNameLst>
                                      </p:cBhvr>
                                      <p:to>
                                        <p:strVal val="visible"/>
                                      </p:to>
                                    </p:set>
                                    <p:animEffect filter="fade" transition="in">
                                      <p:cBhvr>
                                        <p:cTn dur="500"/>
                                        <p:tgtEl>
                                          <p:spTgt spid="15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6" st="6"/>
                                            </p:txEl>
                                          </p:spTgt>
                                        </p:tgtEl>
                                        <p:attrNameLst>
                                          <p:attrName>style.visibility</p:attrName>
                                        </p:attrNameLst>
                                      </p:cBhvr>
                                      <p:to>
                                        <p:strVal val="visible"/>
                                      </p:to>
                                    </p:set>
                                    <p:animEffect filter="fade" transition="in">
                                      <p:cBhvr>
                                        <p:cTn dur="500"/>
                                        <p:tgtEl>
                                          <p:spTgt spid="15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7" st="7"/>
                                            </p:txEl>
                                          </p:spTgt>
                                        </p:tgtEl>
                                        <p:attrNameLst>
                                          <p:attrName>style.visibility</p:attrName>
                                        </p:attrNameLst>
                                      </p:cBhvr>
                                      <p:to>
                                        <p:strVal val="visible"/>
                                      </p:to>
                                    </p:set>
                                    <p:animEffect filter="fade" transition="in">
                                      <p:cBhvr>
                                        <p:cTn dur="500"/>
                                        <p:tgtEl>
                                          <p:spTgt spid="15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8" st="8"/>
                                            </p:txEl>
                                          </p:spTgt>
                                        </p:tgtEl>
                                        <p:attrNameLst>
                                          <p:attrName>style.visibility</p:attrName>
                                        </p:attrNameLst>
                                      </p:cBhvr>
                                      <p:to>
                                        <p:strVal val="visible"/>
                                      </p:to>
                                    </p:set>
                                    <p:animEffect filter="fade" transition="in">
                                      <p:cBhvr>
                                        <p:cTn dur="500"/>
                                        <p:tgtEl>
                                          <p:spTgt spid="15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9" st="9"/>
                                            </p:txEl>
                                          </p:spTgt>
                                        </p:tgtEl>
                                        <p:attrNameLst>
                                          <p:attrName>style.visibility</p:attrName>
                                        </p:attrNameLst>
                                      </p:cBhvr>
                                      <p:to>
                                        <p:strVal val="visible"/>
                                      </p:to>
                                    </p:set>
                                    <p:animEffect filter="fade" transition="in">
                                      <p:cBhvr>
                                        <p:cTn dur="500"/>
                                        <p:tgtEl>
                                          <p:spTgt spid="157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4">
                                            <p:txEl>
                                              <p:pRg end="10" st="10"/>
                                            </p:txEl>
                                          </p:spTgt>
                                        </p:tgtEl>
                                        <p:attrNameLst>
                                          <p:attrName>style.visibility</p:attrName>
                                        </p:attrNameLst>
                                      </p:cBhvr>
                                      <p:to>
                                        <p:strVal val="visible"/>
                                      </p:to>
                                    </p:set>
                                    <p:animEffect filter="fade" transition="in">
                                      <p:cBhvr>
                                        <p:cTn dur="500"/>
                                        <p:tgtEl>
                                          <p:spTgt spid="1574">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pic>
        <p:nvPicPr>
          <p:cNvPr id="1580" name="Google Shape;1580;p191"/>
          <p:cNvPicPr preferRelativeResize="0"/>
          <p:nvPr>
            <p:ph idx="1" type="body"/>
          </p:nvPr>
        </p:nvPicPr>
        <p:blipFill rotWithShape="1">
          <a:blip r:embed="rId3">
            <a:alphaModFix/>
          </a:blip>
          <a:srcRect b="0" l="0" r="0" t="0"/>
          <a:stretch/>
        </p:blipFill>
        <p:spPr>
          <a:xfrm>
            <a:off x="569912" y="1493837"/>
            <a:ext cx="8004175" cy="4525962"/>
          </a:xfrm>
          <a:prstGeom prst="rect">
            <a:avLst/>
          </a:prstGeom>
          <a:noFill/>
          <a:ln>
            <a:noFill/>
          </a:ln>
        </p:spPr>
      </p:pic>
      <p:pic>
        <p:nvPicPr>
          <p:cNvPr id="1581" name="Google Shape;1581;p191"/>
          <p:cNvPicPr preferRelativeResize="0"/>
          <p:nvPr>
            <p:ph type="title"/>
          </p:nvPr>
        </p:nvPicPr>
        <p:blipFill rotWithShape="1">
          <a:blip r:embed="rId4">
            <a:alphaModFix/>
          </a:blip>
          <a:srcRect b="0" l="0" r="0" t="0"/>
          <a:stretch/>
        </p:blipFill>
        <p:spPr>
          <a:xfrm>
            <a:off x="457200" y="284162"/>
            <a:ext cx="8229600" cy="1122362"/>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9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RSA</a:t>
            </a:r>
            <a:endParaRPr/>
          </a:p>
        </p:txBody>
      </p:sp>
      <p:sp>
        <p:nvSpPr>
          <p:cNvPr id="1587" name="Google Shape;1587;p19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514349" lvl="0" marL="623887"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Example 1</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Assume p=11 and q=3</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n=11 x 3=33</a:t>
            </a:r>
            <a:endParaRPr/>
          </a:p>
          <a:p>
            <a:pPr indent="-514349" lvl="0" marL="623887" rtl="0" algn="l">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Times New Roman"/>
                <a:ea typeface="Times New Roman"/>
                <a:cs typeface="Times New Roman"/>
                <a:sym typeface="Times New Roman"/>
              </a:rPr>
              <a:t>ф(n)= 10 x 2 = 20</a:t>
            </a:r>
            <a:endParaRPr/>
          </a:p>
          <a:p>
            <a:pPr indent="-514349" lvl="0" marL="623887" rtl="0" algn="l">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Times New Roman"/>
                <a:ea typeface="Times New Roman"/>
                <a:cs typeface="Times New Roman"/>
                <a:sym typeface="Times New Roman"/>
              </a:rPr>
              <a:t>Let  e   be  3 ( prime to ф(n))</a:t>
            </a:r>
            <a:endParaRPr/>
          </a:p>
          <a:p>
            <a:pPr indent="-514349" lvl="0" marL="623887" rtl="0" algn="l">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Times New Roman"/>
                <a:ea typeface="Times New Roman"/>
                <a:cs typeface="Times New Roman"/>
                <a:sym typeface="Times New Roman"/>
              </a:rPr>
              <a:t>Choose d such that 3d mod 20 =1</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Hence d=7</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Public Key-----(3,33)</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Private Key ----- 7</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Let M =15</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Encryption -  C= 15</a:t>
            </a:r>
            <a:r>
              <a:rPr b="0" baseline="30000" i="0" lang="en-US" sz="2000" u="none">
                <a:solidFill>
                  <a:schemeClr val="dk1"/>
                </a:solidFill>
                <a:latin typeface="Lucida Sans"/>
                <a:ea typeface="Lucida Sans"/>
                <a:cs typeface="Lucida Sans"/>
                <a:sym typeface="Lucida Sans"/>
              </a:rPr>
              <a:t>3</a:t>
            </a:r>
            <a:r>
              <a:rPr b="0" i="0" lang="en-US" sz="2000" u="none">
                <a:solidFill>
                  <a:schemeClr val="dk1"/>
                </a:solidFill>
                <a:latin typeface="Lucida Sans"/>
                <a:ea typeface="Lucida Sans"/>
                <a:cs typeface="Lucida Sans"/>
                <a:sym typeface="Lucida Sans"/>
              </a:rPr>
              <a:t> mod 33 = 9</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Decryption – M= 9</a:t>
            </a:r>
            <a:r>
              <a:rPr b="0" baseline="30000" i="0" lang="en-US" sz="2000" u="none">
                <a:solidFill>
                  <a:schemeClr val="dk1"/>
                </a:solidFill>
                <a:latin typeface="Lucida Sans"/>
                <a:ea typeface="Lucida Sans"/>
                <a:cs typeface="Lucida Sans"/>
                <a:sym typeface="Lucida Sans"/>
              </a:rPr>
              <a:t>7</a:t>
            </a:r>
            <a:r>
              <a:rPr b="0" i="0" lang="en-US" sz="2000" u="none">
                <a:solidFill>
                  <a:schemeClr val="dk1"/>
                </a:solidFill>
                <a:latin typeface="Lucida Sans"/>
                <a:ea typeface="Lucida Sans"/>
                <a:cs typeface="Lucida Sans"/>
                <a:sym typeface="Lucida Sans"/>
              </a:rPr>
              <a:t> mod 33=15</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0" st="0"/>
                                            </p:txEl>
                                          </p:spTgt>
                                        </p:tgtEl>
                                        <p:attrNameLst>
                                          <p:attrName>style.visibility</p:attrName>
                                        </p:attrNameLst>
                                      </p:cBhvr>
                                      <p:to>
                                        <p:strVal val="visible"/>
                                      </p:to>
                                    </p:set>
                                    <p:animEffect filter="fade" transition="in">
                                      <p:cBhvr>
                                        <p:cTn dur="500"/>
                                        <p:tgtEl>
                                          <p:spTgt spid="15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1" st="1"/>
                                            </p:txEl>
                                          </p:spTgt>
                                        </p:tgtEl>
                                        <p:attrNameLst>
                                          <p:attrName>style.visibility</p:attrName>
                                        </p:attrNameLst>
                                      </p:cBhvr>
                                      <p:to>
                                        <p:strVal val="visible"/>
                                      </p:to>
                                    </p:set>
                                    <p:animEffect filter="fade" transition="in">
                                      <p:cBhvr>
                                        <p:cTn dur="500"/>
                                        <p:tgtEl>
                                          <p:spTgt spid="15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2" st="2"/>
                                            </p:txEl>
                                          </p:spTgt>
                                        </p:tgtEl>
                                        <p:attrNameLst>
                                          <p:attrName>style.visibility</p:attrName>
                                        </p:attrNameLst>
                                      </p:cBhvr>
                                      <p:to>
                                        <p:strVal val="visible"/>
                                      </p:to>
                                    </p:set>
                                    <p:animEffect filter="fade" transition="in">
                                      <p:cBhvr>
                                        <p:cTn dur="500"/>
                                        <p:tgtEl>
                                          <p:spTgt spid="15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3" st="3"/>
                                            </p:txEl>
                                          </p:spTgt>
                                        </p:tgtEl>
                                        <p:attrNameLst>
                                          <p:attrName>style.visibility</p:attrName>
                                        </p:attrNameLst>
                                      </p:cBhvr>
                                      <p:to>
                                        <p:strVal val="visible"/>
                                      </p:to>
                                    </p:set>
                                    <p:animEffect filter="fade" transition="in">
                                      <p:cBhvr>
                                        <p:cTn dur="500"/>
                                        <p:tgtEl>
                                          <p:spTgt spid="15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4" st="4"/>
                                            </p:txEl>
                                          </p:spTgt>
                                        </p:tgtEl>
                                        <p:attrNameLst>
                                          <p:attrName>style.visibility</p:attrName>
                                        </p:attrNameLst>
                                      </p:cBhvr>
                                      <p:to>
                                        <p:strVal val="visible"/>
                                      </p:to>
                                    </p:set>
                                    <p:animEffect filter="fade" transition="in">
                                      <p:cBhvr>
                                        <p:cTn dur="500"/>
                                        <p:tgtEl>
                                          <p:spTgt spid="15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5" st="5"/>
                                            </p:txEl>
                                          </p:spTgt>
                                        </p:tgtEl>
                                        <p:attrNameLst>
                                          <p:attrName>style.visibility</p:attrName>
                                        </p:attrNameLst>
                                      </p:cBhvr>
                                      <p:to>
                                        <p:strVal val="visible"/>
                                      </p:to>
                                    </p:set>
                                    <p:animEffect filter="fade" transition="in">
                                      <p:cBhvr>
                                        <p:cTn dur="500"/>
                                        <p:tgtEl>
                                          <p:spTgt spid="15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6" st="6"/>
                                            </p:txEl>
                                          </p:spTgt>
                                        </p:tgtEl>
                                        <p:attrNameLst>
                                          <p:attrName>style.visibility</p:attrName>
                                        </p:attrNameLst>
                                      </p:cBhvr>
                                      <p:to>
                                        <p:strVal val="visible"/>
                                      </p:to>
                                    </p:set>
                                    <p:animEffect filter="fade" transition="in">
                                      <p:cBhvr>
                                        <p:cTn dur="500"/>
                                        <p:tgtEl>
                                          <p:spTgt spid="15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7" st="7"/>
                                            </p:txEl>
                                          </p:spTgt>
                                        </p:tgtEl>
                                        <p:attrNameLst>
                                          <p:attrName>style.visibility</p:attrName>
                                        </p:attrNameLst>
                                      </p:cBhvr>
                                      <p:to>
                                        <p:strVal val="visible"/>
                                      </p:to>
                                    </p:set>
                                    <p:animEffect filter="fade" transition="in">
                                      <p:cBhvr>
                                        <p:cTn dur="500"/>
                                        <p:tgtEl>
                                          <p:spTgt spid="15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8" st="8"/>
                                            </p:txEl>
                                          </p:spTgt>
                                        </p:tgtEl>
                                        <p:attrNameLst>
                                          <p:attrName>style.visibility</p:attrName>
                                        </p:attrNameLst>
                                      </p:cBhvr>
                                      <p:to>
                                        <p:strVal val="visible"/>
                                      </p:to>
                                    </p:set>
                                    <p:animEffect filter="fade" transition="in">
                                      <p:cBhvr>
                                        <p:cTn dur="500"/>
                                        <p:tgtEl>
                                          <p:spTgt spid="158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9" st="9"/>
                                            </p:txEl>
                                          </p:spTgt>
                                        </p:tgtEl>
                                        <p:attrNameLst>
                                          <p:attrName>style.visibility</p:attrName>
                                        </p:attrNameLst>
                                      </p:cBhvr>
                                      <p:to>
                                        <p:strVal val="visible"/>
                                      </p:to>
                                    </p:set>
                                    <p:animEffect filter="fade" transition="in">
                                      <p:cBhvr>
                                        <p:cTn dur="500"/>
                                        <p:tgtEl>
                                          <p:spTgt spid="158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10" st="10"/>
                                            </p:txEl>
                                          </p:spTgt>
                                        </p:tgtEl>
                                        <p:attrNameLst>
                                          <p:attrName>style.visibility</p:attrName>
                                        </p:attrNameLst>
                                      </p:cBhvr>
                                      <p:to>
                                        <p:strVal val="visible"/>
                                      </p:to>
                                    </p:set>
                                    <p:animEffect filter="fade" transition="in">
                                      <p:cBhvr>
                                        <p:cTn dur="500"/>
                                        <p:tgtEl>
                                          <p:spTgt spid="158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11" st="11"/>
                                            </p:txEl>
                                          </p:spTgt>
                                        </p:tgtEl>
                                        <p:attrNameLst>
                                          <p:attrName>style.visibility</p:attrName>
                                        </p:attrNameLst>
                                      </p:cBhvr>
                                      <p:to>
                                        <p:strVal val="visible"/>
                                      </p:to>
                                    </p:set>
                                    <p:animEffect filter="fade" transition="in">
                                      <p:cBhvr>
                                        <p:cTn dur="500"/>
                                        <p:tgtEl>
                                          <p:spTgt spid="158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xEl>
                                              <p:pRg end="12" st="12"/>
                                            </p:txEl>
                                          </p:spTgt>
                                        </p:tgtEl>
                                        <p:attrNameLst>
                                          <p:attrName>style.visibility</p:attrName>
                                        </p:attrNameLst>
                                      </p:cBhvr>
                                      <p:to>
                                        <p:strVal val="visible"/>
                                      </p:to>
                                    </p:set>
                                    <p:animEffect filter="fade" transition="in">
                                      <p:cBhvr>
                                        <p:cTn dur="500"/>
                                        <p:tgtEl>
                                          <p:spTgt spid="1587">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9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RSA	</a:t>
            </a:r>
            <a:endParaRPr/>
          </a:p>
        </p:txBody>
      </p:sp>
      <p:sp>
        <p:nvSpPr>
          <p:cNvPr id="1593" name="Google Shape;1593;p19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To make RSA secure recommended size of p and q is 512 bits(154 decimal digits).</a:t>
            </a:r>
            <a:endParaRPr/>
          </a:p>
          <a:p>
            <a:pPr indent="-255587" lvl="0" marL="365125"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This makes n  1024 bits.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3">
                                            <p:txEl>
                                              <p:pRg end="0" st="0"/>
                                            </p:txEl>
                                          </p:spTgt>
                                        </p:tgtEl>
                                        <p:attrNameLst>
                                          <p:attrName>style.visibility</p:attrName>
                                        </p:attrNameLst>
                                      </p:cBhvr>
                                      <p:to>
                                        <p:strVal val="visible"/>
                                      </p:to>
                                    </p:set>
                                    <p:animEffect filter="fade" transition="in">
                                      <p:cBhvr>
                                        <p:cTn dur="500"/>
                                        <p:tgtEl>
                                          <p:spTgt spid="15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3">
                                            <p:txEl>
                                              <p:pRg end="1" st="1"/>
                                            </p:txEl>
                                          </p:spTgt>
                                        </p:tgtEl>
                                        <p:attrNameLst>
                                          <p:attrName>style.visibility</p:attrName>
                                        </p:attrNameLst>
                                      </p:cBhvr>
                                      <p:to>
                                        <p:strVal val="visible"/>
                                      </p:to>
                                    </p:set>
                                    <p:animEffect filter="fade" transition="in">
                                      <p:cBhvr>
                                        <p:cTn dur="500"/>
                                        <p:tgtEl>
                                          <p:spTgt spid="159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19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RSA</a:t>
            </a:r>
            <a:endParaRPr/>
          </a:p>
        </p:txBody>
      </p:sp>
      <p:sp>
        <p:nvSpPr>
          <p:cNvPr id="1599" name="Google Shape;1599;p194"/>
          <p:cNvSpPr txBox="1"/>
          <p:nvPr>
            <p:ph idx="1" type="body"/>
          </p:nvPr>
        </p:nvSpPr>
        <p:spPr>
          <a:xfrm>
            <a:off x="457200" y="1066800"/>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90000"/>
              </a:lnSpc>
              <a:spcBef>
                <a:spcPts val="0"/>
              </a:spcBef>
              <a:spcAft>
                <a:spcPts val="0"/>
              </a:spcAft>
              <a:buSzPts val="1224"/>
              <a:buNone/>
            </a:pPr>
            <a:r>
              <a:rPr b="0" i="0" lang="en-US" sz="1800" u="none">
                <a:solidFill>
                  <a:schemeClr val="dk1"/>
                </a:solidFill>
                <a:latin typeface="Lucida Sans"/>
                <a:ea typeface="Lucida Sans"/>
                <a:cs typeface="Lucida Sans"/>
                <a:sym typeface="Lucida Sans"/>
              </a:rPr>
              <a:t>Example 2</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Let p=17	q=11</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n=17 x 11 =187</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ф(n)=16 x 10 =160</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Let e=7</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7d mod 160 =1</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d=23</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Let M=88</a:t>
            </a:r>
            <a:endParaRPr/>
          </a:p>
          <a:p>
            <a:pPr indent="-255587" lvl="0" marL="365125" rtl="0" algn="l">
              <a:lnSpc>
                <a:spcPct val="90000"/>
              </a:lnSpc>
              <a:spcBef>
                <a:spcPts val="400"/>
              </a:spcBef>
              <a:spcAft>
                <a:spcPts val="0"/>
              </a:spcAft>
              <a:buSzPts val="1224"/>
              <a:buNone/>
            </a:pPr>
            <a:r>
              <a:rPr b="0" i="0" lang="en-US" sz="1800" u="none">
                <a:solidFill>
                  <a:schemeClr val="accent2"/>
                </a:solidFill>
                <a:latin typeface="Lucida Sans"/>
                <a:ea typeface="Lucida Sans"/>
                <a:cs typeface="Lucida Sans"/>
                <a:sym typeface="Lucida Sans"/>
              </a:rPr>
              <a:t>Encryption ---🡪</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C=88</a:t>
            </a:r>
            <a:r>
              <a:rPr b="0" baseline="30000" i="0" lang="en-US" sz="1800" u="none">
                <a:solidFill>
                  <a:schemeClr val="dk1"/>
                </a:solidFill>
                <a:latin typeface="Lucida Sans"/>
                <a:ea typeface="Lucida Sans"/>
                <a:cs typeface="Lucida Sans"/>
                <a:sym typeface="Lucida Sans"/>
              </a:rPr>
              <a:t>7</a:t>
            </a:r>
            <a:r>
              <a:rPr b="0" i="0" lang="en-US" sz="1800" u="none">
                <a:solidFill>
                  <a:schemeClr val="dk1"/>
                </a:solidFill>
                <a:latin typeface="Lucida Sans"/>
                <a:ea typeface="Lucida Sans"/>
                <a:cs typeface="Lucida Sans"/>
                <a:sym typeface="Lucida Sans"/>
              </a:rPr>
              <a:t> mod 187</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	=[(88</a:t>
            </a:r>
            <a:r>
              <a:rPr b="0" baseline="30000" i="0" lang="en-US" sz="1800" u="none">
                <a:solidFill>
                  <a:schemeClr val="dk1"/>
                </a:solidFill>
                <a:latin typeface="Lucida Sans"/>
                <a:ea typeface="Lucida Sans"/>
                <a:cs typeface="Lucida Sans"/>
                <a:sym typeface="Lucida Sans"/>
              </a:rPr>
              <a:t>4</a:t>
            </a:r>
            <a:r>
              <a:rPr b="0" i="0" lang="en-US" sz="1800" u="none">
                <a:solidFill>
                  <a:schemeClr val="dk1"/>
                </a:solidFill>
                <a:latin typeface="Lucida Sans"/>
                <a:ea typeface="Lucida Sans"/>
                <a:cs typeface="Lucida Sans"/>
                <a:sym typeface="Lucida Sans"/>
              </a:rPr>
              <a:t> mod 187) x (88</a:t>
            </a:r>
            <a:r>
              <a:rPr b="0" baseline="30000" i="0" lang="en-US" sz="1800" u="none">
                <a:solidFill>
                  <a:schemeClr val="dk1"/>
                </a:solidFill>
                <a:latin typeface="Lucida Sans"/>
                <a:ea typeface="Lucida Sans"/>
                <a:cs typeface="Lucida Sans"/>
                <a:sym typeface="Lucida Sans"/>
              </a:rPr>
              <a:t>2</a:t>
            </a:r>
            <a:r>
              <a:rPr b="0" i="0" lang="en-US" sz="1800" u="none">
                <a:solidFill>
                  <a:schemeClr val="dk1"/>
                </a:solidFill>
                <a:latin typeface="Lucida Sans"/>
                <a:ea typeface="Lucida Sans"/>
                <a:cs typeface="Lucida Sans"/>
                <a:sym typeface="Lucida Sans"/>
              </a:rPr>
              <a:t> mod 187) x (88 mod 187)] mod 187</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	88 mod 187 = 88</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	 88</a:t>
            </a:r>
            <a:r>
              <a:rPr b="0" baseline="30000" i="0" lang="en-US" sz="1800" u="none">
                <a:solidFill>
                  <a:schemeClr val="dk1"/>
                </a:solidFill>
                <a:latin typeface="Lucida Sans"/>
                <a:ea typeface="Lucida Sans"/>
                <a:cs typeface="Lucida Sans"/>
                <a:sym typeface="Lucida Sans"/>
              </a:rPr>
              <a:t>2</a:t>
            </a:r>
            <a:r>
              <a:rPr b="0" i="0" lang="en-US" sz="1800" u="none">
                <a:solidFill>
                  <a:schemeClr val="dk1"/>
                </a:solidFill>
                <a:latin typeface="Lucida Sans"/>
                <a:ea typeface="Lucida Sans"/>
                <a:cs typeface="Lucida Sans"/>
                <a:sym typeface="Lucida Sans"/>
              </a:rPr>
              <a:t> mod 187 = 7744 mod 187 = 77</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   88</a:t>
            </a:r>
            <a:r>
              <a:rPr b="0" baseline="30000" i="0" lang="en-US" sz="1800" u="none">
                <a:solidFill>
                  <a:schemeClr val="dk1"/>
                </a:solidFill>
                <a:latin typeface="Lucida Sans"/>
                <a:ea typeface="Lucida Sans"/>
                <a:cs typeface="Lucida Sans"/>
                <a:sym typeface="Lucida Sans"/>
              </a:rPr>
              <a:t>4</a:t>
            </a:r>
            <a:r>
              <a:rPr b="0" i="0" lang="en-US" sz="1800" u="none">
                <a:solidFill>
                  <a:schemeClr val="dk1"/>
                </a:solidFill>
                <a:latin typeface="Lucida Sans"/>
                <a:ea typeface="Lucida Sans"/>
                <a:cs typeface="Lucida Sans"/>
                <a:sym typeface="Lucida Sans"/>
              </a:rPr>
              <a:t> mod 187 = [(88</a:t>
            </a:r>
            <a:r>
              <a:rPr b="0" baseline="30000" i="0" lang="en-US" sz="1800" u="none">
                <a:solidFill>
                  <a:schemeClr val="dk1"/>
                </a:solidFill>
                <a:latin typeface="Lucida Sans"/>
                <a:ea typeface="Lucida Sans"/>
                <a:cs typeface="Lucida Sans"/>
                <a:sym typeface="Lucida Sans"/>
              </a:rPr>
              <a:t>2</a:t>
            </a:r>
            <a:r>
              <a:rPr b="0" i="0" lang="en-US" sz="1800" u="none">
                <a:solidFill>
                  <a:schemeClr val="dk1"/>
                </a:solidFill>
                <a:latin typeface="Lucida Sans"/>
                <a:ea typeface="Lucida Sans"/>
                <a:cs typeface="Lucida Sans"/>
                <a:sym typeface="Lucida Sans"/>
              </a:rPr>
              <a:t> mod 187)  x (88</a:t>
            </a:r>
            <a:r>
              <a:rPr b="0" baseline="30000" i="0" lang="en-US" sz="1800" u="none">
                <a:solidFill>
                  <a:schemeClr val="dk1"/>
                </a:solidFill>
                <a:latin typeface="Lucida Sans"/>
                <a:ea typeface="Lucida Sans"/>
                <a:cs typeface="Lucida Sans"/>
                <a:sym typeface="Lucida Sans"/>
              </a:rPr>
              <a:t>2</a:t>
            </a:r>
            <a:r>
              <a:rPr b="0" i="0" lang="en-US" sz="1800" u="none">
                <a:solidFill>
                  <a:schemeClr val="dk1"/>
                </a:solidFill>
                <a:latin typeface="Lucida Sans"/>
                <a:ea typeface="Lucida Sans"/>
                <a:cs typeface="Lucida Sans"/>
                <a:sym typeface="Lucida Sans"/>
              </a:rPr>
              <a:t> mod 187) ] mod 187 =132</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C= (132 x 77 x 88) mod 187 =894,432 mod 187 = 11</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In the preceding example shows, we can make use of a property of modular arithmetic:</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                                      [(</a:t>
            </a:r>
            <a:r>
              <a:rPr b="1" i="1" lang="en-US" sz="1800" u="none">
                <a:solidFill>
                  <a:schemeClr val="dk1"/>
                </a:solidFill>
                <a:latin typeface="Lucida Sans"/>
                <a:ea typeface="Lucida Sans"/>
                <a:cs typeface="Lucida Sans"/>
                <a:sym typeface="Lucida Sans"/>
              </a:rPr>
              <a:t>a</a:t>
            </a:r>
            <a:r>
              <a:rPr b="0" i="1" lang="en-US" sz="1800" u="none">
                <a:solidFill>
                  <a:schemeClr val="dk1"/>
                </a:solidFill>
                <a:latin typeface="Lucida Sans"/>
                <a:ea typeface="Lucida Sans"/>
                <a:cs typeface="Lucida Sans"/>
                <a:sym typeface="Lucida Sans"/>
              </a:rPr>
              <a:t> </a:t>
            </a:r>
            <a:r>
              <a:rPr b="0" i="0" lang="en-US" sz="1800" u="none">
                <a:solidFill>
                  <a:schemeClr val="dk1"/>
                </a:solidFill>
                <a:latin typeface="Lucida Sans"/>
                <a:ea typeface="Lucida Sans"/>
                <a:cs typeface="Lucida Sans"/>
                <a:sym typeface="Lucida Sans"/>
              </a:rPr>
              <a:t>mod </a:t>
            </a:r>
            <a:r>
              <a:rPr b="1" i="1" lang="en-US" sz="1800" u="none">
                <a:solidFill>
                  <a:schemeClr val="dk1"/>
                </a:solidFill>
                <a:latin typeface="Lucida Sans"/>
                <a:ea typeface="Lucida Sans"/>
                <a:cs typeface="Lucida Sans"/>
                <a:sym typeface="Lucida Sans"/>
              </a:rPr>
              <a:t>n</a:t>
            </a:r>
            <a:r>
              <a:rPr b="0" i="0" lang="en-US" sz="1800" u="none">
                <a:solidFill>
                  <a:schemeClr val="dk1"/>
                </a:solidFill>
                <a:latin typeface="Lucida Sans"/>
                <a:ea typeface="Lucida Sans"/>
                <a:cs typeface="Lucida Sans"/>
                <a:sym typeface="Lucida Sans"/>
              </a:rPr>
              <a:t>) * (</a:t>
            </a:r>
            <a:r>
              <a:rPr b="1" i="1" lang="en-US" sz="1800" u="none">
                <a:solidFill>
                  <a:schemeClr val="dk1"/>
                </a:solidFill>
                <a:latin typeface="Lucida Sans"/>
                <a:ea typeface="Lucida Sans"/>
                <a:cs typeface="Lucida Sans"/>
                <a:sym typeface="Lucida Sans"/>
              </a:rPr>
              <a:t>b</a:t>
            </a:r>
            <a:r>
              <a:rPr b="0" i="1" lang="en-US" sz="1800" u="none">
                <a:solidFill>
                  <a:schemeClr val="dk1"/>
                </a:solidFill>
                <a:latin typeface="Lucida Sans"/>
                <a:ea typeface="Lucida Sans"/>
                <a:cs typeface="Lucida Sans"/>
                <a:sym typeface="Lucida Sans"/>
              </a:rPr>
              <a:t> </a:t>
            </a:r>
            <a:r>
              <a:rPr b="0" i="0" lang="en-US" sz="1800" u="none">
                <a:solidFill>
                  <a:schemeClr val="dk1"/>
                </a:solidFill>
                <a:latin typeface="Lucida Sans"/>
                <a:ea typeface="Lucida Sans"/>
                <a:cs typeface="Lucida Sans"/>
                <a:sym typeface="Lucida Sans"/>
              </a:rPr>
              <a:t>mod </a:t>
            </a:r>
            <a:r>
              <a:rPr b="1" i="1" lang="en-US" sz="1800" u="none">
                <a:solidFill>
                  <a:schemeClr val="dk1"/>
                </a:solidFill>
                <a:latin typeface="Lucida Sans"/>
                <a:ea typeface="Lucida Sans"/>
                <a:cs typeface="Lucida Sans"/>
                <a:sym typeface="Lucida Sans"/>
              </a:rPr>
              <a:t>n</a:t>
            </a:r>
            <a:r>
              <a:rPr b="0" i="0" lang="en-US" sz="1800" u="none">
                <a:solidFill>
                  <a:schemeClr val="dk1"/>
                </a:solidFill>
                <a:latin typeface="Lucida Sans"/>
                <a:ea typeface="Lucida Sans"/>
                <a:cs typeface="Lucida Sans"/>
                <a:sym typeface="Lucida Sans"/>
              </a:rPr>
              <a:t>)] mod </a:t>
            </a:r>
            <a:r>
              <a:rPr b="1" i="1" lang="en-US" sz="1800" u="none">
                <a:solidFill>
                  <a:schemeClr val="dk1"/>
                </a:solidFill>
                <a:latin typeface="Lucida Sans"/>
                <a:ea typeface="Lucida Sans"/>
                <a:cs typeface="Lucida Sans"/>
                <a:sym typeface="Lucida Sans"/>
              </a:rPr>
              <a:t>n</a:t>
            </a:r>
            <a:r>
              <a:rPr b="0" i="1" lang="en-US" sz="1800" u="none">
                <a:solidFill>
                  <a:schemeClr val="dk1"/>
                </a:solidFill>
                <a:latin typeface="Lucida Sans"/>
                <a:ea typeface="Lucida Sans"/>
                <a:cs typeface="Lucida Sans"/>
                <a:sym typeface="Lucida Sans"/>
              </a:rPr>
              <a:t> </a:t>
            </a:r>
            <a:r>
              <a:rPr b="0" i="0" lang="en-US" sz="1800" u="none">
                <a:solidFill>
                  <a:schemeClr val="dk1"/>
                </a:solidFill>
                <a:latin typeface="Lucida Sans"/>
                <a:ea typeface="Lucida Sans"/>
                <a:cs typeface="Lucida Sans"/>
                <a:sym typeface="Lucida Sans"/>
              </a:rPr>
              <a:t>= (</a:t>
            </a:r>
            <a:r>
              <a:rPr b="1" i="1" lang="en-US" sz="1800" u="none">
                <a:solidFill>
                  <a:schemeClr val="dk1"/>
                </a:solidFill>
                <a:latin typeface="Lucida Sans"/>
                <a:ea typeface="Lucida Sans"/>
                <a:cs typeface="Lucida Sans"/>
                <a:sym typeface="Lucida Sans"/>
              </a:rPr>
              <a:t>a</a:t>
            </a:r>
            <a:r>
              <a:rPr b="0" i="1" lang="en-US" sz="1800" u="none">
                <a:solidFill>
                  <a:schemeClr val="dk1"/>
                </a:solidFill>
                <a:latin typeface="Lucida Sans"/>
                <a:ea typeface="Lucida Sans"/>
                <a:cs typeface="Lucida Sans"/>
                <a:sym typeface="Lucida Sans"/>
              </a:rPr>
              <a:t> </a:t>
            </a:r>
            <a:r>
              <a:rPr b="0" i="0" lang="en-US" sz="1800" u="none">
                <a:solidFill>
                  <a:schemeClr val="dk1"/>
                </a:solidFill>
                <a:latin typeface="Lucida Sans"/>
                <a:ea typeface="Lucida Sans"/>
                <a:cs typeface="Lucida Sans"/>
                <a:sym typeface="Lucida Sans"/>
              </a:rPr>
              <a:t>* </a:t>
            </a:r>
            <a:r>
              <a:rPr b="1" i="1" lang="en-US" sz="1800" u="none">
                <a:solidFill>
                  <a:schemeClr val="dk1"/>
                </a:solidFill>
                <a:latin typeface="Lucida Sans"/>
                <a:ea typeface="Lucida Sans"/>
                <a:cs typeface="Lucida Sans"/>
                <a:sym typeface="Lucida Sans"/>
              </a:rPr>
              <a:t>b</a:t>
            </a:r>
            <a:r>
              <a:rPr b="0" i="0" lang="en-US" sz="1800" u="none">
                <a:solidFill>
                  <a:schemeClr val="dk1"/>
                </a:solidFill>
                <a:latin typeface="Lucida Sans"/>
                <a:ea typeface="Lucida Sans"/>
                <a:cs typeface="Lucida Sans"/>
                <a:sym typeface="Lucida Sans"/>
              </a:rPr>
              <a:t>) mod </a:t>
            </a:r>
            <a:r>
              <a:rPr b="1" i="1" lang="en-US" sz="1800" u="none">
                <a:solidFill>
                  <a:schemeClr val="dk1"/>
                </a:solidFill>
                <a:latin typeface="Lucida Sans"/>
                <a:ea typeface="Lucida Sans"/>
                <a:cs typeface="Lucida Sans"/>
                <a:sym typeface="Lucida Sans"/>
              </a:rPr>
              <a:t>n</a:t>
            </a:r>
            <a:endParaRPr/>
          </a:p>
          <a:p>
            <a:pPr indent="-177864" lvl="0" marL="365125" rtl="0" algn="l">
              <a:spcBef>
                <a:spcPts val="400"/>
              </a:spcBef>
              <a:spcAft>
                <a:spcPts val="0"/>
              </a:spcAft>
              <a:buSzPts val="1224"/>
              <a:buNone/>
            </a:pPr>
            <a:r>
              <a:t/>
            </a:r>
            <a:endParaRPr b="1" i="1" sz="18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0" st="0"/>
                                            </p:txEl>
                                          </p:spTgt>
                                        </p:tgtEl>
                                        <p:attrNameLst>
                                          <p:attrName>style.visibility</p:attrName>
                                        </p:attrNameLst>
                                      </p:cBhvr>
                                      <p:to>
                                        <p:strVal val="visible"/>
                                      </p:to>
                                    </p:set>
                                    <p:animEffect filter="fade" transition="in">
                                      <p:cBhvr>
                                        <p:cTn dur="500"/>
                                        <p:tgtEl>
                                          <p:spTgt spid="15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1" st="1"/>
                                            </p:txEl>
                                          </p:spTgt>
                                        </p:tgtEl>
                                        <p:attrNameLst>
                                          <p:attrName>style.visibility</p:attrName>
                                        </p:attrNameLst>
                                      </p:cBhvr>
                                      <p:to>
                                        <p:strVal val="visible"/>
                                      </p:to>
                                    </p:set>
                                    <p:animEffect filter="fade" transition="in">
                                      <p:cBhvr>
                                        <p:cTn dur="500"/>
                                        <p:tgtEl>
                                          <p:spTgt spid="15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2" st="2"/>
                                            </p:txEl>
                                          </p:spTgt>
                                        </p:tgtEl>
                                        <p:attrNameLst>
                                          <p:attrName>style.visibility</p:attrName>
                                        </p:attrNameLst>
                                      </p:cBhvr>
                                      <p:to>
                                        <p:strVal val="visible"/>
                                      </p:to>
                                    </p:set>
                                    <p:animEffect filter="fade" transition="in">
                                      <p:cBhvr>
                                        <p:cTn dur="500"/>
                                        <p:tgtEl>
                                          <p:spTgt spid="15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3" st="3"/>
                                            </p:txEl>
                                          </p:spTgt>
                                        </p:tgtEl>
                                        <p:attrNameLst>
                                          <p:attrName>style.visibility</p:attrName>
                                        </p:attrNameLst>
                                      </p:cBhvr>
                                      <p:to>
                                        <p:strVal val="visible"/>
                                      </p:to>
                                    </p:set>
                                    <p:animEffect filter="fade" transition="in">
                                      <p:cBhvr>
                                        <p:cTn dur="500"/>
                                        <p:tgtEl>
                                          <p:spTgt spid="15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4" st="4"/>
                                            </p:txEl>
                                          </p:spTgt>
                                        </p:tgtEl>
                                        <p:attrNameLst>
                                          <p:attrName>style.visibility</p:attrName>
                                        </p:attrNameLst>
                                      </p:cBhvr>
                                      <p:to>
                                        <p:strVal val="visible"/>
                                      </p:to>
                                    </p:set>
                                    <p:animEffect filter="fade" transition="in">
                                      <p:cBhvr>
                                        <p:cTn dur="500"/>
                                        <p:tgtEl>
                                          <p:spTgt spid="159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5" st="5"/>
                                            </p:txEl>
                                          </p:spTgt>
                                        </p:tgtEl>
                                        <p:attrNameLst>
                                          <p:attrName>style.visibility</p:attrName>
                                        </p:attrNameLst>
                                      </p:cBhvr>
                                      <p:to>
                                        <p:strVal val="visible"/>
                                      </p:to>
                                    </p:set>
                                    <p:animEffect filter="fade" transition="in">
                                      <p:cBhvr>
                                        <p:cTn dur="500"/>
                                        <p:tgtEl>
                                          <p:spTgt spid="159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6" st="6"/>
                                            </p:txEl>
                                          </p:spTgt>
                                        </p:tgtEl>
                                        <p:attrNameLst>
                                          <p:attrName>style.visibility</p:attrName>
                                        </p:attrNameLst>
                                      </p:cBhvr>
                                      <p:to>
                                        <p:strVal val="visible"/>
                                      </p:to>
                                    </p:set>
                                    <p:animEffect filter="fade" transition="in">
                                      <p:cBhvr>
                                        <p:cTn dur="500"/>
                                        <p:tgtEl>
                                          <p:spTgt spid="159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7" st="7"/>
                                            </p:txEl>
                                          </p:spTgt>
                                        </p:tgtEl>
                                        <p:attrNameLst>
                                          <p:attrName>style.visibility</p:attrName>
                                        </p:attrNameLst>
                                      </p:cBhvr>
                                      <p:to>
                                        <p:strVal val="visible"/>
                                      </p:to>
                                    </p:set>
                                    <p:animEffect filter="fade" transition="in">
                                      <p:cBhvr>
                                        <p:cTn dur="500"/>
                                        <p:tgtEl>
                                          <p:spTgt spid="159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8" st="8"/>
                                            </p:txEl>
                                          </p:spTgt>
                                        </p:tgtEl>
                                        <p:attrNameLst>
                                          <p:attrName>style.visibility</p:attrName>
                                        </p:attrNameLst>
                                      </p:cBhvr>
                                      <p:to>
                                        <p:strVal val="visible"/>
                                      </p:to>
                                    </p:set>
                                    <p:animEffect filter="fade" transition="in">
                                      <p:cBhvr>
                                        <p:cTn dur="500"/>
                                        <p:tgtEl>
                                          <p:spTgt spid="159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9" st="9"/>
                                            </p:txEl>
                                          </p:spTgt>
                                        </p:tgtEl>
                                        <p:attrNameLst>
                                          <p:attrName>style.visibility</p:attrName>
                                        </p:attrNameLst>
                                      </p:cBhvr>
                                      <p:to>
                                        <p:strVal val="visible"/>
                                      </p:to>
                                    </p:set>
                                    <p:animEffect filter="fade" transition="in">
                                      <p:cBhvr>
                                        <p:cTn dur="500"/>
                                        <p:tgtEl>
                                          <p:spTgt spid="159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10" st="10"/>
                                            </p:txEl>
                                          </p:spTgt>
                                        </p:tgtEl>
                                        <p:attrNameLst>
                                          <p:attrName>style.visibility</p:attrName>
                                        </p:attrNameLst>
                                      </p:cBhvr>
                                      <p:to>
                                        <p:strVal val="visible"/>
                                      </p:to>
                                    </p:set>
                                    <p:animEffect filter="fade" transition="in">
                                      <p:cBhvr>
                                        <p:cTn dur="500"/>
                                        <p:tgtEl>
                                          <p:spTgt spid="159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11" st="11"/>
                                            </p:txEl>
                                          </p:spTgt>
                                        </p:tgtEl>
                                        <p:attrNameLst>
                                          <p:attrName>style.visibility</p:attrName>
                                        </p:attrNameLst>
                                      </p:cBhvr>
                                      <p:to>
                                        <p:strVal val="visible"/>
                                      </p:to>
                                    </p:set>
                                    <p:animEffect filter="fade" transition="in">
                                      <p:cBhvr>
                                        <p:cTn dur="500"/>
                                        <p:tgtEl>
                                          <p:spTgt spid="159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12" st="12"/>
                                            </p:txEl>
                                          </p:spTgt>
                                        </p:tgtEl>
                                        <p:attrNameLst>
                                          <p:attrName>style.visibility</p:attrName>
                                        </p:attrNameLst>
                                      </p:cBhvr>
                                      <p:to>
                                        <p:strVal val="visible"/>
                                      </p:to>
                                    </p:set>
                                    <p:animEffect filter="fade" transition="in">
                                      <p:cBhvr>
                                        <p:cTn dur="500"/>
                                        <p:tgtEl>
                                          <p:spTgt spid="159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13" st="13"/>
                                            </p:txEl>
                                          </p:spTgt>
                                        </p:tgtEl>
                                        <p:attrNameLst>
                                          <p:attrName>style.visibility</p:attrName>
                                        </p:attrNameLst>
                                      </p:cBhvr>
                                      <p:to>
                                        <p:strVal val="visible"/>
                                      </p:to>
                                    </p:set>
                                    <p:animEffect filter="fade" transition="in">
                                      <p:cBhvr>
                                        <p:cTn dur="500"/>
                                        <p:tgtEl>
                                          <p:spTgt spid="159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14" st="14"/>
                                            </p:txEl>
                                          </p:spTgt>
                                        </p:tgtEl>
                                        <p:attrNameLst>
                                          <p:attrName>style.visibility</p:attrName>
                                        </p:attrNameLst>
                                      </p:cBhvr>
                                      <p:to>
                                        <p:strVal val="visible"/>
                                      </p:to>
                                    </p:set>
                                    <p:animEffect filter="fade" transition="in">
                                      <p:cBhvr>
                                        <p:cTn dur="500"/>
                                        <p:tgtEl>
                                          <p:spTgt spid="159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15" st="15"/>
                                            </p:txEl>
                                          </p:spTgt>
                                        </p:tgtEl>
                                        <p:attrNameLst>
                                          <p:attrName>style.visibility</p:attrName>
                                        </p:attrNameLst>
                                      </p:cBhvr>
                                      <p:to>
                                        <p:strVal val="visible"/>
                                      </p:to>
                                    </p:set>
                                    <p:animEffect filter="fade" transition="in">
                                      <p:cBhvr>
                                        <p:cTn dur="500"/>
                                        <p:tgtEl>
                                          <p:spTgt spid="159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16" st="16"/>
                                            </p:txEl>
                                          </p:spTgt>
                                        </p:tgtEl>
                                        <p:attrNameLst>
                                          <p:attrName>style.visibility</p:attrName>
                                        </p:attrNameLst>
                                      </p:cBhvr>
                                      <p:to>
                                        <p:strVal val="visible"/>
                                      </p:to>
                                    </p:set>
                                    <p:animEffect filter="fade" transition="in">
                                      <p:cBhvr>
                                        <p:cTn dur="500"/>
                                        <p:tgtEl>
                                          <p:spTgt spid="1599">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9">
                                            <p:txEl>
                                              <p:pRg end="17" st="17"/>
                                            </p:txEl>
                                          </p:spTgt>
                                        </p:tgtEl>
                                        <p:attrNameLst>
                                          <p:attrName>style.visibility</p:attrName>
                                        </p:attrNameLst>
                                      </p:cBhvr>
                                      <p:to>
                                        <p:strVal val="visible"/>
                                      </p:to>
                                    </p:set>
                                    <p:animEffect filter="fade" transition="in">
                                      <p:cBhvr>
                                        <p:cTn dur="500"/>
                                        <p:tgtEl>
                                          <p:spTgt spid="1599">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9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RSA</a:t>
            </a:r>
            <a:endParaRPr/>
          </a:p>
        </p:txBody>
      </p:sp>
      <p:sp>
        <p:nvSpPr>
          <p:cNvPr id="1605" name="Google Shape;1605;p19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224"/>
              <a:buNone/>
            </a:pPr>
            <a:r>
              <a:rPr b="0" i="0" lang="en-US" sz="1800" u="none">
                <a:solidFill>
                  <a:schemeClr val="accent2"/>
                </a:solidFill>
                <a:latin typeface="Lucida Sans"/>
                <a:ea typeface="Lucida Sans"/>
                <a:cs typeface="Lucida Sans"/>
                <a:sym typeface="Lucida Sans"/>
              </a:rPr>
              <a:t>Decryption --🡪</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M= 11</a:t>
            </a:r>
            <a:r>
              <a:rPr b="0" baseline="30000" i="0" lang="en-US" sz="1800" u="none">
                <a:solidFill>
                  <a:schemeClr val="dk1"/>
                </a:solidFill>
                <a:latin typeface="Lucida Sans"/>
                <a:ea typeface="Lucida Sans"/>
                <a:cs typeface="Lucida Sans"/>
                <a:sym typeface="Lucida Sans"/>
              </a:rPr>
              <a:t>23</a:t>
            </a:r>
            <a:r>
              <a:rPr b="0" i="0" lang="en-US" sz="1800" u="none">
                <a:solidFill>
                  <a:schemeClr val="dk1"/>
                </a:solidFill>
                <a:latin typeface="Lucida Sans"/>
                <a:ea typeface="Lucida Sans"/>
                <a:cs typeface="Lucida Sans"/>
                <a:sym typeface="Lucida Sans"/>
              </a:rPr>
              <a:t> mod 187</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11</a:t>
            </a:r>
            <a:r>
              <a:rPr b="0" baseline="30000" i="0" lang="en-US" sz="1800" u="none">
                <a:solidFill>
                  <a:schemeClr val="dk1"/>
                </a:solidFill>
                <a:latin typeface="Lucida Sans"/>
                <a:ea typeface="Lucida Sans"/>
                <a:cs typeface="Lucida Sans"/>
                <a:sym typeface="Lucida Sans"/>
              </a:rPr>
              <a:t>23</a:t>
            </a:r>
            <a:r>
              <a:rPr b="0" i="0" lang="en-US" sz="1800" u="none">
                <a:solidFill>
                  <a:schemeClr val="dk1"/>
                </a:solidFill>
                <a:latin typeface="Lucida Sans"/>
                <a:ea typeface="Lucida Sans"/>
                <a:cs typeface="Lucida Sans"/>
                <a:sym typeface="Lucida Sans"/>
              </a:rPr>
              <a:t> mod 187 =[(11</a:t>
            </a:r>
            <a:r>
              <a:rPr b="0" baseline="30000" i="0" lang="en-US" sz="1800" u="none">
                <a:solidFill>
                  <a:schemeClr val="dk1"/>
                </a:solidFill>
                <a:latin typeface="Lucida Sans"/>
                <a:ea typeface="Lucida Sans"/>
                <a:cs typeface="Lucida Sans"/>
                <a:sym typeface="Lucida Sans"/>
              </a:rPr>
              <a:t>1</a:t>
            </a:r>
            <a:r>
              <a:rPr b="0" i="0" lang="en-US" sz="1800" u="none">
                <a:solidFill>
                  <a:schemeClr val="dk1"/>
                </a:solidFill>
                <a:latin typeface="Lucida Sans"/>
                <a:ea typeface="Lucida Sans"/>
                <a:cs typeface="Lucida Sans"/>
                <a:sym typeface="Lucida Sans"/>
              </a:rPr>
              <a:t> mod 187) x (11</a:t>
            </a:r>
            <a:r>
              <a:rPr b="0" baseline="30000" i="0" lang="en-US" sz="1800" u="none">
                <a:solidFill>
                  <a:schemeClr val="dk1"/>
                </a:solidFill>
                <a:latin typeface="Lucida Sans"/>
                <a:ea typeface="Lucida Sans"/>
                <a:cs typeface="Lucida Sans"/>
                <a:sym typeface="Lucida Sans"/>
              </a:rPr>
              <a:t>2</a:t>
            </a:r>
            <a:r>
              <a:rPr b="0" i="0" lang="en-US" sz="1800" u="none">
                <a:solidFill>
                  <a:schemeClr val="dk1"/>
                </a:solidFill>
                <a:latin typeface="Lucida Sans"/>
                <a:ea typeface="Lucida Sans"/>
                <a:cs typeface="Lucida Sans"/>
                <a:sym typeface="Lucida Sans"/>
              </a:rPr>
              <a:t> mod 187) x (11</a:t>
            </a:r>
            <a:r>
              <a:rPr b="0" baseline="30000" i="0" lang="en-US" sz="1800" u="none">
                <a:solidFill>
                  <a:schemeClr val="dk1"/>
                </a:solidFill>
                <a:latin typeface="Lucida Sans"/>
                <a:ea typeface="Lucida Sans"/>
                <a:cs typeface="Lucida Sans"/>
                <a:sym typeface="Lucida Sans"/>
              </a:rPr>
              <a:t>4</a:t>
            </a:r>
            <a:r>
              <a:rPr b="0" i="0" lang="en-US" sz="1800" u="none">
                <a:solidFill>
                  <a:schemeClr val="dk1"/>
                </a:solidFill>
                <a:latin typeface="Lucida Sans"/>
                <a:ea typeface="Lucida Sans"/>
                <a:cs typeface="Lucida Sans"/>
                <a:sym typeface="Lucida Sans"/>
              </a:rPr>
              <a:t> mod 187)</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			 x 11</a:t>
            </a:r>
            <a:r>
              <a:rPr b="0" baseline="30000" i="0" lang="en-US" sz="1800" u="none">
                <a:solidFill>
                  <a:schemeClr val="dk1"/>
                </a:solidFill>
                <a:latin typeface="Lucida Sans"/>
                <a:ea typeface="Lucida Sans"/>
                <a:cs typeface="Lucida Sans"/>
                <a:sym typeface="Lucida Sans"/>
              </a:rPr>
              <a:t>8</a:t>
            </a:r>
            <a:r>
              <a:rPr b="0" i="0" lang="en-US" sz="1800" u="none">
                <a:solidFill>
                  <a:schemeClr val="dk1"/>
                </a:solidFill>
                <a:latin typeface="Lucida Sans"/>
                <a:ea typeface="Lucida Sans"/>
                <a:cs typeface="Lucida Sans"/>
                <a:sym typeface="Lucida Sans"/>
              </a:rPr>
              <a:t> mod 187 x 11</a:t>
            </a:r>
            <a:r>
              <a:rPr b="0" baseline="30000" i="0" lang="en-US" sz="1800" u="none">
                <a:solidFill>
                  <a:schemeClr val="dk1"/>
                </a:solidFill>
                <a:latin typeface="Lucida Sans"/>
                <a:ea typeface="Lucida Sans"/>
                <a:cs typeface="Lucida Sans"/>
                <a:sym typeface="Lucida Sans"/>
              </a:rPr>
              <a:t>8 </a:t>
            </a:r>
            <a:r>
              <a:rPr b="0" i="0" lang="en-US" sz="1800" u="none">
                <a:solidFill>
                  <a:schemeClr val="dk1"/>
                </a:solidFill>
                <a:latin typeface="Lucida Sans"/>
                <a:ea typeface="Lucida Sans"/>
                <a:cs typeface="Lucida Sans"/>
                <a:sym typeface="Lucida Sans"/>
              </a:rPr>
              <a:t>mod 187</a:t>
            </a:r>
            <a:r>
              <a:rPr b="0" baseline="30000" i="0" lang="en-US" sz="1800" u="none">
                <a:solidFill>
                  <a:schemeClr val="dk1"/>
                </a:solidFill>
                <a:latin typeface="Lucida Sans"/>
                <a:ea typeface="Lucida Sans"/>
                <a:cs typeface="Lucida Sans"/>
                <a:sym typeface="Lucida Sans"/>
              </a:rPr>
              <a:t> </a:t>
            </a:r>
            <a:r>
              <a:rPr b="0" i="0" lang="en-US" sz="1800" u="none">
                <a:solidFill>
                  <a:schemeClr val="dk1"/>
                </a:solidFill>
                <a:latin typeface="Lucida Sans"/>
                <a:ea typeface="Lucida Sans"/>
                <a:cs typeface="Lucida Sans"/>
                <a:sym typeface="Lucida Sans"/>
              </a:rPr>
              <a:t>) ] mod 187</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11</a:t>
            </a:r>
            <a:r>
              <a:rPr b="0" baseline="30000" i="0" lang="en-US" sz="2000" u="none">
                <a:solidFill>
                  <a:schemeClr val="dk1"/>
                </a:solidFill>
                <a:latin typeface="Lucida Sans"/>
                <a:ea typeface="Lucida Sans"/>
                <a:cs typeface="Lucida Sans"/>
                <a:sym typeface="Lucida Sans"/>
              </a:rPr>
              <a:t>1</a:t>
            </a:r>
            <a:r>
              <a:rPr b="0" i="0" lang="en-US" sz="2000" u="none">
                <a:solidFill>
                  <a:schemeClr val="dk1"/>
                </a:solidFill>
                <a:latin typeface="Lucida Sans"/>
                <a:ea typeface="Lucida Sans"/>
                <a:cs typeface="Lucida Sans"/>
                <a:sym typeface="Lucida Sans"/>
              </a:rPr>
              <a:t> mod 187=11</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11</a:t>
            </a:r>
            <a:r>
              <a:rPr b="0" baseline="30000" i="0" lang="en-US" sz="2000" u="none">
                <a:solidFill>
                  <a:schemeClr val="dk1"/>
                </a:solidFill>
                <a:latin typeface="Lucida Sans"/>
                <a:ea typeface="Lucida Sans"/>
                <a:cs typeface="Lucida Sans"/>
                <a:sym typeface="Lucida Sans"/>
              </a:rPr>
              <a:t>2</a:t>
            </a:r>
            <a:r>
              <a:rPr b="0" i="0" lang="en-US" sz="2000" u="none">
                <a:solidFill>
                  <a:schemeClr val="dk1"/>
                </a:solidFill>
                <a:latin typeface="Lucida Sans"/>
                <a:ea typeface="Lucida Sans"/>
                <a:cs typeface="Lucida Sans"/>
                <a:sym typeface="Lucida Sans"/>
              </a:rPr>
              <a:t> mod 187 =121</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11</a:t>
            </a:r>
            <a:r>
              <a:rPr b="0" baseline="30000" i="0" lang="en-US" sz="2000" u="none">
                <a:solidFill>
                  <a:schemeClr val="dk1"/>
                </a:solidFill>
                <a:latin typeface="Lucida Sans"/>
                <a:ea typeface="Lucida Sans"/>
                <a:cs typeface="Lucida Sans"/>
                <a:sym typeface="Lucida Sans"/>
              </a:rPr>
              <a:t>4</a:t>
            </a:r>
            <a:r>
              <a:rPr b="0" i="0" lang="en-US" sz="2000" u="none">
                <a:solidFill>
                  <a:schemeClr val="dk1"/>
                </a:solidFill>
                <a:latin typeface="Lucida Sans"/>
                <a:ea typeface="Lucida Sans"/>
                <a:cs typeface="Lucida Sans"/>
                <a:sym typeface="Lucida Sans"/>
              </a:rPr>
              <a:t> mod 187 = 14641 mod 187 =55</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11</a:t>
            </a:r>
            <a:r>
              <a:rPr b="0" baseline="30000" i="0" lang="en-US" sz="2000" u="none">
                <a:solidFill>
                  <a:schemeClr val="dk1"/>
                </a:solidFill>
                <a:latin typeface="Lucida Sans"/>
                <a:ea typeface="Lucida Sans"/>
                <a:cs typeface="Lucida Sans"/>
                <a:sym typeface="Lucida Sans"/>
              </a:rPr>
              <a:t>8</a:t>
            </a:r>
            <a:r>
              <a:rPr b="0" i="0" lang="en-US" sz="2000" u="none">
                <a:solidFill>
                  <a:schemeClr val="dk1"/>
                </a:solidFill>
                <a:latin typeface="Lucida Sans"/>
                <a:ea typeface="Lucida Sans"/>
                <a:cs typeface="Lucida Sans"/>
                <a:sym typeface="Lucida Sans"/>
              </a:rPr>
              <a:t> mod 187 = 33</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11</a:t>
            </a:r>
            <a:r>
              <a:rPr b="0" baseline="30000" i="0" lang="en-US" sz="2000" u="none">
                <a:solidFill>
                  <a:schemeClr val="dk1"/>
                </a:solidFill>
                <a:latin typeface="Lucida Sans"/>
                <a:ea typeface="Lucida Sans"/>
                <a:cs typeface="Lucida Sans"/>
                <a:sym typeface="Lucida Sans"/>
              </a:rPr>
              <a:t>23</a:t>
            </a:r>
            <a:r>
              <a:rPr b="0" i="0" lang="en-US" sz="2000" u="none">
                <a:solidFill>
                  <a:schemeClr val="dk1"/>
                </a:solidFill>
                <a:latin typeface="Lucida Sans"/>
                <a:ea typeface="Lucida Sans"/>
                <a:cs typeface="Lucida Sans"/>
                <a:sym typeface="Lucida Sans"/>
              </a:rPr>
              <a:t> mod 187 = [(11 x 121 x 55 x 33 x 33)] mod 187 = 88</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0" st="0"/>
                                            </p:txEl>
                                          </p:spTgt>
                                        </p:tgtEl>
                                        <p:attrNameLst>
                                          <p:attrName>style.visibility</p:attrName>
                                        </p:attrNameLst>
                                      </p:cBhvr>
                                      <p:to>
                                        <p:strVal val="visible"/>
                                      </p:to>
                                    </p:set>
                                    <p:animEffect filter="fade" transition="in">
                                      <p:cBhvr>
                                        <p:cTn dur="500"/>
                                        <p:tgtEl>
                                          <p:spTgt spid="16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 st="1"/>
                                            </p:txEl>
                                          </p:spTgt>
                                        </p:tgtEl>
                                        <p:attrNameLst>
                                          <p:attrName>style.visibility</p:attrName>
                                        </p:attrNameLst>
                                      </p:cBhvr>
                                      <p:to>
                                        <p:strVal val="visible"/>
                                      </p:to>
                                    </p:set>
                                    <p:animEffect filter="fade" transition="in">
                                      <p:cBhvr>
                                        <p:cTn dur="500"/>
                                        <p:tgtEl>
                                          <p:spTgt spid="16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2" st="2"/>
                                            </p:txEl>
                                          </p:spTgt>
                                        </p:tgtEl>
                                        <p:attrNameLst>
                                          <p:attrName>style.visibility</p:attrName>
                                        </p:attrNameLst>
                                      </p:cBhvr>
                                      <p:to>
                                        <p:strVal val="visible"/>
                                      </p:to>
                                    </p:set>
                                    <p:animEffect filter="fade" transition="in">
                                      <p:cBhvr>
                                        <p:cTn dur="500"/>
                                        <p:tgtEl>
                                          <p:spTgt spid="16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3" st="3"/>
                                            </p:txEl>
                                          </p:spTgt>
                                        </p:tgtEl>
                                        <p:attrNameLst>
                                          <p:attrName>style.visibility</p:attrName>
                                        </p:attrNameLst>
                                      </p:cBhvr>
                                      <p:to>
                                        <p:strVal val="visible"/>
                                      </p:to>
                                    </p:set>
                                    <p:animEffect filter="fade" transition="in">
                                      <p:cBhvr>
                                        <p:cTn dur="500"/>
                                        <p:tgtEl>
                                          <p:spTgt spid="16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4" st="4"/>
                                            </p:txEl>
                                          </p:spTgt>
                                        </p:tgtEl>
                                        <p:attrNameLst>
                                          <p:attrName>style.visibility</p:attrName>
                                        </p:attrNameLst>
                                      </p:cBhvr>
                                      <p:to>
                                        <p:strVal val="visible"/>
                                      </p:to>
                                    </p:set>
                                    <p:animEffect filter="fade" transition="in">
                                      <p:cBhvr>
                                        <p:cTn dur="500"/>
                                        <p:tgtEl>
                                          <p:spTgt spid="160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5" st="5"/>
                                            </p:txEl>
                                          </p:spTgt>
                                        </p:tgtEl>
                                        <p:attrNameLst>
                                          <p:attrName>style.visibility</p:attrName>
                                        </p:attrNameLst>
                                      </p:cBhvr>
                                      <p:to>
                                        <p:strVal val="visible"/>
                                      </p:to>
                                    </p:set>
                                    <p:animEffect filter="fade" transition="in">
                                      <p:cBhvr>
                                        <p:cTn dur="500"/>
                                        <p:tgtEl>
                                          <p:spTgt spid="160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6" st="6"/>
                                            </p:txEl>
                                          </p:spTgt>
                                        </p:tgtEl>
                                        <p:attrNameLst>
                                          <p:attrName>style.visibility</p:attrName>
                                        </p:attrNameLst>
                                      </p:cBhvr>
                                      <p:to>
                                        <p:strVal val="visible"/>
                                      </p:to>
                                    </p:set>
                                    <p:animEffect filter="fade" transition="in">
                                      <p:cBhvr>
                                        <p:cTn dur="500"/>
                                        <p:tgtEl>
                                          <p:spTgt spid="160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7" st="7"/>
                                            </p:txEl>
                                          </p:spTgt>
                                        </p:tgtEl>
                                        <p:attrNameLst>
                                          <p:attrName>style.visibility</p:attrName>
                                        </p:attrNameLst>
                                      </p:cBhvr>
                                      <p:to>
                                        <p:strVal val="visible"/>
                                      </p:to>
                                    </p:set>
                                    <p:animEffect filter="fade" transition="in">
                                      <p:cBhvr>
                                        <p:cTn dur="500"/>
                                        <p:tgtEl>
                                          <p:spTgt spid="160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8" st="8"/>
                                            </p:txEl>
                                          </p:spTgt>
                                        </p:tgtEl>
                                        <p:attrNameLst>
                                          <p:attrName>style.visibility</p:attrName>
                                        </p:attrNameLst>
                                      </p:cBhvr>
                                      <p:to>
                                        <p:strVal val="visible"/>
                                      </p:to>
                                    </p:set>
                                    <p:animEffect filter="fade" transition="in">
                                      <p:cBhvr>
                                        <p:cTn dur="500"/>
                                        <p:tgtEl>
                                          <p:spTgt spid="160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9" st="9"/>
                                            </p:txEl>
                                          </p:spTgt>
                                        </p:tgtEl>
                                        <p:attrNameLst>
                                          <p:attrName>style.visibility</p:attrName>
                                        </p:attrNameLst>
                                      </p:cBhvr>
                                      <p:to>
                                        <p:strVal val="visible"/>
                                      </p:to>
                                    </p:set>
                                    <p:animEffect filter="fade" transition="in">
                                      <p:cBhvr>
                                        <p:cTn dur="500"/>
                                        <p:tgtEl>
                                          <p:spTgt spid="160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0" st="10"/>
                                            </p:txEl>
                                          </p:spTgt>
                                        </p:tgtEl>
                                        <p:attrNameLst>
                                          <p:attrName>style.visibility</p:attrName>
                                        </p:attrNameLst>
                                      </p:cBhvr>
                                      <p:to>
                                        <p:strVal val="visible"/>
                                      </p:to>
                                    </p:set>
                                    <p:animEffect filter="fade" transition="in">
                                      <p:cBhvr>
                                        <p:cTn dur="500"/>
                                        <p:tgtEl>
                                          <p:spTgt spid="160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1" st="11"/>
                                            </p:txEl>
                                          </p:spTgt>
                                        </p:tgtEl>
                                        <p:attrNameLst>
                                          <p:attrName>style.visibility</p:attrName>
                                        </p:attrNameLst>
                                      </p:cBhvr>
                                      <p:to>
                                        <p:strVal val="visible"/>
                                      </p:to>
                                    </p:set>
                                    <p:animEffect filter="fade" transition="in">
                                      <p:cBhvr>
                                        <p:cTn dur="500"/>
                                        <p:tgtEl>
                                          <p:spTgt spid="160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2" st="12"/>
                                            </p:txEl>
                                          </p:spTgt>
                                        </p:tgtEl>
                                        <p:attrNameLst>
                                          <p:attrName>style.visibility</p:attrName>
                                        </p:attrNameLst>
                                      </p:cBhvr>
                                      <p:to>
                                        <p:strVal val="visible"/>
                                      </p:to>
                                    </p:set>
                                    <p:animEffect filter="fade" transition="in">
                                      <p:cBhvr>
                                        <p:cTn dur="500"/>
                                        <p:tgtEl>
                                          <p:spTgt spid="160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3" st="13"/>
                                            </p:txEl>
                                          </p:spTgt>
                                        </p:tgtEl>
                                        <p:attrNameLst>
                                          <p:attrName>style.visibility</p:attrName>
                                        </p:attrNameLst>
                                      </p:cBhvr>
                                      <p:to>
                                        <p:strVal val="visible"/>
                                      </p:to>
                                    </p:set>
                                    <p:animEffect filter="fade" transition="in">
                                      <p:cBhvr>
                                        <p:cTn dur="500"/>
                                        <p:tgtEl>
                                          <p:spTgt spid="160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4" st="14"/>
                                            </p:txEl>
                                          </p:spTgt>
                                        </p:tgtEl>
                                        <p:attrNameLst>
                                          <p:attrName>style.visibility</p:attrName>
                                        </p:attrNameLst>
                                      </p:cBhvr>
                                      <p:to>
                                        <p:strVal val="visible"/>
                                      </p:to>
                                    </p:set>
                                    <p:animEffect filter="fade" transition="in">
                                      <p:cBhvr>
                                        <p:cTn dur="500"/>
                                        <p:tgtEl>
                                          <p:spTgt spid="160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5" st="15"/>
                                            </p:txEl>
                                          </p:spTgt>
                                        </p:tgtEl>
                                        <p:attrNameLst>
                                          <p:attrName>style.visibility</p:attrName>
                                        </p:attrNameLst>
                                      </p:cBhvr>
                                      <p:to>
                                        <p:strVal val="visible"/>
                                      </p:to>
                                    </p:set>
                                    <p:animEffect filter="fade" transition="in">
                                      <p:cBhvr>
                                        <p:cTn dur="500"/>
                                        <p:tgtEl>
                                          <p:spTgt spid="1605">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6" st="16"/>
                                            </p:txEl>
                                          </p:spTgt>
                                        </p:tgtEl>
                                        <p:attrNameLst>
                                          <p:attrName>style.visibility</p:attrName>
                                        </p:attrNameLst>
                                      </p:cBhvr>
                                      <p:to>
                                        <p:strVal val="visible"/>
                                      </p:to>
                                    </p:set>
                                    <p:animEffect filter="fade" transition="in">
                                      <p:cBhvr>
                                        <p:cTn dur="500"/>
                                        <p:tgtEl>
                                          <p:spTgt spid="1605">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7" st="17"/>
                                            </p:txEl>
                                          </p:spTgt>
                                        </p:tgtEl>
                                        <p:attrNameLst>
                                          <p:attrName>style.visibility</p:attrName>
                                        </p:attrNameLst>
                                      </p:cBhvr>
                                      <p:to>
                                        <p:strVal val="visible"/>
                                      </p:to>
                                    </p:set>
                                    <p:animEffect filter="fade" transition="in">
                                      <p:cBhvr>
                                        <p:cTn dur="500"/>
                                        <p:tgtEl>
                                          <p:spTgt spid="1605">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8" st="18"/>
                                            </p:txEl>
                                          </p:spTgt>
                                        </p:tgtEl>
                                        <p:attrNameLst>
                                          <p:attrName>style.visibility</p:attrName>
                                        </p:attrNameLst>
                                      </p:cBhvr>
                                      <p:to>
                                        <p:strVal val="visible"/>
                                      </p:to>
                                    </p:set>
                                    <p:animEffect filter="fade" transition="in">
                                      <p:cBhvr>
                                        <p:cTn dur="500"/>
                                        <p:tgtEl>
                                          <p:spTgt spid="1605">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5">
                                            <p:txEl>
                                              <p:pRg end="19" st="19"/>
                                            </p:txEl>
                                          </p:spTgt>
                                        </p:tgtEl>
                                        <p:attrNameLst>
                                          <p:attrName>style.visibility</p:attrName>
                                        </p:attrNameLst>
                                      </p:cBhvr>
                                      <p:to>
                                        <p:strVal val="visible"/>
                                      </p:to>
                                    </p:set>
                                    <p:animEffect filter="fade" transition="in">
                                      <p:cBhvr>
                                        <p:cTn dur="500"/>
                                        <p:tgtEl>
                                          <p:spTgt spid="1605">
                                            <p:txEl>
                                              <p:pRg end="19" st="1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9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Step 1. Choose two primes p and q. </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Example: p = 5 and q = 13. </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Step 2. Let n = pq. </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n = 5×13 = 65. Step 3. </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Let </a:t>
            </a:r>
            <a:r>
              <a:rPr b="0" i="0" lang="en-US" sz="2800" u="none">
                <a:solidFill>
                  <a:schemeClr val="dk1"/>
                </a:solidFill>
                <a:latin typeface="Lucida Sans"/>
                <a:ea typeface="Lucida Sans"/>
                <a:cs typeface="Lucida Sans"/>
                <a:sym typeface="Lucida Sans"/>
              </a:rPr>
              <a:t>ф(n)</a:t>
            </a:r>
            <a:r>
              <a:rPr b="0" i="0" lang="en-US" sz="2700" u="none">
                <a:solidFill>
                  <a:schemeClr val="dk1"/>
                </a:solidFill>
                <a:latin typeface="Lucida Sans"/>
                <a:ea typeface="Lucida Sans"/>
                <a:cs typeface="Lucida Sans"/>
                <a:sym typeface="Lucida Sans"/>
              </a:rPr>
              <a:t> = (p −1)(q −1). Example: </a:t>
            </a:r>
            <a:r>
              <a:rPr b="0" i="0" lang="en-US" sz="2800" u="none">
                <a:solidFill>
                  <a:schemeClr val="dk1"/>
                </a:solidFill>
                <a:latin typeface="Lucida Sans"/>
                <a:ea typeface="Lucida Sans"/>
                <a:cs typeface="Lucida Sans"/>
                <a:sym typeface="Lucida Sans"/>
              </a:rPr>
              <a:t>ф(n)</a:t>
            </a:r>
            <a:r>
              <a:rPr b="0" i="0" lang="en-US" sz="2700" u="none">
                <a:solidFill>
                  <a:schemeClr val="dk1"/>
                </a:solidFill>
                <a:latin typeface="Lucida Sans"/>
                <a:ea typeface="Lucida Sans"/>
                <a:cs typeface="Lucida Sans"/>
                <a:sym typeface="Lucida Sans"/>
              </a:rPr>
              <a:t> = 4×12 = 48.</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Choose E = 11.</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D = 35.</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For example, to encrypt 3, we find</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3^11 mod 65 =22</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22^35 mod 65 =3</a:t>
            </a:r>
            <a:endParaRPr/>
          </a:p>
        </p:txBody>
      </p:sp>
      <p:sp>
        <p:nvSpPr>
          <p:cNvPr id="1611" name="Google Shape;1611;p196"/>
          <p:cNvSpPr txBox="1"/>
          <p:nvPr>
            <p:ph type="title"/>
          </p:nvPr>
        </p:nvSpPr>
        <p:spPr>
          <a:xfrm>
            <a:off x="457200" y="279400"/>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0">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9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Symmetric Key distribution</a:t>
            </a:r>
            <a:endParaRPr/>
          </a:p>
        </p:txBody>
      </p:sp>
      <p:sp>
        <p:nvSpPr>
          <p:cNvPr id="1617" name="Google Shape;1617;p19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514349" lvl="0" marL="623887"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Symmetric key distribution needs a shared secret key between 2 parties.</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How are shared secret keys maintained and distributed?</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Key distribution Centre : KDC</a:t>
            </a:r>
            <a:endParaRPr/>
          </a:p>
          <a:p>
            <a:pPr indent="-514349" lvl="0" marL="623887" rtl="0" algn="l">
              <a:lnSpc>
                <a:spcPct val="100000"/>
              </a:lnSpc>
              <a:spcBef>
                <a:spcPts val="400"/>
              </a:spcBef>
              <a:spcAft>
                <a:spcPts val="0"/>
              </a:spcAft>
              <a:buClr>
                <a:schemeClr val="accent1"/>
              </a:buClr>
              <a:buSzPts val="1360"/>
              <a:buChar char="•"/>
            </a:pPr>
            <a:r>
              <a:rPr b="0" i="0" lang="en-US" sz="2000" u="none">
                <a:solidFill>
                  <a:schemeClr val="dk1"/>
                </a:solidFill>
                <a:latin typeface="Lucida Sans"/>
                <a:ea typeface="Lucida Sans"/>
                <a:cs typeface="Lucida Sans"/>
                <a:sym typeface="Lucida Sans"/>
              </a:rPr>
              <a:t>Use atrusted third party : KDC</a:t>
            </a:r>
            <a:endParaRPr/>
          </a:p>
          <a:p>
            <a:pPr indent="-514349" lvl="0" marL="623887" rtl="0" algn="l">
              <a:lnSpc>
                <a:spcPct val="100000"/>
              </a:lnSpc>
              <a:spcBef>
                <a:spcPts val="400"/>
              </a:spcBef>
              <a:spcAft>
                <a:spcPts val="0"/>
              </a:spcAft>
              <a:buClr>
                <a:schemeClr val="accent1"/>
              </a:buClr>
              <a:buSzPts val="1360"/>
              <a:buChar char="•"/>
            </a:pPr>
            <a:r>
              <a:rPr b="0" i="0" lang="en-US" sz="2000" u="none">
                <a:solidFill>
                  <a:schemeClr val="dk1"/>
                </a:solidFill>
                <a:latin typeface="Lucida Sans"/>
                <a:ea typeface="Lucida Sans"/>
                <a:cs typeface="Lucida Sans"/>
                <a:sym typeface="Lucida Sans"/>
              </a:rPr>
              <a:t>Each person establishes a shared secret key with the KDC.</a:t>
            </a:r>
            <a:endParaRPr/>
          </a:p>
          <a:p>
            <a:pPr indent="-514349" lvl="0" marL="623887"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514349" lvl="0" marL="623887"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pic>
        <p:nvPicPr>
          <p:cNvPr id="1618" name="Google Shape;1618;p197"/>
          <p:cNvPicPr preferRelativeResize="0"/>
          <p:nvPr/>
        </p:nvPicPr>
        <p:blipFill rotWithShape="1">
          <a:blip r:embed="rId3">
            <a:alphaModFix/>
          </a:blip>
          <a:srcRect b="0" l="0" r="0" t="0"/>
          <a:stretch/>
        </p:blipFill>
        <p:spPr>
          <a:xfrm>
            <a:off x="1295400" y="3698875"/>
            <a:ext cx="7086600" cy="293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xEl>
                                              <p:pRg end="0" st="0"/>
                                            </p:txEl>
                                          </p:spTgt>
                                        </p:tgtEl>
                                        <p:attrNameLst>
                                          <p:attrName>style.visibility</p:attrName>
                                        </p:attrNameLst>
                                      </p:cBhvr>
                                      <p:to>
                                        <p:strVal val="visible"/>
                                      </p:to>
                                    </p:set>
                                    <p:animEffect filter="fade" transition="in">
                                      <p:cBhvr>
                                        <p:cTn dur="500"/>
                                        <p:tgtEl>
                                          <p:spTgt spid="16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xEl>
                                              <p:pRg end="1" st="1"/>
                                            </p:txEl>
                                          </p:spTgt>
                                        </p:tgtEl>
                                        <p:attrNameLst>
                                          <p:attrName>style.visibility</p:attrName>
                                        </p:attrNameLst>
                                      </p:cBhvr>
                                      <p:to>
                                        <p:strVal val="visible"/>
                                      </p:to>
                                    </p:set>
                                    <p:animEffect filter="fade" transition="in">
                                      <p:cBhvr>
                                        <p:cTn dur="500"/>
                                        <p:tgtEl>
                                          <p:spTgt spid="16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xEl>
                                              <p:pRg end="2" st="2"/>
                                            </p:txEl>
                                          </p:spTgt>
                                        </p:tgtEl>
                                        <p:attrNameLst>
                                          <p:attrName>style.visibility</p:attrName>
                                        </p:attrNameLst>
                                      </p:cBhvr>
                                      <p:to>
                                        <p:strVal val="visible"/>
                                      </p:to>
                                    </p:set>
                                    <p:animEffect filter="fade" transition="in">
                                      <p:cBhvr>
                                        <p:cTn dur="500"/>
                                        <p:tgtEl>
                                          <p:spTgt spid="16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xEl>
                                              <p:pRg end="3" st="3"/>
                                            </p:txEl>
                                          </p:spTgt>
                                        </p:tgtEl>
                                        <p:attrNameLst>
                                          <p:attrName>style.visibility</p:attrName>
                                        </p:attrNameLst>
                                      </p:cBhvr>
                                      <p:to>
                                        <p:strVal val="visible"/>
                                      </p:to>
                                    </p:set>
                                    <p:animEffect filter="fade" transition="in">
                                      <p:cBhvr>
                                        <p:cTn dur="500"/>
                                        <p:tgtEl>
                                          <p:spTgt spid="161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xEl>
                                              <p:pRg end="4" st="4"/>
                                            </p:txEl>
                                          </p:spTgt>
                                        </p:tgtEl>
                                        <p:attrNameLst>
                                          <p:attrName>style.visibility</p:attrName>
                                        </p:attrNameLst>
                                      </p:cBhvr>
                                      <p:to>
                                        <p:strVal val="visible"/>
                                      </p:to>
                                    </p:set>
                                    <p:animEffect filter="fade" transition="in">
                                      <p:cBhvr>
                                        <p:cTn dur="500"/>
                                        <p:tgtEl>
                                          <p:spTgt spid="161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xEl>
                                              <p:pRg end="5" st="5"/>
                                            </p:txEl>
                                          </p:spTgt>
                                        </p:tgtEl>
                                        <p:attrNameLst>
                                          <p:attrName>style.visibility</p:attrName>
                                        </p:attrNameLst>
                                      </p:cBhvr>
                                      <p:to>
                                        <p:strVal val="visible"/>
                                      </p:to>
                                    </p:set>
                                    <p:animEffect filter="fade" transition="in">
                                      <p:cBhvr>
                                        <p:cTn dur="500"/>
                                        <p:tgtEl>
                                          <p:spTgt spid="161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xEl>
                                              <p:pRg end="6" st="6"/>
                                            </p:txEl>
                                          </p:spTgt>
                                        </p:tgtEl>
                                        <p:attrNameLst>
                                          <p:attrName>style.visibility</p:attrName>
                                        </p:attrNameLst>
                                      </p:cBhvr>
                                      <p:to>
                                        <p:strVal val="visible"/>
                                      </p:to>
                                    </p:set>
                                    <p:animEffect filter="fade" transition="in">
                                      <p:cBhvr>
                                        <p:cTn dur="500"/>
                                        <p:tgtEl>
                                          <p:spTgt spid="161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7">
                                            <p:txEl>
                                              <p:pRg end="7" st="7"/>
                                            </p:txEl>
                                          </p:spTgt>
                                        </p:tgtEl>
                                        <p:attrNameLst>
                                          <p:attrName>style.visibility</p:attrName>
                                        </p:attrNameLst>
                                      </p:cBhvr>
                                      <p:to>
                                        <p:strVal val="visible"/>
                                      </p:to>
                                    </p:set>
                                    <p:animEffect filter="fade" transition="in">
                                      <p:cBhvr>
                                        <p:cTn dur="500"/>
                                        <p:tgtEl>
                                          <p:spTgt spid="161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8"/>
                                        </p:tgtEl>
                                        <p:attrNameLst>
                                          <p:attrName>style.visibility</p:attrName>
                                        </p:attrNameLst>
                                      </p:cBhvr>
                                      <p:to>
                                        <p:strVal val="visible"/>
                                      </p:to>
                                    </p:set>
                                    <p:animEffect filter="fade" transition="in">
                                      <p:cBhvr>
                                        <p:cTn dur="500"/>
                                        <p:tgtEl>
                                          <p:spTgt spid="1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9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Symmetric Key distribution</a:t>
            </a:r>
            <a:endParaRPr/>
          </a:p>
        </p:txBody>
      </p:sp>
      <p:sp>
        <p:nvSpPr>
          <p:cNvPr id="1624" name="Google Shape;1624;p19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514349" lvl="0" marL="623887" rtl="0" algn="l">
              <a:lnSpc>
                <a:spcPct val="100000"/>
              </a:lnSpc>
              <a:spcBef>
                <a:spcPts val="0"/>
              </a:spcBef>
              <a:spcAft>
                <a:spcPts val="0"/>
              </a:spcAft>
              <a:buSzPts val="1360"/>
              <a:buNone/>
            </a:pPr>
            <a:r>
              <a:rPr b="1" i="1" lang="en-US" sz="2000" u="none">
                <a:solidFill>
                  <a:schemeClr val="dk1"/>
                </a:solidFill>
                <a:latin typeface="Lucida Sans"/>
                <a:ea typeface="Lucida Sans"/>
                <a:cs typeface="Lucida Sans"/>
                <a:sym typeface="Lucida Sans"/>
              </a:rPr>
              <a:t>A KDC creates a secret key for each member. This secret key </a:t>
            </a:r>
            <a:endParaRPr/>
          </a:p>
          <a:p>
            <a:pPr indent="-514349" lvl="0" marL="623887" rtl="0" algn="l">
              <a:lnSpc>
                <a:spcPct val="100000"/>
              </a:lnSpc>
              <a:spcBef>
                <a:spcPts val="400"/>
              </a:spcBef>
              <a:spcAft>
                <a:spcPts val="0"/>
              </a:spcAft>
              <a:buSzPts val="1360"/>
              <a:buNone/>
            </a:pPr>
            <a:r>
              <a:rPr b="1" i="1" lang="en-US" sz="2000" u="none">
                <a:solidFill>
                  <a:schemeClr val="dk1"/>
                </a:solidFill>
                <a:latin typeface="Lucida Sans"/>
                <a:ea typeface="Lucida Sans"/>
                <a:cs typeface="Lucida Sans"/>
                <a:sym typeface="Lucida Sans"/>
              </a:rPr>
              <a:t>can be used only between the member and the KDC, not </a:t>
            </a:r>
            <a:endParaRPr/>
          </a:p>
          <a:p>
            <a:pPr indent="-514349" lvl="0" marL="623887" rtl="0" algn="l">
              <a:lnSpc>
                <a:spcPct val="100000"/>
              </a:lnSpc>
              <a:spcBef>
                <a:spcPts val="400"/>
              </a:spcBef>
              <a:spcAft>
                <a:spcPts val="0"/>
              </a:spcAft>
              <a:buSzPts val="1360"/>
              <a:buNone/>
            </a:pPr>
            <a:r>
              <a:rPr b="1" i="1" lang="en-US" sz="2000" u="none">
                <a:solidFill>
                  <a:schemeClr val="dk1"/>
                </a:solidFill>
                <a:latin typeface="Lucida Sans"/>
                <a:ea typeface="Lucida Sans"/>
                <a:cs typeface="Lucida Sans"/>
                <a:sym typeface="Lucida Sans"/>
              </a:rPr>
              <a:t>between two members.</a:t>
            </a:r>
            <a:endParaRPr b="0" i="0" sz="2000" u="none">
              <a:solidFill>
                <a:schemeClr val="dk1"/>
              </a:solidFill>
              <a:latin typeface="Lucida Sans"/>
              <a:ea typeface="Lucida Sans"/>
              <a:cs typeface="Lucida Sans"/>
              <a:sym typeface="Lucida Sans"/>
            </a:endParaRPr>
          </a:p>
          <a:p>
            <a:pPr indent="-514349" lvl="0" marL="623887"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How can Alice send a confidential message to Bob?</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Alice sends a request to the KDC stating that a session(temporary) secret key is needed so that Alice could communicate with Bob.</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KDC informs Bob about Alice’s request.</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If B agrees, a session key is created between the two.</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One such protocol is KERBEROS</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Note : K</a:t>
            </a:r>
            <a:r>
              <a:rPr b="0" baseline="-25000" i="0" lang="en-US" sz="2000" u="none">
                <a:solidFill>
                  <a:schemeClr val="dk1"/>
                </a:solidFill>
                <a:latin typeface="Lucida Sans"/>
                <a:ea typeface="Lucida Sans"/>
                <a:cs typeface="Lucida Sans"/>
                <a:sym typeface="Lucida Sans"/>
              </a:rPr>
              <a:t>Alice</a:t>
            </a:r>
            <a:r>
              <a:rPr b="0" i="0" lang="en-US" sz="2000" u="none">
                <a:solidFill>
                  <a:schemeClr val="dk1"/>
                </a:solidFill>
                <a:latin typeface="Lucida Sans"/>
                <a:ea typeface="Lucida Sans"/>
                <a:cs typeface="Lucida Sans"/>
                <a:sym typeface="Lucida Sans"/>
              </a:rPr>
              <a:t>  and K</a:t>
            </a:r>
            <a:r>
              <a:rPr b="0" baseline="-25000" i="0" lang="en-US" sz="2000" u="none">
                <a:solidFill>
                  <a:schemeClr val="dk1"/>
                </a:solidFill>
                <a:latin typeface="Lucida Sans"/>
                <a:ea typeface="Lucida Sans"/>
                <a:cs typeface="Lucida Sans"/>
                <a:sym typeface="Lucida Sans"/>
              </a:rPr>
              <a:t>Bob</a:t>
            </a:r>
            <a:r>
              <a:rPr b="0" i="0" lang="en-US" sz="2000" u="none">
                <a:solidFill>
                  <a:schemeClr val="dk1"/>
                </a:solidFill>
                <a:latin typeface="Lucida Sans"/>
                <a:ea typeface="Lucida Sans"/>
                <a:cs typeface="Lucida Sans"/>
                <a:sym typeface="Lucida Sans"/>
              </a:rPr>
              <a:t> is used to authenticate Alice and Bob to the KDC </a:t>
            </a:r>
            <a:r>
              <a:rPr b="0" i="0" lang="en-US" sz="2000" u="none">
                <a:solidFill>
                  <a:schemeClr val="accent2"/>
                </a:solidFill>
                <a:latin typeface="Lucida Sans"/>
                <a:ea typeface="Lucida Sans"/>
                <a:cs typeface="Lucida Sans"/>
                <a:sym typeface="Lucida Sans"/>
              </a:rPr>
              <a:t>to prevent Eve from impersonating either of them.</a:t>
            </a:r>
            <a:endParaRPr/>
          </a:p>
          <a:p>
            <a:pPr indent="-169228" lvl="0" marL="365125" rtl="0" algn="l">
              <a:spcBef>
                <a:spcPts val="400"/>
              </a:spcBef>
              <a:spcAft>
                <a:spcPts val="0"/>
              </a:spcAft>
              <a:buSzPts val="1360"/>
              <a:buNone/>
            </a:pPr>
            <a:r>
              <a:t/>
            </a:r>
            <a:endParaRPr b="0" i="0" sz="2000" u="none">
              <a:solidFill>
                <a:schemeClr val="accent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0" st="0"/>
                                            </p:txEl>
                                          </p:spTgt>
                                        </p:tgtEl>
                                        <p:attrNameLst>
                                          <p:attrName>style.visibility</p:attrName>
                                        </p:attrNameLst>
                                      </p:cBhvr>
                                      <p:to>
                                        <p:strVal val="visible"/>
                                      </p:to>
                                    </p:set>
                                    <p:animEffect filter="fade" transition="in">
                                      <p:cBhvr>
                                        <p:cTn dur="500"/>
                                        <p:tgtEl>
                                          <p:spTgt spid="16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1" st="1"/>
                                            </p:txEl>
                                          </p:spTgt>
                                        </p:tgtEl>
                                        <p:attrNameLst>
                                          <p:attrName>style.visibility</p:attrName>
                                        </p:attrNameLst>
                                      </p:cBhvr>
                                      <p:to>
                                        <p:strVal val="visible"/>
                                      </p:to>
                                    </p:set>
                                    <p:animEffect filter="fade" transition="in">
                                      <p:cBhvr>
                                        <p:cTn dur="500"/>
                                        <p:tgtEl>
                                          <p:spTgt spid="16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2" st="2"/>
                                            </p:txEl>
                                          </p:spTgt>
                                        </p:tgtEl>
                                        <p:attrNameLst>
                                          <p:attrName>style.visibility</p:attrName>
                                        </p:attrNameLst>
                                      </p:cBhvr>
                                      <p:to>
                                        <p:strVal val="visible"/>
                                      </p:to>
                                    </p:set>
                                    <p:animEffect filter="fade" transition="in">
                                      <p:cBhvr>
                                        <p:cTn dur="500"/>
                                        <p:tgtEl>
                                          <p:spTgt spid="16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3" st="3"/>
                                            </p:txEl>
                                          </p:spTgt>
                                        </p:tgtEl>
                                        <p:attrNameLst>
                                          <p:attrName>style.visibility</p:attrName>
                                        </p:attrNameLst>
                                      </p:cBhvr>
                                      <p:to>
                                        <p:strVal val="visible"/>
                                      </p:to>
                                    </p:set>
                                    <p:animEffect filter="fade" transition="in">
                                      <p:cBhvr>
                                        <p:cTn dur="500"/>
                                        <p:tgtEl>
                                          <p:spTgt spid="162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4" st="4"/>
                                            </p:txEl>
                                          </p:spTgt>
                                        </p:tgtEl>
                                        <p:attrNameLst>
                                          <p:attrName>style.visibility</p:attrName>
                                        </p:attrNameLst>
                                      </p:cBhvr>
                                      <p:to>
                                        <p:strVal val="visible"/>
                                      </p:to>
                                    </p:set>
                                    <p:animEffect filter="fade" transition="in">
                                      <p:cBhvr>
                                        <p:cTn dur="500"/>
                                        <p:tgtEl>
                                          <p:spTgt spid="162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5" st="5"/>
                                            </p:txEl>
                                          </p:spTgt>
                                        </p:tgtEl>
                                        <p:attrNameLst>
                                          <p:attrName>style.visibility</p:attrName>
                                        </p:attrNameLst>
                                      </p:cBhvr>
                                      <p:to>
                                        <p:strVal val="visible"/>
                                      </p:to>
                                    </p:set>
                                    <p:animEffect filter="fade" transition="in">
                                      <p:cBhvr>
                                        <p:cTn dur="500"/>
                                        <p:tgtEl>
                                          <p:spTgt spid="162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6" st="6"/>
                                            </p:txEl>
                                          </p:spTgt>
                                        </p:tgtEl>
                                        <p:attrNameLst>
                                          <p:attrName>style.visibility</p:attrName>
                                        </p:attrNameLst>
                                      </p:cBhvr>
                                      <p:to>
                                        <p:strVal val="visible"/>
                                      </p:to>
                                    </p:set>
                                    <p:animEffect filter="fade" transition="in">
                                      <p:cBhvr>
                                        <p:cTn dur="500"/>
                                        <p:tgtEl>
                                          <p:spTgt spid="162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7" st="7"/>
                                            </p:txEl>
                                          </p:spTgt>
                                        </p:tgtEl>
                                        <p:attrNameLst>
                                          <p:attrName>style.visibility</p:attrName>
                                        </p:attrNameLst>
                                      </p:cBhvr>
                                      <p:to>
                                        <p:strVal val="visible"/>
                                      </p:to>
                                    </p:set>
                                    <p:animEffect filter="fade" transition="in">
                                      <p:cBhvr>
                                        <p:cTn dur="500"/>
                                        <p:tgtEl>
                                          <p:spTgt spid="162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8" st="8"/>
                                            </p:txEl>
                                          </p:spTgt>
                                        </p:tgtEl>
                                        <p:attrNameLst>
                                          <p:attrName>style.visibility</p:attrName>
                                        </p:attrNameLst>
                                      </p:cBhvr>
                                      <p:to>
                                        <p:strVal val="visible"/>
                                      </p:to>
                                    </p:set>
                                    <p:animEffect filter="fade" transition="in">
                                      <p:cBhvr>
                                        <p:cTn dur="500"/>
                                        <p:tgtEl>
                                          <p:spTgt spid="162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4">
                                            <p:txEl>
                                              <p:pRg end="9" st="9"/>
                                            </p:txEl>
                                          </p:spTgt>
                                        </p:tgtEl>
                                        <p:attrNameLst>
                                          <p:attrName>style.visibility</p:attrName>
                                        </p:attrNameLst>
                                      </p:cBhvr>
                                      <p:to>
                                        <p:strVal val="visible"/>
                                      </p:to>
                                    </p:set>
                                    <p:animEffect filter="fade" transition="in">
                                      <p:cBhvr>
                                        <p:cTn dur="500"/>
                                        <p:tgtEl>
                                          <p:spTgt spid="1624">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9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Diffie Hellman</a:t>
            </a:r>
            <a:endParaRPr/>
          </a:p>
        </p:txBody>
      </p:sp>
      <p:sp>
        <p:nvSpPr>
          <p:cNvPr id="1630" name="Google Shape;1630;p19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2. Establishing a session keywithout using a KDC.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Alice and Bob can create a session key between themselves without using a KDC. This method of session-key creation is referred to as the symmetric-key agreement.</a:t>
            </a:r>
            <a:r>
              <a:rPr b="1" i="1" lang="en-US" sz="2700" u="none">
                <a:solidFill>
                  <a:schemeClr val="dk1"/>
                </a:solidFill>
                <a:latin typeface="Lucida Sans"/>
                <a:ea typeface="Lucida Sans"/>
                <a:cs typeface="Lucida Sans"/>
                <a:sym typeface="Lucida Sans"/>
              </a:rPr>
              <a:t>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Eg: Diffie Hellman key agreement.</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Here 2 parties need to choose 2 nos. p and g.</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The first ‘p’ is a large prime no.   i.e 300 decimal digits.</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And the second no. g is the primitive root of the prime no. 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xEl>
                                              <p:pRg end="0" st="0"/>
                                            </p:txEl>
                                          </p:spTgt>
                                        </p:tgtEl>
                                        <p:attrNameLst>
                                          <p:attrName>style.visibility</p:attrName>
                                        </p:attrNameLst>
                                      </p:cBhvr>
                                      <p:to>
                                        <p:strVal val="visible"/>
                                      </p:to>
                                    </p:set>
                                    <p:animEffect filter="fade" transition="in">
                                      <p:cBhvr>
                                        <p:cTn dur="500"/>
                                        <p:tgtEl>
                                          <p:spTgt spid="16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xEl>
                                              <p:pRg end="1" st="1"/>
                                            </p:txEl>
                                          </p:spTgt>
                                        </p:tgtEl>
                                        <p:attrNameLst>
                                          <p:attrName>style.visibility</p:attrName>
                                        </p:attrNameLst>
                                      </p:cBhvr>
                                      <p:to>
                                        <p:strVal val="visible"/>
                                      </p:to>
                                    </p:set>
                                    <p:animEffect filter="fade" transition="in">
                                      <p:cBhvr>
                                        <p:cTn dur="500"/>
                                        <p:tgtEl>
                                          <p:spTgt spid="16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xEl>
                                              <p:pRg end="2" st="2"/>
                                            </p:txEl>
                                          </p:spTgt>
                                        </p:tgtEl>
                                        <p:attrNameLst>
                                          <p:attrName>style.visibility</p:attrName>
                                        </p:attrNameLst>
                                      </p:cBhvr>
                                      <p:to>
                                        <p:strVal val="visible"/>
                                      </p:to>
                                    </p:set>
                                    <p:animEffect filter="fade" transition="in">
                                      <p:cBhvr>
                                        <p:cTn dur="500"/>
                                        <p:tgtEl>
                                          <p:spTgt spid="16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xEl>
                                              <p:pRg end="3" st="3"/>
                                            </p:txEl>
                                          </p:spTgt>
                                        </p:tgtEl>
                                        <p:attrNameLst>
                                          <p:attrName>style.visibility</p:attrName>
                                        </p:attrNameLst>
                                      </p:cBhvr>
                                      <p:to>
                                        <p:strVal val="visible"/>
                                      </p:to>
                                    </p:set>
                                    <p:animEffect filter="fade" transition="in">
                                      <p:cBhvr>
                                        <p:cTn dur="500"/>
                                        <p:tgtEl>
                                          <p:spTgt spid="16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xEl>
                                              <p:pRg end="4" st="4"/>
                                            </p:txEl>
                                          </p:spTgt>
                                        </p:tgtEl>
                                        <p:attrNameLst>
                                          <p:attrName>style.visibility</p:attrName>
                                        </p:attrNameLst>
                                      </p:cBhvr>
                                      <p:to>
                                        <p:strVal val="visible"/>
                                      </p:to>
                                    </p:set>
                                    <p:animEffect filter="fade" transition="in">
                                      <p:cBhvr>
                                        <p:cTn dur="500"/>
                                        <p:tgtEl>
                                          <p:spTgt spid="16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xEl>
                                              <p:pRg end="5" st="5"/>
                                            </p:txEl>
                                          </p:spTgt>
                                        </p:tgtEl>
                                        <p:attrNameLst>
                                          <p:attrName>style.visibility</p:attrName>
                                        </p:attrNameLst>
                                      </p:cBhvr>
                                      <p:to>
                                        <p:strVal val="visible"/>
                                      </p:to>
                                    </p:set>
                                    <p:animEffect filter="fade" transition="in">
                                      <p:cBhvr>
                                        <p:cTn dur="500"/>
                                        <p:tgtEl>
                                          <p:spTgt spid="16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0">
                                            <p:txEl>
                                              <p:pRg end="6" st="6"/>
                                            </p:txEl>
                                          </p:spTgt>
                                        </p:tgtEl>
                                        <p:attrNameLst>
                                          <p:attrName>style.visibility</p:attrName>
                                        </p:attrNameLst>
                                      </p:cBhvr>
                                      <p:to>
                                        <p:strVal val="visible"/>
                                      </p:to>
                                    </p:set>
                                    <p:animEffect filter="fade" transition="in">
                                      <p:cBhvr>
                                        <p:cTn dur="500"/>
                                        <p:tgtEl>
                                          <p:spTgt spid="163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cap="none" strike="noStrike">
                <a:solidFill>
                  <a:schemeClr val="dk1"/>
                </a:solidFill>
                <a:latin typeface="Lucida Sans"/>
                <a:ea typeface="Lucida Sans"/>
                <a:cs typeface="Lucida Sans"/>
                <a:sym typeface="Lucida Sans"/>
              </a:rPr>
              <a:t>Cryptography : (Greek word)- Secret writing</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cap="none" strike="noStrike">
                <a:solidFill>
                  <a:schemeClr val="dk1"/>
                </a:solidFill>
                <a:latin typeface="Lucida Sans"/>
                <a:ea typeface="Lucida Sans"/>
                <a:cs typeface="Lucida Sans"/>
                <a:sym typeface="Lucida Sans"/>
              </a:rPr>
              <a:t>The science and art of transforming messages to make them </a:t>
            </a:r>
            <a:r>
              <a:rPr b="0" i="0" lang="en-US" sz="2000" u="none" cap="none" strike="noStrike">
                <a:solidFill>
                  <a:srgbClr val="FF0000"/>
                </a:solidFill>
                <a:latin typeface="Lucida Sans"/>
                <a:ea typeface="Lucida Sans"/>
                <a:cs typeface="Lucida Sans"/>
                <a:sym typeface="Lucida Sans"/>
              </a:rPr>
              <a:t>secure and immune to attacks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1" i="0" lang="en-US" sz="2000" u="none" cap="none" strike="noStrike">
                <a:solidFill>
                  <a:schemeClr val="dk1"/>
                </a:solidFill>
                <a:latin typeface="Lucida Sans"/>
                <a:ea typeface="Lucida Sans"/>
                <a:cs typeface="Lucida Sans"/>
                <a:sym typeface="Lucida Sans"/>
              </a:rPr>
              <a:t>Components involved in cryptography :</a:t>
            </a:r>
            <a:endParaRPr/>
          </a:p>
          <a:p>
            <a:pPr indent="-255587" lvl="0" marL="365125" marR="0" rtl="0" algn="l">
              <a:lnSpc>
                <a:spcPct val="100000"/>
              </a:lnSpc>
              <a:spcBef>
                <a:spcPts val="400"/>
              </a:spcBef>
              <a:spcAft>
                <a:spcPts val="0"/>
              </a:spcAft>
              <a:buClr>
                <a:schemeClr val="accent1"/>
              </a:buClr>
              <a:buSzPts val="1360"/>
              <a:buFont typeface="Noto Sans Symbols"/>
              <a:buNone/>
            </a:pPr>
            <a:r>
              <a:rPr b="1" i="0" lang="en-US" sz="2000" u="none" cap="none" strike="noStrike">
                <a:solidFill>
                  <a:schemeClr val="dk1"/>
                </a:solidFill>
                <a:latin typeface="Lucida Sans"/>
                <a:ea typeface="Lucida Sans"/>
                <a:cs typeface="Lucida Sans"/>
                <a:sym typeface="Lucida Sans"/>
              </a:rPr>
              <a:t>			     Key                                        Key	</a:t>
            </a:r>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cap="none" strike="noStrik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cap="none" strike="noStrik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cap="none" strike="noStrik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cap="none" strike="noStrike">
                <a:solidFill>
                  <a:schemeClr val="dk1"/>
                </a:solidFill>
                <a:latin typeface="Lucida Sans"/>
                <a:ea typeface="Lucida Sans"/>
                <a:cs typeface="Lucida Sans"/>
                <a:sym typeface="Lucida Sans"/>
              </a:rPr>
              <a:t>Plaintext :Original message before being transformed.</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cap="none" strike="noStrike">
                <a:solidFill>
                  <a:schemeClr val="dk1"/>
                </a:solidFill>
                <a:latin typeface="Lucida Sans"/>
                <a:ea typeface="Lucida Sans"/>
                <a:cs typeface="Lucida Sans"/>
                <a:sym typeface="Lucida Sans"/>
              </a:rPr>
              <a:t>Ciphertext : Message after transformation.</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cap="none" strike="noStrike">
                <a:solidFill>
                  <a:schemeClr val="dk1"/>
                </a:solidFill>
                <a:latin typeface="Lucida Sans"/>
                <a:ea typeface="Lucida Sans"/>
                <a:cs typeface="Lucida Sans"/>
                <a:sym typeface="Lucida Sans"/>
              </a:rPr>
              <a:t>Encryption : Process of transforming the plaintext into 			 ciphertext.</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cap="none" strike="noStrike">
                <a:solidFill>
                  <a:schemeClr val="dk1"/>
                </a:solidFill>
                <a:latin typeface="Lucida Sans"/>
                <a:ea typeface="Lucida Sans"/>
                <a:cs typeface="Lucida Sans"/>
                <a:sym typeface="Lucida Sans"/>
              </a:rPr>
              <a:t>Decryption : Process of transforming the ciphertext back into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cap="none" strike="noStrike">
                <a:solidFill>
                  <a:schemeClr val="dk1"/>
                </a:solidFill>
                <a:latin typeface="Lucida Sans"/>
                <a:ea typeface="Lucida Sans"/>
                <a:cs typeface="Lucida Sans"/>
                <a:sym typeface="Lucida Sans"/>
              </a:rPr>
              <a:t>                       plain text.</a:t>
            </a:r>
            <a:endParaRPr/>
          </a:p>
        </p:txBody>
      </p:sp>
      <p:sp>
        <p:nvSpPr>
          <p:cNvPr id="159" name="Google Shape;159;p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0" i="0" lang="en-US" sz="4100" u="none" cap="none" strike="noStrike">
                <a:solidFill>
                  <a:schemeClr val="dk2"/>
                </a:solidFill>
                <a:latin typeface="Lucida Sans"/>
                <a:ea typeface="Lucida Sans"/>
                <a:cs typeface="Lucida Sans"/>
                <a:sym typeface="Lucida Sans"/>
              </a:rPr>
              <a:t>Cryptography</a:t>
            </a:r>
            <a:endParaRPr/>
          </a:p>
        </p:txBody>
      </p:sp>
      <p:grpSp>
        <p:nvGrpSpPr>
          <p:cNvPr id="160" name="Google Shape;160;p2"/>
          <p:cNvGrpSpPr/>
          <p:nvPr/>
        </p:nvGrpSpPr>
        <p:grpSpPr>
          <a:xfrm>
            <a:off x="1905000" y="3276600"/>
            <a:ext cx="1600200" cy="990600"/>
            <a:chOff x="1104" y="912"/>
            <a:chExt cx="1008" cy="624"/>
          </a:xfrm>
        </p:grpSpPr>
        <p:sp>
          <p:nvSpPr>
            <p:cNvPr id="161" name="Google Shape;161;p2"/>
            <p:cNvSpPr txBox="1"/>
            <p:nvPr/>
          </p:nvSpPr>
          <p:spPr>
            <a:xfrm>
              <a:off x="1104" y="912"/>
              <a:ext cx="1008" cy="624"/>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2" name="Google Shape;162;p2"/>
            <p:cNvSpPr txBox="1"/>
            <p:nvPr/>
          </p:nvSpPr>
          <p:spPr>
            <a:xfrm>
              <a:off x="1142" y="1082"/>
              <a:ext cx="968"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Encryption</a:t>
              </a:r>
              <a:endParaRPr/>
            </a:p>
          </p:txBody>
        </p:sp>
      </p:grpSp>
      <p:grpSp>
        <p:nvGrpSpPr>
          <p:cNvPr id="163" name="Google Shape;163;p2"/>
          <p:cNvGrpSpPr/>
          <p:nvPr/>
        </p:nvGrpSpPr>
        <p:grpSpPr>
          <a:xfrm>
            <a:off x="5562600" y="3276600"/>
            <a:ext cx="1614487" cy="990600"/>
            <a:chOff x="1104" y="912"/>
            <a:chExt cx="1017" cy="624"/>
          </a:xfrm>
        </p:grpSpPr>
        <p:sp>
          <p:nvSpPr>
            <p:cNvPr id="164" name="Google Shape;164;p2"/>
            <p:cNvSpPr txBox="1"/>
            <p:nvPr/>
          </p:nvSpPr>
          <p:spPr>
            <a:xfrm>
              <a:off x="1104" y="912"/>
              <a:ext cx="1008" cy="624"/>
            </a:xfrm>
            <a:prstGeom prst="rect">
              <a:avLst/>
            </a:pr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5" name="Google Shape;165;p2"/>
            <p:cNvSpPr txBox="1"/>
            <p:nvPr/>
          </p:nvSpPr>
          <p:spPr>
            <a:xfrm>
              <a:off x="1142" y="1082"/>
              <a:ext cx="979" cy="2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Decryption</a:t>
              </a:r>
              <a:endParaRPr/>
            </a:p>
          </p:txBody>
        </p:sp>
      </p:grpSp>
      <p:cxnSp>
        <p:nvCxnSpPr>
          <p:cNvPr id="166" name="Google Shape;166;p2"/>
          <p:cNvCxnSpPr/>
          <p:nvPr/>
        </p:nvCxnSpPr>
        <p:spPr>
          <a:xfrm>
            <a:off x="685800" y="3810000"/>
            <a:ext cx="1143000" cy="0"/>
          </a:xfrm>
          <a:prstGeom prst="straightConnector1">
            <a:avLst/>
          </a:prstGeom>
          <a:noFill/>
          <a:ln cap="flat" cmpd="sng" w="38100">
            <a:solidFill>
              <a:schemeClr val="dk1"/>
            </a:solidFill>
            <a:prstDash val="solid"/>
            <a:miter lim="800000"/>
            <a:headEnd len="med" w="med" type="none"/>
            <a:tailEnd len="med" w="med" type="triangle"/>
          </a:ln>
        </p:spPr>
      </p:cxnSp>
      <p:sp>
        <p:nvSpPr>
          <p:cNvPr id="167" name="Google Shape;167;p2"/>
          <p:cNvSpPr txBox="1"/>
          <p:nvPr/>
        </p:nvSpPr>
        <p:spPr>
          <a:xfrm>
            <a:off x="517525" y="3241675"/>
            <a:ext cx="12477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plaintext</a:t>
            </a:r>
            <a:endParaRPr/>
          </a:p>
        </p:txBody>
      </p:sp>
      <p:cxnSp>
        <p:nvCxnSpPr>
          <p:cNvPr id="168" name="Google Shape;168;p2"/>
          <p:cNvCxnSpPr/>
          <p:nvPr/>
        </p:nvCxnSpPr>
        <p:spPr>
          <a:xfrm>
            <a:off x="3581400" y="3733800"/>
            <a:ext cx="1905000" cy="0"/>
          </a:xfrm>
          <a:prstGeom prst="straightConnector1">
            <a:avLst/>
          </a:prstGeom>
          <a:noFill/>
          <a:ln cap="flat" cmpd="sng" w="38100">
            <a:solidFill>
              <a:schemeClr val="dk1"/>
            </a:solidFill>
            <a:prstDash val="solid"/>
            <a:miter lim="800000"/>
            <a:headEnd len="med" w="med" type="none"/>
            <a:tailEnd len="med" w="med" type="triangle"/>
          </a:ln>
        </p:spPr>
      </p:cxnSp>
      <p:sp>
        <p:nvSpPr>
          <p:cNvPr id="169" name="Google Shape;169;p2"/>
          <p:cNvSpPr txBox="1"/>
          <p:nvPr/>
        </p:nvSpPr>
        <p:spPr>
          <a:xfrm>
            <a:off x="3717925" y="3241675"/>
            <a:ext cx="14001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ciphertext</a:t>
            </a:r>
            <a:endParaRPr/>
          </a:p>
        </p:txBody>
      </p:sp>
      <p:sp>
        <p:nvSpPr>
          <p:cNvPr id="170" name="Google Shape;170;p2"/>
          <p:cNvSpPr txBox="1"/>
          <p:nvPr/>
        </p:nvSpPr>
        <p:spPr>
          <a:xfrm>
            <a:off x="7375525" y="3241675"/>
            <a:ext cx="12477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plaintext</a:t>
            </a:r>
            <a:endParaRPr/>
          </a:p>
        </p:txBody>
      </p:sp>
      <p:cxnSp>
        <p:nvCxnSpPr>
          <p:cNvPr id="171" name="Google Shape;171;p2"/>
          <p:cNvCxnSpPr/>
          <p:nvPr/>
        </p:nvCxnSpPr>
        <p:spPr>
          <a:xfrm>
            <a:off x="7162800" y="3733800"/>
            <a:ext cx="1143000" cy="0"/>
          </a:xfrm>
          <a:prstGeom prst="straightConnector1">
            <a:avLst/>
          </a:prstGeom>
          <a:noFill/>
          <a:ln cap="flat" cmpd="sng" w="38100">
            <a:solidFill>
              <a:schemeClr val="dk1"/>
            </a:solidFill>
            <a:prstDash val="solid"/>
            <a:miter lim="800000"/>
            <a:headEnd len="med" w="med" type="none"/>
            <a:tailEnd len="med" w="med" type="triangle"/>
          </a:ln>
        </p:spPr>
      </p:cxnSp>
      <p:sp>
        <p:nvSpPr>
          <p:cNvPr id="172" name="Google Shape;172;p2"/>
          <p:cNvSpPr/>
          <p:nvPr/>
        </p:nvSpPr>
        <p:spPr>
          <a:xfrm>
            <a:off x="2667000" y="2895600"/>
            <a:ext cx="46037" cy="304800"/>
          </a:xfrm>
          <a:prstGeom prst="downArrow">
            <a:avLst>
              <a:gd fmla="val 19969" name="adj1"/>
              <a:gd fmla="val 50000" name="adj2"/>
            </a:avLst>
          </a:prstGeom>
          <a:solidFill>
            <a:schemeClr val="accent1"/>
          </a:solidFill>
          <a:ln cap="flat" cmpd="thickThin" w="55000">
            <a:solidFill>
              <a:srgbClr val="1E76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3" name="Google Shape;173;p2"/>
          <p:cNvSpPr/>
          <p:nvPr/>
        </p:nvSpPr>
        <p:spPr>
          <a:xfrm>
            <a:off x="6354762" y="2895600"/>
            <a:ext cx="46037" cy="304800"/>
          </a:xfrm>
          <a:prstGeom prst="downArrow">
            <a:avLst>
              <a:gd fmla="val 19969" name="adj1"/>
              <a:gd fmla="val 50000" name="adj2"/>
            </a:avLst>
          </a:prstGeom>
          <a:solidFill>
            <a:schemeClr val="accent1"/>
          </a:solidFill>
          <a:ln cap="flat" cmpd="thickThin" w="55000">
            <a:solidFill>
              <a:srgbClr val="1E768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500"/>
                                        <p:tgtEl>
                                          <p:spTgt spid="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Effect filter="fade" transition="in">
                                      <p:cBhvr>
                                        <p:cTn dur="500"/>
                                        <p:tgtEl>
                                          <p:spTgt spid="1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animEffect filter="fade" transition="in">
                                      <p:cBhvr>
                                        <p:cTn dur="500"/>
                                        <p:tgtEl>
                                          <p:spTgt spid="1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animEffect filter="fade" transition="in">
                                      <p:cBhvr>
                                        <p:cTn dur="500"/>
                                        <p:tgtEl>
                                          <p:spTgt spid="1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4" st="4"/>
                                            </p:txEl>
                                          </p:spTgt>
                                        </p:tgtEl>
                                        <p:attrNameLst>
                                          <p:attrName>style.visibility</p:attrName>
                                        </p:attrNameLst>
                                      </p:cBhvr>
                                      <p:to>
                                        <p:strVal val="visible"/>
                                      </p:to>
                                    </p:set>
                                    <p:animEffect filter="fade" transition="in">
                                      <p:cBhvr>
                                        <p:cTn dur="500"/>
                                        <p:tgtEl>
                                          <p:spTgt spid="1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5" st="5"/>
                                            </p:txEl>
                                          </p:spTgt>
                                        </p:tgtEl>
                                        <p:attrNameLst>
                                          <p:attrName>style.visibility</p:attrName>
                                        </p:attrNameLst>
                                      </p:cBhvr>
                                      <p:to>
                                        <p:strVal val="visible"/>
                                      </p:to>
                                    </p:set>
                                    <p:animEffect filter="fade" transition="in">
                                      <p:cBhvr>
                                        <p:cTn dur="500"/>
                                        <p:tgtEl>
                                          <p:spTgt spid="1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6" st="6"/>
                                            </p:txEl>
                                          </p:spTgt>
                                        </p:tgtEl>
                                        <p:attrNameLst>
                                          <p:attrName>style.visibility</p:attrName>
                                        </p:attrNameLst>
                                      </p:cBhvr>
                                      <p:to>
                                        <p:strVal val="visible"/>
                                      </p:to>
                                    </p:set>
                                    <p:animEffect filter="fade" transition="in">
                                      <p:cBhvr>
                                        <p:cTn dur="500"/>
                                        <p:tgtEl>
                                          <p:spTgt spid="1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7" st="7"/>
                                            </p:txEl>
                                          </p:spTgt>
                                        </p:tgtEl>
                                        <p:attrNameLst>
                                          <p:attrName>style.visibility</p:attrName>
                                        </p:attrNameLst>
                                      </p:cBhvr>
                                      <p:to>
                                        <p:strVal val="visible"/>
                                      </p:to>
                                    </p:set>
                                    <p:animEffect filter="fade" transition="in">
                                      <p:cBhvr>
                                        <p:cTn dur="500"/>
                                        <p:tgtEl>
                                          <p:spTgt spid="1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8" st="8"/>
                                            </p:txEl>
                                          </p:spTgt>
                                        </p:tgtEl>
                                        <p:attrNameLst>
                                          <p:attrName>style.visibility</p:attrName>
                                        </p:attrNameLst>
                                      </p:cBhvr>
                                      <p:to>
                                        <p:strVal val="visible"/>
                                      </p:to>
                                    </p:set>
                                    <p:animEffect filter="fade" transition="in">
                                      <p:cBhvr>
                                        <p:cTn dur="500"/>
                                        <p:tgtEl>
                                          <p:spTgt spid="15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9" st="9"/>
                                            </p:txEl>
                                          </p:spTgt>
                                        </p:tgtEl>
                                        <p:attrNameLst>
                                          <p:attrName>style.visibility</p:attrName>
                                        </p:attrNameLst>
                                      </p:cBhvr>
                                      <p:to>
                                        <p:strVal val="visible"/>
                                      </p:to>
                                    </p:set>
                                    <p:animEffect filter="fade" transition="in">
                                      <p:cBhvr>
                                        <p:cTn dur="500"/>
                                        <p:tgtEl>
                                          <p:spTgt spid="15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0" st="10"/>
                                            </p:txEl>
                                          </p:spTgt>
                                        </p:tgtEl>
                                        <p:attrNameLst>
                                          <p:attrName>style.visibility</p:attrName>
                                        </p:attrNameLst>
                                      </p:cBhvr>
                                      <p:to>
                                        <p:strVal val="visible"/>
                                      </p:to>
                                    </p:set>
                                    <p:animEffect filter="fade" transition="in">
                                      <p:cBhvr>
                                        <p:cTn dur="500"/>
                                        <p:tgtEl>
                                          <p:spTgt spid="15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1" st="11"/>
                                            </p:txEl>
                                          </p:spTgt>
                                        </p:tgtEl>
                                        <p:attrNameLst>
                                          <p:attrName>style.visibility</p:attrName>
                                        </p:attrNameLst>
                                      </p:cBhvr>
                                      <p:to>
                                        <p:strVal val="visible"/>
                                      </p:to>
                                    </p:set>
                                    <p:animEffect filter="fade" transition="in">
                                      <p:cBhvr>
                                        <p:cTn dur="500"/>
                                        <p:tgtEl>
                                          <p:spTgt spid="15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500"/>
                                        <p:tgtEl>
                                          <p:spTgt spid="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Effect filter="fade" transition="in">
                                      <p:cBhvr>
                                        <p:cTn dur="500"/>
                                        <p:tgtEl>
                                          <p:spTgt spid="1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animEffect filter="fade" transition="in">
                                      <p:cBhvr>
                                        <p:cTn dur="500"/>
                                        <p:tgtEl>
                                          <p:spTgt spid="1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animEffect filter="fade" transition="in">
                                      <p:cBhvr>
                                        <p:cTn dur="500"/>
                                        <p:tgtEl>
                                          <p:spTgt spid="1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4" st="4"/>
                                            </p:txEl>
                                          </p:spTgt>
                                        </p:tgtEl>
                                        <p:attrNameLst>
                                          <p:attrName>style.visibility</p:attrName>
                                        </p:attrNameLst>
                                      </p:cBhvr>
                                      <p:to>
                                        <p:strVal val="visible"/>
                                      </p:to>
                                    </p:set>
                                    <p:animEffect filter="fade" transition="in">
                                      <p:cBhvr>
                                        <p:cTn dur="500"/>
                                        <p:tgtEl>
                                          <p:spTgt spid="1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5" st="5"/>
                                            </p:txEl>
                                          </p:spTgt>
                                        </p:tgtEl>
                                        <p:attrNameLst>
                                          <p:attrName>style.visibility</p:attrName>
                                        </p:attrNameLst>
                                      </p:cBhvr>
                                      <p:to>
                                        <p:strVal val="visible"/>
                                      </p:to>
                                    </p:set>
                                    <p:animEffect filter="fade" transition="in">
                                      <p:cBhvr>
                                        <p:cTn dur="500"/>
                                        <p:tgtEl>
                                          <p:spTgt spid="1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6" st="6"/>
                                            </p:txEl>
                                          </p:spTgt>
                                        </p:tgtEl>
                                        <p:attrNameLst>
                                          <p:attrName>style.visibility</p:attrName>
                                        </p:attrNameLst>
                                      </p:cBhvr>
                                      <p:to>
                                        <p:strVal val="visible"/>
                                      </p:to>
                                    </p:set>
                                    <p:animEffect filter="fade" transition="in">
                                      <p:cBhvr>
                                        <p:cTn dur="500"/>
                                        <p:tgtEl>
                                          <p:spTgt spid="1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7" st="7"/>
                                            </p:txEl>
                                          </p:spTgt>
                                        </p:tgtEl>
                                        <p:attrNameLst>
                                          <p:attrName>style.visibility</p:attrName>
                                        </p:attrNameLst>
                                      </p:cBhvr>
                                      <p:to>
                                        <p:strVal val="visible"/>
                                      </p:to>
                                    </p:set>
                                    <p:animEffect filter="fade" transition="in">
                                      <p:cBhvr>
                                        <p:cTn dur="500"/>
                                        <p:tgtEl>
                                          <p:spTgt spid="1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8" st="8"/>
                                            </p:txEl>
                                          </p:spTgt>
                                        </p:tgtEl>
                                        <p:attrNameLst>
                                          <p:attrName>style.visibility</p:attrName>
                                        </p:attrNameLst>
                                      </p:cBhvr>
                                      <p:to>
                                        <p:strVal val="visible"/>
                                      </p:to>
                                    </p:set>
                                    <p:animEffect filter="fade" transition="in">
                                      <p:cBhvr>
                                        <p:cTn dur="500"/>
                                        <p:tgtEl>
                                          <p:spTgt spid="15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9" st="9"/>
                                            </p:txEl>
                                          </p:spTgt>
                                        </p:tgtEl>
                                        <p:attrNameLst>
                                          <p:attrName>style.visibility</p:attrName>
                                        </p:attrNameLst>
                                      </p:cBhvr>
                                      <p:to>
                                        <p:strVal val="visible"/>
                                      </p:to>
                                    </p:set>
                                    <p:animEffect filter="fade" transition="in">
                                      <p:cBhvr>
                                        <p:cTn dur="500"/>
                                        <p:tgtEl>
                                          <p:spTgt spid="15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0" st="10"/>
                                            </p:txEl>
                                          </p:spTgt>
                                        </p:tgtEl>
                                        <p:attrNameLst>
                                          <p:attrName>style.visibility</p:attrName>
                                        </p:attrNameLst>
                                      </p:cBhvr>
                                      <p:to>
                                        <p:strVal val="visible"/>
                                      </p:to>
                                    </p:set>
                                    <p:animEffect filter="fade" transition="in">
                                      <p:cBhvr>
                                        <p:cTn dur="500"/>
                                        <p:tgtEl>
                                          <p:spTgt spid="15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1" st="11"/>
                                            </p:txEl>
                                          </p:spTgt>
                                        </p:tgtEl>
                                        <p:attrNameLst>
                                          <p:attrName>style.visibility</p:attrName>
                                        </p:attrNameLst>
                                      </p:cBhvr>
                                      <p:to>
                                        <p:strVal val="visible"/>
                                      </p:to>
                                    </p:set>
                                    <p:animEffect filter="fade" transition="in">
                                      <p:cBhvr>
                                        <p:cTn dur="500"/>
                                        <p:tgtEl>
                                          <p:spTgt spid="158">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3. Multiplicative ciphers</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In multiplicative ciphers, the encryption algorithm specifies multiplication of the plaintext by the key and the decryption algorithm specifies the division of the ciphertext by the key.</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However since opeartions are in Z</a:t>
            </a:r>
            <a:r>
              <a:rPr b="0" baseline="-25000" i="0" lang="en-US" sz="2100" u="none">
                <a:solidFill>
                  <a:schemeClr val="dk1"/>
                </a:solidFill>
                <a:latin typeface="Lucida Sans"/>
                <a:ea typeface="Lucida Sans"/>
                <a:cs typeface="Lucida Sans"/>
                <a:sym typeface="Lucida Sans"/>
              </a:rPr>
              <a:t>26,</a:t>
            </a:r>
            <a:r>
              <a:rPr b="0" i="0" lang="en-US" sz="2100" u="none">
                <a:solidFill>
                  <a:schemeClr val="dk1"/>
                </a:solidFill>
                <a:latin typeface="Lucida Sans"/>
                <a:ea typeface="Lucida Sans"/>
                <a:cs typeface="Lucida Sans"/>
                <a:sym typeface="Lucida Sans"/>
              </a:rPr>
              <a:t> decryption here means multiplying the mutiplicative inverse of the key.</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C=(P x k) mod 26</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P=(C x K</a:t>
            </a:r>
            <a:r>
              <a:rPr b="0" baseline="30000" i="0" lang="en-US" sz="2100" u="none">
                <a:solidFill>
                  <a:schemeClr val="dk1"/>
                </a:solidFill>
                <a:latin typeface="Lucida Sans"/>
                <a:ea typeface="Lucida Sans"/>
                <a:cs typeface="Lucida Sans"/>
                <a:sym typeface="Lucida Sans"/>
              </a:rPr>
              <a:t>-1</a:t>
            </a:r>
            <a:r>
              <a:rPr b="0" i="0" lang="en-US" sz="2100" u="none">
                <a:solidFill>
                  <a:schemeClr val="dk1"/>
                </a:solidFill>
                <a:latin typeface="Lucida Sans"/>
                <a:ea typeface="Lucida Sans"/>
                <a:cs typeface="Lucida Sans"/>
                <a:sym typeface="Lucida Sans"/>
              </a:rPr>
              <a:t>) mod 26</a:t>
            </a:r>
            <a:endParaRPr/>
          </a:p>
          <a:p>
            <a:pPr indent="-255587"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sp>
        <p:nvSpPr>
          <p:cNvPr id="315" name="Google Shape;315;p2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Substitution Cipher</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20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
        <p:nvSpPr>
          <p:cNvPr id="1636" name="Google Shape;1636;p20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90000"/>
              </a:lnSpc>
              <a:spcBef>
                <a:spcPts val="0"/>
              </a:spcBef>
              <a:spcAft>
                <a:spcPts val="0"/>
              </a:spcAft>
              <a:buSzPts val="1224"/>
              <a:buNone/>
            </a:pPr>
            <a:r>
              <a:rPr b="0" i="0" lang="en-US" sz="1800" u="none">
                <a:solidFill>
                  <a:schemeClr val="dk1"/>
                </a:solidFill>
                <a:latin typeface="Lucida Sans"/>
                <a:ea typeface="Lucida Sans"/>
                <a:cs typeface="Lucida Sans"/>
                <a:sym typeface="Lucida Sans"/>
              </a:rPr>
              <a:t>How to find a primitive root of a prime no. p ?</a:t>
            </a:r>
            <a:endParaRPr/>
          </a:p>
          <a:p>
            <a:pPr indent="-255587" lvl="0" marL="365125" rtl="0" algn="l">
              <a:lnSpc>
                <a:spcPct val="9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Let p be a prime no.</a:t>
            </a:r>
            <a:endParaRPr/>
          </a:p>
          <a:p>
            <a:pPr indent="-255587" lvl="0" marL="365125" rtl="0" algn="l">
              <a:lnSpc>
                <a:spcPct val="9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Then b is a primitive root for p if the first (p-1) powers of b are different.</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Eg: If p=7</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Is 2 a primitive root of 7 ? ---🡪</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2</a:t>
            </a:r>
            <a:r>
              <a:rPr b="0" baseline="30000" i="0" lang="en-US" sz="1800" u="none">
                <a:solidFill>
                  <a:schemeClr val="dk1"/>
                </a:solidFill>
                <a:latin typeface="Lucida Sans"/>
                <a:ea typeface="Lucida Sans"/>
                <a:cs typeface="Lucida Sans"/>
                <a:sym typeface="Lucida Sans"/>
              </a:rPr>
              <a:t>0</a:t>
            </a:r>
            <a:r>
              <a:rPr b="0" i="0" lang="en-US" sz="1800" u="none">
                <a:solidFill>
                  <a:schemeClr val="dk1"/>
                </a:solidFill>
                <a:latin typeface="Lucida Sans"/>
                <a:ea typeface="Lucida Sans"/>
                <a:cs typeface="Lucida Sans"/>
                <a:sym typeface="Lucida Sans"/>
              </a:rPr>
              <a:t> mod 7 =1</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2</a:t>
            </a:r>
            <a:r>
              <a:rPr b="0" baseline="30000" i="0" lang="en-US" sz="1800" u="none">
                <a:solidFill>
                  <a:schemeClr val="dk1"/>
                </a:solidFill>
                <a:latin typeface="Lucida Sans"/>
                <a:ea typeface="Lucida Sans"/>
                <a:cs typeface="Lucida Sans"/>
                <a:sym typeface="Lucida Sans"/>
              </a:rPr>
              <a:t>1</a:t>
            </a:r>
            <a:r>
              <a:rPr b="0" i="0" lang="en-US" sz="1800" u="none">
                <a:solidFill>
                  <a:schemeClr val="dk1"/>
                </a:solidFill>
                <a:latin typeface="Lucida Sans"/>
                <a:ea typeface="Lucida Sans"/>
                <a:cs typeface="Lucida Sans"/>
                <a:sym typeface="Lucida Sans"/>
              </a:rPr>
              <a:t> mod 7 =2</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2</a:t>
            </a:r>
            <a:r>
              <a:rPr b="0" baseline="30000" i="0" lang="en-US" sz="1800" u="none">
                <a:solidFill>
                  <a:schemeClr val="dk1"/>
                </a:solidFill>
                <a:latin typeface="Lucida Sans"/>
                <a:ea typeface="Lucida Sans"/>
                <a:cs typeface="Lucida Sans"/>
                <a:sym typeface="Lucida Sans"/>
              </a:rPr>
              <a:t>2</a:t>
            </a:r>
            <a:r>
              <a:rPr b="0" i="0" lang="en-US" sz="1800" u="none">
                <a:solidFill>
                  <a:schemeClr val="dk1"/>
                </a:solidFill>
                <a:latin typeface="Lucida Sans"/>
                <a:ea typeface="Lucida Sans"/>
                <a:cs typeface="Lucida Sans"/>
                <a:sym typeface="Lucida Sans"/>
              </a:rPr>
              <a:t> mod 7=4</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2</a:t>
            </a:r>
            <a:r>
              <a:rPr b="1" baseline="30000" i="1" lang="en-US" sz="1800" u="none">
                <a:solidFill>
                  <a:schemeClr val="dk1"/>
                </a:solidFill>
                <a:latin typeface="Lucida Sans"/>
                <a:ea typeface="Lucida Sans"/>
                <a:cs typeface="Lucida Sans"/>
                <a:sym typeface="Lucida Sans"/>
              </a:rPr>
              <a:t>3</a:t>
            </a:r>
            <a:r>
              <a:rPr b="0" i="0" lang="en-US" sz="1800" u="none">
                <a:solidFill>
                  <a:schemeClr val="dk1"/>
                </a:solidFill>
                <a:latin typeface="Lucida Sans"/>
                <a:ea typeface="Lucida Sans"/>
                <a:cs typeface="Lucida Sans"/>
                <a:sym typeface="Lucida Sans"/>
              </a:rPr>
              <a:t> mod 7= 1</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2</a:t>
            </a:r>
            <a:r>
              <a:rPr b="0" baseline="30000" i="0" lang="en-US" sz="1800" u="none">
                <a:solidFill>
                  <a:schemeClr val="dk1"/>
                </a:solidFill>
                <a:latin typeface="Lucida Sans"/>
                <a:ea typeface="Lucida Sans"/>
                <a:cs typeface="Lucida Sans"/>
                <a:sym typeface="Lucida Sans"/>
              </a:rPr>
              <a:t>4</a:t>
            </a:r>
            <a:r>
              <a:rPr b="0" i="0" lang="en-US" sz="1800" u="none">
                <a:solidFill>
                  <a:schemeClr val="dk1"/>
                </a:solidFill>
                <a:latin typeface="Lucida Sans"/>
                <a:ea typeface="Lucida Sans"/>
                <a:cs typeface="Lucida Sans"/>
                <a:sym typeface="Lucida Sans"/>
              </a:rPr>
              <a:t> mod 7 =2</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2</a:t>
            </a:r>
            <a:r>
              <a:rPr b="0" baseline="30000" i="0" lang="en-US" sz="1800" u="none">
                <a:solidFill>
                  <a:schemeClr val="dk1"/>
                </a:solidFill>
                <a:latin typeface="Lucida Sans"/>
                <a:ea typeface="Lucida Sans"/>
                <a:cs typeface="Lucida Sans"/>
                <a:sym typeface="Lucida Sans"/>
              </a:rPr>
              <a:t>5</a:t>
            </a:r>
            <a:r>
              <a:rPr b="0" i="0" lang="en-US" sz="1800" u="none">
                <a:solidFill>
                  <a:schemeClr val="dk1"/>
                </a:solidFill>
                <a:latin typeface="Lucida Sans"/>
                <a:ea typeface="Lucida Sans"/>
                <a:cs typeface="Lucida Sans"/>
                <a:sym typeface="Lucida Sans"/>
              </a:rPr>
              <a:t> mod 7 =4</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2</a:t>
            </a:r>
            <a:r>
              <a:rPr b="0" baseline="30000" i="0" lang="en-US" sz="1800" u="none">
                <a:solidFill>
                  <a:schemeClr val="dk1"/>
                </a:solidFill>
                <a:latin typeface="Lucida Sans"/>
                <a:ea typeface="Lucida Sans"/>
                <a:cs typeface="Lucida Sans"/>
                <a:sym typeface="Lucida Sans"/>
              </a:rPr>
              <a:t>6</a:t>
            </a:r>
            <a:r>
              <a:rPr b="0" i="0" lang="en-US" sz="1800" u="none">
                <a:solidFill>
                  <a:schemeClr val="dk1"/>
                </a:solidFill>
                <a:latin typeface="Lucida Sans"/>
                <a:ea typeface="Lucida Sans"/>
                <a:cs typeface="Lucida Sans"/>
                <a:sym typeface="Lucida Sans"/>
              </a:rPr>
              <a:t> mod 7 =1</a:t>
            </a:r>
            <a:endParaRPr/>
          </a:p>
          <a:p>
            <a:pPr indent="-255587" lvl="0" marL="365125"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(p-1) values not different. Hence 2 is not a primitive root of 7</a:t>
            </a:r>
            <a:endParaRPr b="0" i="0" sz="1800" u="none">
              <a:solidFill>
                <a:schemeClr val="dk1"/>
              </a:solidFill>
              <a:latin typeface="Lucida Sans"/>
              <a:ea typeface="Lucida Sans"/>
              <a:cs typeface="Lucida Sans"/>
              <a:sym typeface="Lucida Sans"/>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0" st="0"/>
                                            </p:txEl>
                                          </p:spTgt>
                                        </p:tgtEl>
                                        <p:attrNameLst>
                                          <p:attrName>style.visibility</p:attrName>
                                        </p:attrNameLst>
                                      </p:cBhvr>
                                      <p:to>
                                        <p:strVal val="visible"/>
                                      </p:to>
                                    </p:set>
                                    <p:animEffect filter="fade" transition="in">
                                      <p:cBhvr>
                                        <p:cTn dur="500"/>
                                        <p:tgtEl>
                                          <p:spTgt spid="16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1" st="1"/>
                                            </p:txEl>
                                          </p:spTgt>
                                        </p:tgtEl>
                                        <p:attrNameLst>
                                          <p:attrName>style.visibility</p:attrName>
                                        </p:attrNameLst>
                                      </p:cBhvr>
                                      <p:to>
                                        <p:strVal val="visible"/>
                                      </p:to>
                                    </p:set>
                                    <p:animEffect filter="fade" transition="in">
                                      <p:cBhvr>
                                        <p:cTn dur="500"/>
                                        <p:tgtEl>
                                          <p:spTgt spid="16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2" st="2"/>
                                            </p:txEl>
                                          </p:spTgt>
                                        </p:tgtEl>
                                        <p:attrNameLst>
                                          <p:attrName>style.visibility</p:attrName>
                                        </p:attrNameLst>
                                      </p:cBhvr>
                                      <p:to>
                                        <p:strVal val="visible"/>
                                      </p:to>
                                    </p:set>
                                    <p:animEffect filter="fade" transition="in">
                                      <p:cBhvr>
                                        <p:cTn dur="500"/>
                                        <p:tgtEl>
                                          <p:spTgt spid="16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3" st="3"/>
                                            </p:txEl>
                                          </p:spTgt>
                                        </p:tgtEl>
                                        <p:attrNameLst>
                                          <p:attrName>style.visibility</p:attrName>
                                        </p:attrNameLst>
                                      </p:cBhvr>
                                      <p:to>
                                        <p:strVal val="visible"/>
                                      </p:to>
                                    </p:set>
                                    <p:animEffect filter="fade" transition="in">
                                      <p:cBhvr>
                                        <p:cTn dur="500"/>
                                        <p:tgtEl>
                                          <p:spTgt spid="16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4" st="4"/>
                                            </p:txEl>
                                          </p:spTgt>
                                        </p:tgtEl>
                                        <p:attrNameLst>
                                          <p:attrName>style.visibility</p:attrName>
                                        </p:attrNameLst>
                                      </p:cBhvr>
                                      <p:to>
                                        <p:strVal val="visible"/>
                                      </p:to>
                                    </p:set>
                                    <p:animEffect filter="fade" transition="in">
                                      <p:cBhvr>
                                        <p:cTn dur="500"/>
                                        <p:tgtEl>
                                          <p:spTgt spid="16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5" st="5"/>
                                            </p:txEl>
                                          </p:spTgt>
                                        </p:tgtEl>
                                        <p:attrNameLst>
                                          <p:attrName>style.visibility</p:attrName>
                                        </p:attrNameLst>
                                      </p:cBhvr>
                                      <p:to>
                                        <p:strVal val="visible"/>
                                      </p:to>
                                    </p:set>
                                    <p:animEffect filter="fade" transition="in">
                                      <p:cBhvr>
                                        <p:cTn dur="500"/>
                                        <p:tgtEl>
                                          <p:spTgt spid="16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6" st="6"/>
                                            </p:txEl>
                                          </p:spTgt>
                                        </p:tgtEl>
                                        <p:attrNameLst>
                                          <p:attrName>style.visibility</p:attrName>
                                        </p:attrNameLst>
                                      </p:cBhvr>
                                      <p:to>
                                        <p:strVal val="visible"/>
                                      </p:to>
                                    </p:set>
                                    <p:animEffect filter="fade" transition="in">
                                      <p:cBhvr>
                                        <p:cTn dur="500"/>
                                        <p:tgtEl>
                                          <p:spTgt spid="163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7" st="7"/>
                                            </p:txEl>
                                          </p:spTgt>
                                        </p:tgtEl>
                                        <p:attrNameLst>
                                          <p:attrName>style.visibility</p:attrName>
                                        </p:attrNameLst>
                                      </p:cBhvr>
                                      <p:to>
                                        <p:strVal val="visible"/>
                                      </p:to>
                                    </p:set>
                                    <p:animEffect filter="fade" transition="in">
                                      <p:cBhvr>
                                        <p:cTn dur="500"/>
                                        <p:tgtEl>
                                          <p:spTgt spid="163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8" st="8"/>
                                            </p:txEl>
                                          </p:spTgt>
                                        </p:tgtEl>
                                        <p:attrNameLst>
                                          <p:attrName>style.visibility</p:attrName>
                                        </p:attrNameLst>
                                      </p:cBhvr>
                                      <p:to>
                                        <p:strVal val="visible"/>
                                      </p:to>
                                    </p:set>
                                    <p:animEffect filter="fade" transition="in">
                                      <p:cBhvr>
                                        <p:cTn dur="500"/>
                                        <p:tgtEl>
                                          <p:spTgt spid="163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9" st="9"/>
                                            </p:txEl>
                                          </p:spTgt>
                                        </p:tgtEl>
                                        <p:attrNameLst>
                                          <p:attrName>style.visibility</p:attrName>
                                        </p:attrNameLst>
                                      </p:cBhvr>
                                      <p:to>
                                        <p:strVal val="visible"/>
                                      </p:to>
                                    </p:set>
                                    <p:animEffect filter="fade" transition="in">
                                      <p:cBhvr>
                                        <p:cTn dur="500"/>
                                        <p:tgtEl>
                                          <p:spTgt spid="163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10" st="10"/>
                                            </p:txEl>
                                          </p:spTgt>
                                        </p:tgtEl>
                                        <p:attrNameLst>
                                          <p:attrName>style.visibility</p:attrName>
                                        </p:attrNameLst>
                                      </p:cBhvr>
                                      <p:to>
                                        <p:strVal val="visible"/>
                                      </p:to>
                                    </p:set>
                                    <p:animEffect filter="fade" transition="in">
                                      <p:cBhvr>
                                        <p:cTn dur="500"/>
                                        <p:tgtEl>
                                          <p:spTgt spid="163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11" st="11"/>
                                            </p:txEl>
                                          </p:spTgt>
                                        </p:tgtEl>
                                        <p:attrNameLst>
                                          <p:attrName>style.visibility</p:attrName>
                                        </p:attrNameLst>
                                      </p:cBhvr>
                                      <p:to>
                                        <p:strVal val="visible"/>
                                      </p:to>
                                    </p:set>
                                    <p:animEffect filter="fade" transition="in">
                                      <p:cBhvr>
                                        <p:cTn dur="500"/>
                                        <p:tgtEl>
                                          <p:spTgt spid="163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12" st="12"/>
                                            </p:txEl>
                                          </p:spTgt>
                                        </p:tgtEl>
                                        <p:attrNameLst>
                                          <p:attrName>style.visibility</p:attrName>
                                        </p:attrNameLst>
                                      </p:cBhvr>
                                      <p:to>
                                        <p:strVal val="visible"/>
                                      </p:to>
                                    </p:set>
                                    <p:animEffect filter="fade" transition="in">
                                      <p:cBhvr>
                                        <p:cTn dur="500"/>
                                        <p:tgtEl>
                                          <p:spTgt spid="163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xEl>
                                              <p:pRg end="13" st="13"/>
                                            </p:txEl>
                                          </p:spTgt>
                                        </p:tgtEl>
                                        <p:attrNameLst>
                                          <p:attrName>style.visibility</p:attrName>
                                        </p:attrNameLst>
                                      </p:cBhvr>
                                      <p:to>
                                        <p:strVal val="visible"/>
                                      </p:to>
                                    </p:set>
                                    <p:animEffect filter="fade" transition="in">
                                      <p:cBhvr>
                                        <p:cTn dur="500"/>
                                        <p:tgtEl>
                                          <p:spTgt spid="1636">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20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
        <p:nvSpPr>
          <p:cNvPr id="1642" name="Google Shape;1642;p201"/>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224"/>
              <a:buNone/>
            </a:pPr>
            <a:r>
              <a:rPr b="0" i="0" lang="en-US" sz="1800" u="none">
                <a:solidFill>
                  <a:schemeClr val="dk1"/>
                </a:solidFill>
                <a:latin typeface="Lucida Sans"/>
                <a:ea typeface="Lucida Sans"/>
                <a:cs typeface="Lucida Sans"/>
                <a:sym typeface="Lucida Sans"/>
              </a:rPr>
              <a:t>Is 3 a primitive root of  7  ?	 ---🡪</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3</a:t>
            </a:r>
            <a:r>
              <a:rPr b="0" baseline="30000" i="0" lang="en-US" sz="1800" u="none">
                <a:solidFill>
                  <a:schemeClr val="dk1"/>
                </a:solidFill>
                <a:latin typeface="Lucida Sans"/>
                <a:ea typeface="Lucida Sans"/>
                <a:cs typeface="Lucida Sans"/>
                <a:sym typeface="Lucida Sans"/>
              </a:rPr>
              <a:t>0</a:t>
            </a:r>
            <a:r>
              <a:rPr b="0" i="0" lang="en-US" sz="1800" u="none">
                <a:solidFill>
                  <a:schemeClr val="dk1"/>
                </a:solidFill>
                <a:latin typeface="Lucida Sans"/>
                <a:ea typeface="Lucida Sans"/>
                <a:cs typeface="Lucida Sans"/>
                <a:sym typeface="Lucida Sans"/>
              </a:rPr>
              <a:t> mod 7 =1</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3</a:t>
            </a:r>
            <a:r>
              <a:rPr b="0" baseline="30000" i="0" lang="en-US" sz="1800" u="none">
                <a:solidFill>
                  <a:schemeClr val="dk1"/>
                </a:solidFill>
                <a:latin typeface="Lucida Sans"/>
                <a:ea typeface="Lucida Sans"/>
                <a:cs typeface="Lucida Sans"/>
                <a:sym typeface="Lucida Sans"/>
              </a:rPr>
              <a:t>1</a:t>
            </a:r>
            <a:r>
              <a:rPr b="0" i="0" lang="en-US" sz="1800" u="none">
                <a:solidFill>
                  <a:schemeClr val="dk1"/>
                </a:solidFill>
                <a:latin typeface="Lucida Sans"/>
                <a:ea typeface="Lucida Sans"/>
                <a:cs typeface="Lucida Sans"/>
                <a:sym typeface="Lucida Sans"/>
              </a:rPr>
              <a:t> mod 7 =3</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3</a:t>
            </a:r>
            <a:r>
              <a:rPr b="0" baseline="30000" i="0" lang="en-US" sz="1800" u="none">
                <a:solidFill>
                  <a:schemeClr val="dk1"/>
                </a:solidFill>
                <a:latin typeface="Lucida Sans"/>
                <a:ea typeface="Lucida Sans"/>
                <a:cs typeface="Lucida Sans"/>
                <a:sym typeface="Lucida Sans"/>
              </a:rPr>
              <a:t>2</a:t>
            </a:r>
            <a:r>
              <a:rPr b="0" i="0" lang="en-US" sz="1800" u="none">
                <a:solidFill>
                  <a:schemeClr val="dk1"/>
                </a:solidFill>
                <a:latin typeface="Lucida Sans"/>
                <a:ea typeface="Lucida Sans"/>
                <a:cs typeface="Lucida Sans"/>
                <a:sym typeface="Lucida Sans"/>
              </a:rPr>
              <a:t> mod 7=2</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3</a:t>
            </a:r>
            <a:r>
              <a:rPr b="1" baseline="30000" i="1" lang="en-US" sz="1800" u="none">
                <a:solidFill>
                  <a:schemeClr val="dk1"/>
                </a:solidFill>
                <a:latin typeface="Lucida Sans"/>
                <a:ea typeface="Lucida Sans"/>
                <a:cs typeface="Lucida Sans"/>
                <a:sym typeface="Lucida Sans"/>
              </a:rPr>
              <a:t>3</a:t>
            </a:r>
            <a:r>
              <a:rPr b="0" i="0" lang="en-US" sz="1800" u="none">
                <a:solidFill>
                  <a:schemeClr val="dk1"/>
                </a:solidFill>
                <a:latin typeface="Lucida Sans"/>
                <a:ea typeface="Lucida Sans"/>
                <a:cs typeface="Lucida Sans"/>
                <a:sym typeface="Lucida Sans"/>
              </a:rPr>
              <a:t> mod 7= 6</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3</a:t>
            </a:r>
            <a:r>
              <a:rPr b="0" baseline="30000" i="0" lang="en-US" sz="1800" u="none">
                <a:solidFill>
                  <a:schemeClr val="dk1"/>
                </a:solidFill>
                <a:latin typeface="Lucida Sans"/>
                <a:ea typeface="Lucida Sans"/>
                <a:cs typeface="Lucida Sans"/>
                <a:sym typeface="Lucida Sans"/>
              </a:rPr>
              <a:t>4</a:t>
            </a:r>
            <a:r>
              <a:rPr b="0" i="0" lang="en-US" sz="1800" u="none">
                <a:solidFill>
                  <a:schemeClr val="dk1"/>
                </a:solidFill>
                <a:latin typeface="Lucida Sans"/>
                <a:ea typeface="Lucida Sans"/>
                <a:cs typeface="Lucida Sans"/>
                <a:sym typeface="Lucida Sans"/>
              </a:rPr>
              <a:t> mod 7 =4</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3</a:t>
            </a:r>
            <a:r>
              <a:rPr b="0" baseline="30000" i="0" lang="en-US" sz="1800" u="none">
                <a:solidFill>
                  <a:schemeClr val="dk1"/>
                </a:solidFill>
                <a:latin typeface="Lucida Sans"/>
                <a:ea typeface="Lucida Sans"/>
                <a:cs typeface="Lucida Sans"/>
                <a:sym typeface="Lucida Sans"/>
              </a:rPr>
              <a:t>5</a:t>
            </a:r>
            <a:r>
              <a:rPr b="0" i="0" lang="en-US" sz="1800" u="none">
                <a:solidFill>
                  <a:schemeClr val="dk1"/>
                </a:solidFill>
                <a:latin typeface="Lucida Sans"/>
                <a:ea typeface="Lucida Sans"/>
                <a:cs typeface="Lucida Sans"/>
                <a:sym typeface="Lucida Sans"/>
              </a:rPr>
              <a:t> mod 7 =5</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3</a:t>
            </a:r>
            <a:r>
              <a:rPr b="0" baseline="30000" i="0" lang="en-US" sz="1800" u="none">
                <a:solidFill>
                  <a:schemeClr val="dk1"/>
                </a:solidFill>
                <a:latin typeface="Lucida Sans"/>
                <a:ea typeface="Lucida Sans"/>
                <a:cs typeface="Lucida Sans"/>
                <a:sym typeface="Lucida Sans"/>
              </a:rPr>
              <a:t>6</a:t>
            </a:r>
            <a:r>
              <a:rPr b="0" i="0" lang="en-US" sz="1800" u="none">
                <a:solidFill>
                  <a:schemeClr val="dk1"/>
                </a:solidFill>
                <a:latin typeface="Lucida Sans"/>
                <a:ea typeface="Lucida Sans"/>
                <a:cs typeface="Lucida Sans"/>
                <a:sym typeface="Lucida Sans"/>
              </a:rPr>
              <a:t> mod 7 =1</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3</a:t>
            </a:r>
            <a:r>
              <a:rPr b="0" baseline="30000" i="0" lang="en-US" sz="1800" u="none">
                <a:solidFill>
                  <a:schemeClr val="dk1"/>
                </a:solidFill>
                <a:latin typeface="Lucida Sans"/>
                <a:ea typeface="Lucida Sans"/>
                <a:cs typeface="Lucida Sans"/>
                <a:sym typeface="Lucida Sans"/>
              </a:rPr>
              <a:t>7</a:t>
            </a:r>
            <a:r>
              <a:rPr b="0" i="0" lang="en-US" sz="1800" u="none">
                <a:solidFill>
                  <a:schemeClr val="dk1"/>
                </a:solidFill>
                <a:latin typeface="Lucida Sans"/>
                <a:ea typeface="Lucida Sans"/>
                <a:cs typeface="Lucida Sans"/>
                <a:sym typeface="Lucida Sans"/>
              </a:rPr>
              <a:t> mod 7 =3</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3</a:t>
            </a:r>
            <a:r>
              <a:rPr b="0" baseline="30000" i="0" lang="en-US" sz="1800" u="none">
                <a:solidFill>
                  <a:schemeClr val="dk1"/>
                </a:solidFill>
                <a:latin typeface="Lucida Sans"/>
                <a:ea typeface="Lucida Sans"/>
                <a:cs typeface="Lucida Sans"/>
                <a:sym typeface="Lucida Sans"/>
              </a:rPr>
              <a:t>8</a:t>
            </a:r>
            <a:r>
              <a:rPr b="0" i="0" lang="en-US" sz="1800" u="none">
                <a:solidFill>
                  <a:schemeClr val="dk1"/>
                </a:solidFill>
                <a:latin typeface="Lucida Sans"/>
                <a:ea typeface="Lucida Sans"/>
                <a:cs typeface="Lucida Sans"/>
                <a:sym typeface="Lucida Sans"/>
              </a:rPr>
              <a:t> mod 7 =2</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Hence  3 is a primitive root of 7</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Note ; A prime no. can have a no. of primitive roots.</a:t>
            </a:r>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sp>
        <p:nvSpPr>
          <p:cNvPr id="1643" name="Google Shape;1643;p201"/>
          <p:cNvSpPr/>
          <p:nvPr/>
        </p:nvSpPr>
        <p:spPr>
          <a:xfrm>
            <a:off x="2133600" y="1905000"/>
            <a:ext cx="304800" cy="1828800"/>
          </a:xfrm>
          <a:prstGeom prst="righ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44" name="Google Shape;1644;p201"/>
          <p:cNvSpPr txBox="1"/>
          <p:nvPr/>
        </p:nvSpPr>
        <p:spPr>
          <a:xfrm>
            <a:off x="2590800" y="2590800"/>
            <a:ext cx="21336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No repetition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0" st="0"/>
                                            </p:txEl>
                                          </p:spTgt>
                                        </p:tgtEl>
                                        <p:attrNameLst>
                                          <p:attrName>style.visibility</p:attrName>
                                        </p:attrNameLst>
                                      </p:cBhvr>
                                      <p:to>
                                        <p:strVal val="visible"/>
                                      </p:to>
                                    </p:set>
                                    <p:animEffect filter="fade" transition="in">
                                      <p:cBhvr>
                                        <p:cTn dur="500"/>
                                        <p:tgtEl>
                                          <p:spTgt spid="16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1" st="1"/>
                                            </p:txEl>
                                          </p:spTgt>
                                        </p:tgtEl>
                                        <p:attrNameLst>
                                          <p:attrName>style.visibility</p:attrName>
                                        </p:attrNameLst>
                                      </p:cBhvr>
                                      <p:to>
                                        <p:strVal val="visible"/>
                                      </p:to>
                                    </p:set>
                                    <p:animEffect filter="fade" transition="in">
                                      <p:cBhvr>
                                        <p:cTn dur="500"/>
                                        <p:tgtEl>
                                          <p:spTgt spid="16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2" st="2"/>
                                            </p:txEl>
                                          </p:spTgt>
                                        </p:tgtEl>
                                        <p:attrNameLst>
                                          <p:attrName>style.visibility</p:attrName>
                                        </p:attrNameLst>
                                      </p:cBhvr>
                                      <p:to>
                                        <p:strVal val="visible"/>
                                      </p:to>
                                    </p:set>
                                    <p:animEffect filter="fade" transition="in">
                                      <p:cBhvr>
                                        <p:cTn dur="500"/>
                                        <p:tgtEl>
                                          <p:spTgt spid="16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3" st="3"/>
                                            </p:txEl>
                                          </p:spTgt>
                                        </p:tgtEl>
                                        <p:attrNameLst>
                                          <p:attrName>style.visibility</p:attrName>
                                        </p:attrNameLst>
                                      </p:cBhvr>
                                      <p:to>
                                        <p:strVal val="visible"/>
                                      </p:to>
                                    </p:set>
                                    <p:animEffect filter="fade" transition="in">
                                      <p:cBhvr>
                                        <p:cTn dur="500"/>
                                        <p:tgtEl>
                                          <p:spTgt spid="16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4" st="4"/>
                                            </p:txEl>
                                          </p:spTgt>
                                        </p:tgtEl>
                                        <p:attrNameLst>
                                          <p:attrName>style.visibility</p:attrName>
                                        </p:attrNameLst>
                                      </p:cBhvr>
                                      <p:to>
                                        <p:strVal val="visible"/>
                                      </p:to>
                                    </p:set>
                                    <p:animEffect filter="fade" transition="in">
                                      <p:cBhvr>
                                        <p:cTn dur="500"/>
                                        <p:tgtEl>
                                          <p:spTgt spid="16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5" st="5"/>
                                            </p:txEl>
                                          </p:spTgt>
                                        </p:tgtEl>
                                        <p:attrNameLst>
                                          <p:attrName>style.visibility</p:attrName>
                                        </p:attrNameLst>
                                      </p:cBhvr>
                                      <p:to>
                                        <p:strVal val="visible"/>
                                      </p:to>
                                    </p:set>
                                    <p:animEffect filter="fade" transition="in">
                                      <p:cBhvr>
                                        <p:cTn dur="500"/>
                                        <p:tgtEl>
                                          <p:spTgt spid="16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6" st="6"/>
                                            </p:txEl>
                                          </p:spTgt>
                                        </p:tgtEl>
                                        <p:attrNameLst>
                                          <p:attrName>style.visibility</p:attrName>
                                        </p:attrNameLst>
                                      </p:cBhvr>
                                      <p:to>
                                        <p:strVal val="visible"/>
                                      </p:to>
                                    </p:set>
                                    <p:animEffect filter="fade" transition="in">
                                      <p:cBhvr>
                                        <p:cTn dur="500"/>
                                        <p:tgtEl>
                                          <p:spTgt spid="16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7" st="7"/>
                                            </p:txEl>
                                          </p:spTgt>
                                        </p:tgtEl>
                                        <p:attrNameLst>
                                          <p:attrName>style.visibility</p:attrName>
                                        </p:attrNameLst>
                                      </p:cBhvr>
                                      <p:to>
                                        <p:strVal val="visible"/>
                                      </p:to>
                                    </p:set>
                                    <p:animEffect filter="fade" transition="in">
                                      <p:cBhvr>
                                        <p:cTn dur="500"/>
                                        <p:tgtEl>
                                          <p:spTgt spid="16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8" st="8"/>
                                            </p:txEl>
                                          </p:spTgt>
                                        </p:tgtEl>
                                        <p:attrNameLst>
                                          <p:attrName>style.visibility</p:attrName>
                                        </p:attrNameLst>
                                      </p:cBhvr>
                                      <p:to>
                                        <p:strVal val="visible"/>
                                      </p:to>
                                    </p:set>
                                    <p:animEffect filter="fade" transition="in">
                                      <p:cBhvr>
                                        <p:cTn dur="500"/>
                                        <p:tgtEl>
                                          <p:spTgt spid="164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9" st="9"/>
                                            </p:txEl>
                                          </p:spTgt>
                                        </p:tgtEl>
                                        <p:attrNameLst>
                                          <p:attrName>style.visibility</p:attrName>
                                        </p:attrNameLst>
                                      </p:cBhvr>
                                      <p:to>
                                        <p:strVal val="visible"/>
                                      </p:to>
                                    </p:set>
                                    <p:animEffect filter="fade" transition="in">
                                      <p:cBhvr>
                                        <p:cTn dur="500"/>
                                        <p:tgtEl>
                                          <p:spTgt spid="164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10" st="10"/>
                                            </p:txEl>
                                          </p:spTgt>
                                        </p:tgtEl>
                                        <p:attrNameLst>
                                          <p:attrName>style.visibility</p:attrName>
                                        </p:attrNameLst>
                                      </p:cBhvr>
                                      <p:to>
                                        <p:strVal val="visible"/>
                                      </p:to>
                                    </p:set>
                                    <p:animEffect filter="fade" transition="in">
                                      <p:cBhvr>
                                        <p:cTn dur="500"/>
                                        <p:tgtEl>
                                          <p:spTgt spid="164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11" st="11"/>
                                            </p:txEl>
                                          </p:spTgt>
                                        </p:tgtEl>
                                        <p:attrNameLst>
                                          <p:attrName>style.visibility</p:attrName>
                                        </p:attrNameLst>
                                      </p:cBhvr>
                                      <p:to>
                                        <p:strVal val="visible"/>
                                      </p:to>
                                    </p:set>
                                    <p:animEffect filter="fade" transition="in">
                                      <p:cBhvr>
                                        <p:cTn dur="500"/>
                                        <p:tgtEl>
                                          <p:spTgt spid="164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12" st="12"/>
                                            </p:txEl>
                                          </p:spTgt>
                                        </p:tgtEl>
                                        <p:attrNameLst>
                                          <p:attrName>style.visibility</p:attrName>
                                        </p:attrNameLst>
                                      </p:cBhvr>
                                      <p:to>
                                        <p:strVal val="visible"/>
                                      </p:to>
                                    </p:set>
                                    <p:animEffect filter="fade" transition="in">
                                      <p:cBhvr>
                                        <p:cTn dur="500"/>
                                        <p:tgtEl>
                                          <p:spTgt spid="164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13" st="13"/>
                                            </p:txEl>
                                          </p:spTgt>
                                        </p:tgtEl>
                                        <p:attrNameLst>
                                          <p:attrName>style.visibility</p:attrName>
                                        </p:attrNameLst>
                                      </p:cBhvr>
                                      <p:to>
                                        <p:strVal val="visible"/>
                                      </p:to>
                                    </p:set>
                                    <p:animEffect filter="fade" transition="in">
                                      <p:cBhvr>
                                        <p:cTn dur="500"/>
                                        <p:tgtEl>
                                          <p:spTgt spid="164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2">
                                            <p:txEl>
                                              <p:pRg end="14" st="14"/>
                                            </p:txEl>
                                          </p:spTgt>
                                        </p:tgtEl>
                                        <p:attrNameLst>
                                          <p:attrName>style.visibility</p:attrName>
                                        </p:attrNameLst>
                                      </p:cBhvr>
                                      <p:to>
                                        <p:strVal val="visible"/>
                                      </p:to>
                                    </p:set>
                                    <p:animEffect filter="fade" transition="in">
                                      <p:cBhvr>
                                        <p:cTn dur="500"/>
                                        <p:tgtEl>
                                          <p:spTgt spid="1642">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0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
        <p:nvSpPr>
          <p:cNvPr id="1650" name="Google Shape;1650;p20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Eg 2 :	If p=13 --🡪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Is 2 a primitive root of 13 ?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1,2,4,8,3,6,12,11,9,5,10,7</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no  repetition</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Hence 2 is a primitive root of 13.</a:t>
            </a:r>
            <a:endParaRPr/>
          </a:p>
        </p:txBody>
      </p:sp>
      <p:cxnSp>
        <p:nvCxnSpPr>
          <p:cNvPr id="1651" name="Google Shape;1651;p202"/>
          <p:cNvCxnSpPr/>
          <p:nvPr/>
        </p:nvCxnSpPr>
        <p:spPr>
          <a:xfrm>
            <a:off x="762000" y="2667000"/>
            <a:ext cx="3276600" cy="0"/>
          </a:xfrm>
          <a:prstGeom prst="straightConnector1">
            <a:avLst/>
          </a:prstGeom>
          <a:noFill/>
          <a:ln cap="flat" cmpd="sng" w="9525">
            <a:solidFill>
              <a:schemeClr val="dk1"/>
            </a:solidFill>
            <a:prstDash val="solid"/>
            <a:miter lim="800000"/>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0">
                                            <p:txEl>
                                              <p:pRg end="0" st="0"/>
                                            </p:txEl>
                                          </p:spTgt>
                                        </p:tgtEl>
                                        <p:attrNameLst>
                                          <p:attrName>style.visibility</p:attrName>
                                        </p:attrNameLst>
                                      </p:cBhvr>
                                      <p:to>
                                        <p:strVal val="visible"/>
                                      </p:to>
                                    </p:set>
                                    <p:animEffect filter="fade" transition="in">
                                      <p:cBhvr>
                                        <p:cTn dur="500"/>
                                        <p:tgtEl>
                                          <p:spTgt spid="16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0">
                                            <p:txEl>
                                              <p:pRg end="1" st="1"/>
                                            </p:txEl>
                                          </p:spTgt>
                                        </p:tgtEl>
                                        <p:attrNameLst>
                                          <p:attrName>style.visibility</p:attrName>
                                        </p:attrNameLst>
                                      </p:cBhvr>
                                      <p:to>
                                        <p:strVal val="visible"/>
                                      </p:to>
                                    </p:set>
                                    <p:animEffect filter="fade" transition="in">
                                      <p:cBhvr>
                                        <p:cTn dur="500"/>
                                        <p:tgtEl>
                                          <p:spTgt spid="16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0">
                                            <p:txEl>
                                              <p:pRg end="2" st="2"/>
                                            </p:txEl>
                                          </p:spTgt>
                                        </p:tgtEl>
                                        <p:attrNameLst>
                                          <p:attrName>style.visibility</p:attrName>
                                        </p:attrNameLst>
                                      </p:cBhvr>
                                      <p:to>
                                        <p:strVal val="visible"/>
                                      </p:to>
                                    </p:set>
                                    <p:animEffect filter="fade" transition="in">
                                      <p:cBhvr>
                                        <p:cTn dur="500"/>
                                        <p:tgtEl>
                                          <p:spTgt spid="16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0">
                                            <p:txEl>
                                              <p:pRg end="3" st="3"/>
                                            </p:txEl>
                                          </p:spTgt>
                                        </p:tgtEl>
                                        <p:attrNameLst>
                                          <p:attrName>style.visibility</p:attrName>
                                        </p:attrNameLst>
                                      </p:cBhvr>
                                      <p:to>
                                        <p:strVal val="visible"/>
                                      </p:to>
                                    </p:set>
                                    <p:animEffect filter="fade" transition="in">
                                      <p:cBhvr>
                                        <p:cTn dur="500"/>
                                        <p:tgtEl>
                                          <p:spTgt spid="16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0">
                                            <p:txEl>
                                              <p:pRg end="4" st="4"/>
                                            </p:txEl>
                                          </p:spTgt>
                                        </p:tgtEl>
                                        <p:attrNameLst>
                                          <p:attrName>style.visibility</p:attrName>
                                        </p:attrNameLst>
                                      </p:cBhvr>
                                      <p:to>
                                        <p:strVal val="visible"/>
                                      </p:to>
                                    </p:set>
                                    <p:animEffect filter="fade" transition="in">
                                      <p:cBhvr>
                                        <p:cTn dur="500"/>
                                        <p:tgtEl>
                                          <p:spTgt spid="16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0">
                                            <p:txEl>
                                              <p:pRg end="5" st="5"/>
                                            </p:txEl>
                                          </p:spTgt>
                                        </p:tgtEl>
                                        <p:attrNameLst>
                                          <p:attrName>style.visibility</p:attrName>
                                        </p:attrNameLst>
                                      </p:cBhvr>
                                      <p:to>
                                        <p:strVal val="visible"/>
                                      </p:to>
                                    </p:set>
                                    <p:animEffect filter="fade" transition="in">
                                      <p:cBhvr>
                                        <p:cTn dur="500"/>
                                        <p:tgtEl>
                                          <p:spTgt spid="165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500"/>
                                        <p:tgtEl>
                                          <p:spTgt spid="1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pic>
        <p:nvPicPr>
          <p:cNvPr id="1656" name="Google Shape;1656;p203"/>
          <p:cNvPicPr preferRelativeResize="0"/>
          <p:nvPr>
            <p:ph idx="4294967295" type="body"/>
          </p:nvPr>
        </p:nvPicPr>
        <p:blipFill rotWithShape="1">
          <a:blip r:embed="rId3">
            <a:alphaModFix/>
          </a:blip>
          <a:srcRect b="0" l="0" r="0" t="0"/>
          <a:stretch/>
        </p:blipFill>
        <p:spPr>
          <a:xfrm>
            <a:off x="1309687" y="76200"/>
            <a:ext cx="7834312" cy="4038600"/>
          </a:xfrm>
          <a:prstGeom prst="rect">
            <a:avLst/>
          </a:prstGeom>
          <a:noFill/>
          <a:ln>
            <a:noFill/>
          </a:ln>
        </p:spPr>
      </p:pic>
      <p:sp>
        <p:nvSpPr>
          <p:cNvPr id="1657" name="Google Shape;1657;p203"/>
          <p:cNvSpPr txBox="1"/>
          <p:nvPr/>
        </p:nvSpPr>
        <p:spPr>
          <a:xfrm>
            <a:off x="1066800" y="4267200"/>
            <a:ext cx="70866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658" name="Google Shape;1658;p203"/>
          <p:cNvSpPr txBox="1"/>
          <p:nvPr/>
        </p:nvSpPr>
        <p:spPr>
          <a:xfrm>
            <a:off x="762000" y="4114800"/>
            <a:ext cx="7924800" cy="41259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Alice chooses a large random no. x such that 0&lt;= x &lt;= p-1 and calculates R1= g</a:t>
            </a:r>
            <a:r>
              <a:rPr b="1" baseline="30000" i="0" lang="en-US" sz="1600" u="none">
                <a:solidFill>
                  <a:schemeClr val="dk1"/>
                </a:solidFill>
                <a:latin typeface="Arial"/>
                <a:ea typeface="Arial"/>
                <a:cs typeface="Arial"/>
                <a:sym typeface="Arial"/>
              </a:rPr>
              <a:t>x</a:t>
            </a:r>
            <a:r>
              <a:rPr b="1" i="0" lang="en-US" sz="1600" u="none">
                <a:solidFill>
                  <a:schemeClr val="dk1"/>
                </a:solidFill>
                <a:latin typeface="Arial"/>
                <a:ea typeface="Arial"/>
                <a:cs typeface="Arial"/>
                <a:sym typeface="Arial"/>
              </a:rPr>
              <a:t> mod p.</a:t>
            </a:r>
            <a:endParaRPr/>
          </a:p>
          <a:p>
            <a:pPr indent="-342900" lvl="0" marL="342900" marR="0" rtl="0" algn="l">
              <a:lnSpc>
                <a:spcPct val="100000"/>
              </a:lnSpc>
              <a:spcBef>
                <a:spcPts val="80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Bob chooses another large random no. y such that 0&lt;= y &lt;= p-1 and calculates R2=g</a:t>
            </a:r>
            <a:r>
              <a:rPr b="1" baseline="30000" i="0" lang="en-US" sz="1600" u="none">
                <a:solidFill>
                  <a:schemeClr val="dk1"/>
                </a:solidFill>
                <a:latin typeface="Arial"/>
                <a:ea typeface="Arial"/>
                <a:cs typeface="Arial"/>
                <a:sym typeface="Arial"/>
              </a:rPr>
              <a:t>y</a:t>
            </a:r>
            <a:r>
              <a:rPr b="1" i="0" lang="en-US" sz="1600" u="none">
                <a:solidFill>
                  <a:schemeClr val="dk1"/>
                </a:solidFill>
                <a:latin typeface="Arial"/>
                <a:ea typeface="Arial"/>
                <a:cs typeface="Arial"/>
                <a:sym typeface="Arial"/>
              </a:rPr>
              <a:t> mod p.</a:t>
            </a:r>
            <a:endParaRPr/>
          </a:p>
          <a:p>
            <a:pPr indent="-342900" lvl="0" marL="342900" marR="0" rtl="0" algn="l">
              <a:lnSpc>
                <a:spcPct val="100000"/>
              </a:lnSpc>
              <a:spcBef>
                <a:spcPts val="80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Alice sends R1 to Bob. Alice does not send x; she only sends R1.</a:t>
            </a:r>
            <a:endParaRPr/>
          </a:p>
          <a:p>
            <a:pPr indent="-342900" lvl="0" marL="342900" marR="0" rtl="0" algn="l">
              <a:lnSpc>
                <a:spcPct val="100000"/>
              </a:lnSpc>
              <a:spcBef>
                <a:spcPts val="80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Bob sends R2 to Alice. Bob does not send y; he only sends R2.</a:t>
            </a:r>
            <a:endParaRPr/>
          </a:p>
          <a:p>
            <a:pPr indent="-342900" lvl="0" marL="342900" marR="0" rtl="0" algn="l">
              <a:lnSpc>
                <a:spcPct val="100000"/>
              </a:lnSpc>
              <a:spcBef>
                <a:spcPts val="80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Alice calculates K= (R2)</a:t>
            </a:r>
            <a:r>
              <a:rPr b="1" baseline="30000" i="0" lang="en-US" sz="1600" u="none">
                <a:solidFill>
                  <a:schemeClr val="dk1"/>
                </a:solidFill>
                <a:latin typeface="Arial"/>
                <a:ea typeface="Arial"/>
                <a:cs typeface="Arial"/>
                <a:sym typeface="Arial"/>
              </a:rPr>
              <a:t>x</a:t>
            </a:r>
            <a:r>
              <a:rPr b="1" i="0" lang="en-US" sz="1600" u="none">
                <a:solidFill>
                  <a:schemeClr val="dk1"/>
                </a:solidFill>
                <a:latin typeface="Arial"/>
                <a:ea typeface="Arial"/>
                <a:cs typeface="Arial"/>
                <a:sym typeface="Arial"/>
              </a:rPr>
              <a:t> mod p.</a:t>
            </a:r>
            <a:endParaRPr/>
          </a:p>
          <a:p>
            <a:pPr indent="-342900" lvl="0" marL="342900" marR="0" rtl="0" algn="l">
              <a:lnSpc>
                <a:spcPct val="100000"/>
              </a:lnSpc>
              <a:spcBef>
                <a:spcPts val="80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Bob calculates K= (R1)</a:t>
            </a:r>
            <a:r>
              <a:rPr b="1" baseline="30000" i="0" lang="en-US" sz="1600" u="none">
                <a:solidFill>
                  <a:schemeClr val="dk1"/>
                </a:solidFill>
                <a:latin typeface="Arial"/>
                <a:ea typeface="Arial"/>
                <a:cs typeface="Arial"/>
                <a:sym typeface="Arial"/>
              </a:rPr>
              <a:t>y</a:t>
            </a:r>
            <a:r>
              <a:rPr b="1" i="0" lang="en-US" sz="1600" u="none">
                <a:solidFill>
                  <a:schemeClr val="dk1"/>
                </a:solidFill>
                <a:latin typeface="Arial"/>
                <a:ea typeface="Arial"/>
                <a:cs typeface="Arial"/>
                <a:sym typeface="Arial"/>
              </a:rPr>
              <a:t> mod p.</a:t>
            </a:r>
            <a:endParaRPr/>
          </a:p>
          <a:p>
            <a:pPr indent="-241300" lvl="0" marL="342900" marR="0" rtl="0" algn="l">
              <a:lnSpc>
                <a:spcPct val="100000"/>
              </a:lnSpc>
              <a:spcBef>
                <a:spcPts val="800"/>
              </a:spcBef>
              <a:spcAft>
                <a:spcPts val="0"/>
              </a:spcAft>
              <a:buClr>
                <a:schemeClr val="dk1"/>
              </a:buClr>
              <a:buSzPts val="1600"/>
              <a:buFont typeface="Arial"/>
              <a:buNone/>
            </a:pPr>
            <a:r>
              <a:t/>
            </a:r>
            <a:endParaRPr b="1" i="0" sz="1600" u="none">
              <a:solidFill>
                <a:schemeClr val="dk1"/>
              </a:solidFill>
              <a:latin typeface="Arial"/>
              <a:ea typeface="Arial"/>
              <a:cs typeface="Arial"/>
              <a:sym typeface="Arial"/>
            </a:endParaRPr>
          </a:p>
          <a:p>
            <a:pPr indent="-241300" lvl="0" marL="342900" marR="0" rtl="0" algn="l">
              <a:lnSpc>
                <a:spcPct val="100000"/>
              </a:lnSpc>
              <a:spcBef>
                <a:spcPts val="800"/>
              </a:spcBef>
              <a:spcAft>
                <a:spcPts val="0"/>
              </a:spcAft>
              <a:buClr>
                <a:schemeClr val="dk1"/>
              </a:buClr>
              <a:buSzPts val="1600"/>
              <a:buFont typeface="Arial"/>
              <a:buNone/>
            </a:pPr>
            <a:r>
              <a:t/>
            </a:r>
            <a:endParaRPr b="1" i="0" sz="1600" u="none">
              <a:solidFill>
                <a:schemeClr val="dk1"/>
              </a:solidFill>
              <a:latin typeface="Arial"/>
              <a:ea typeface="Arial"/>
              <a:cs typeface="Arial"/>
              <a:sym typeface="Arial"/>
            </a:endParaRPr>
          </a:p>
          <a:p>
            <a:pPr indent="-241300" lvl="0" marL="342900" marR="0" rtl="0" algn="l">
              <a:lnSpc>
                <a:spcPct val="100000"/>
              </a:lnSpc>
              <a:spcBef>
                <a:spcPts val="800"/>
              </a:spcBef>
              <a:spcAft>
                <a:spcPts val="0"/>
              </a:spcAft>
              <a:buClr>
                <a:schemeClr val="dk1"/>
              </a:buClr>
              <a:buSzPts val="1600"/>
              <a:buFont typeface="Arial"/>
              <a:buNone/>
            </a:pPr>
            <a:r>
              <a:t/>
            </a:r>
            <a:endParaRPr b="1"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6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500"/>
                                        <p:tgtEl>
                                          <p:spTgt spid="1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0" st="0"/>
                                            </p:txEl>
                                          </p:spTgt>
                                        </p:tgtEl>
                                        <p:attrNameLst>
                                          <p:attrName>style.visibility</p:attrName>
                                        </p:attrNameLst>
                                      </p:cBhvr>
                                      <p:to>
                                        <p:strVal val="visible"/>
                                      </p:to>
                                    </p:set>
                                    <p:animEffect filter="fade" transition="in">
                                      <p:cBhvr>
                                        <p:cTn dur="500"/>
                                        <p:tgtEl>
                                          <p:spTgt spid="16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1" st="1"/>
                                            </p:txEl>
                                          </p:spTgt>
                                        </p:tgtEl>
                                        <p:attrNameLst>
                                          <p:attrName>style.visibility</p:attrName>
                                        </p:attrNameLst>
                                      </p:cBhvr>
                                      <p:to>
                                        <p:strVal val="visible"/>
                                      </p:to>
                                    </p:set>
                                    <p:animEffect filter="fade" transition="in">
                                      <p:cBhvr>
                                        <p:cTn dur="500"/>
                                        <p:tgtEl>
                                          <p:spTgt spid="16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2" st="2"/>
                                            </p:txEl>
                                          </p:spTgt>
                                        </p:tgtEl>
                                        <p:attrNameLst>
                                          <p:attrName>style.visibility</p:attrName>
                                        </p:attrNameLst>
                                      </p:cBhvr>
                                      <p:to>
                                        <p:strVal val="visible"/>
                                      </p:to>
                                    </p:set>
                                    <p:animEffect filter="fade" transition="in">
                                      <p:cBhvr>
                                        <p:cTn dur="500"/>
                                        <p:tgtEl>
                                          <p:spTgt spid="16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3" st="3"/>
                                            </p:txEl>
                                          </p:spTgt>
                                        </p:tgtEl>
                                        <p:attrNameLst>
                                          <p:attrName>style.visibility</p:attrName>
                                        </p:attrNameLst>
                                      </p:cBhvr>
                                      <p:to>
                                        <p:strVal val="visible"/>
                                      </p:to>
                                    </p:set>
                                    <p:animEffect filter="fade" transition="in">
                                      <p:cBhvr>
                                        <p:cTn dur="500"/>
                                        <p:tgtEl>
                                          <p:spTgt spid="16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4" st="4"/>
                                            </p:txEl>
                                          </p:spTgt>
                                        </p:tgtEl>
                                        <p:attrNameLst>
                                          <p:attrName>style.visibility</p:attrName>
                                        </p:attrNameLst>
                                      </p:cBhvr>
                                      <p:to>
                                        <p:strVal val="visible"/>
                                      </p:to>
                                    </p:set>
                                    <p:animEffect filter="fade" transition="in">
                                      <p:cBhvr>
                                        <p:cTn dur="500"/>
                                        <p:tgtEl>
                                          <p:spTgt spid="16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5" st="5"/>
                                            </p:txEl>
                                          </p:spTgt>
                                        </p:tgtEl>
                                        <p:attrNameLst>
                                          <p:attrName>style.visibility</p:attrName>
                                        </p:attrNameLst>
                                      </p:cBhvr>
                                      <p:to>
                                        <p:strVal val="visible"/>
                                      </p:to>
                                    </p:set>
                                    <p:animEffect filter="fade" transition="in">
                                      <p:cBhvr>
                                        <p:cTn dur="500"/>
                                        <p:tgtEl>
                                          <p:spTgt spid="16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6" st="6"/>
                                            </p:txEl>
                                          </p:spTgt>
                                        </p:tgtEl>
                                        <p:attrNameLst>
                                          <p:attrName>style.visibility</p:attrName>
                                        </p:attrNameLst>
                                      </p:cBhvr>
                                      <p:to>
                                        <p:strVal val="visible"/>
                                      </p:to>
                                    </p:set>
                                    <p:animEffect filter="fade" transition="in">
                                      <p:cBhvr>
                                        <p:cTn dur="500"/>
                                        <p:tgtEl>
                                          <p:spTgt spid="16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7" st="7"/>
                                            </p:txEl>
                                          </p:spTgt>
                                        </p:tgtEl>
                                        <p:attrNameLst>
                                          <p:attrName>style.visibility</p:attrName>
                                        </p:attrNameLst>
                                      </p:cBhvr>
                                      <p:to>
                                        <p:strVal val="visible"/>
                                      </p:to>
                                    </p:set>
                                    <p:animEffect filter="fade" transition="in">
                                      <p:cBhvr>
                                        <p:cTn dur="500"/>
                                        <p:tgtEl>
                                          <p:spTgt spid="16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8" st="8"/>
                                            </p:txEl>
                                          </p:spTgt>
                                        </p:tgtEl>
                                        <p:attrNameLst>
                                          <p:attrName>style.visibility</p:attrName>
                                        </p:attrNameLst>
                                      </p:cBhvr>
                                      <p:to>
                                        <p:strVal val="visible"/>
                                      </p:to>
                                    </p:set>
                                    <p:animEffect filter="fade" transition="in">
                                      <p:cBhvr>
                                        <p:cTn dur="500"/>
                                        <p:tgtEl>
                                          <p:spTgt spid="165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8">
                                            <p:txEl>
                                              <p:pRg end="9" st="9"/>
                                            </p:txEl>
                                          </p:spTgt>
                                        </p:tgtEl>
                                        <p:attrNameLst>
                                          <p:attrName>style.visibility</p:attrName>
                                        </p:attrNameLst>
                                      </p:cBhvr>
                                      <p:to>
                                        <p:strVal val="visible"/>
                                      </p:to>
                                    </p:set>
                                    <p:animEffect filter="fade" transition="in">
                                      <p:cBhvr>
                                        <p:cTn dur="500"/>
                                        <p:tgtEl>
                                          <p:spTgt spid="1658">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0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Diffie Hellman</a:t>
            </a:r>
            <a:endParaRPr/>
          </a:p>
        </p:txBody>
      </p:sp>
      <p:sp>
        <p:nvSpPr>
          <p:cNvPr id="1664" name="Google Shape;1664;p20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K is the symmetric key for the session.</a:t>
            </a:r>
            <a:endParaRPr/>
          </a:p>
          <a:p>
            <a:pPr indent="-255587" lvl="0" marL="365125" rtl="0" algn="l">
              <a:lnSpc>
                <a:spcPct val="100000"/>
              </a:lnSpc>
              <a:spcBef>
                <a:spcPts val="400"/>
              </a:spcBef>
              <a:spcAft>
                <a:spcPts val="0"/>
              </a:spcAft>
              <a:buClr>
                <a:schemeClr val="accent1"/>
              </a:buClr>
              <a:buSzPts val="1360"/>
              <a:buFont typeface="Noto Sans Symbols"/>
              <a:buChar char="🞂"/>
            </a:pPr>
            <a:r>
              <a:rPr b="1" i="0" lang="en-US" sz="2000" u="none">
                <a:solidFill>
                  <a:schemeClr val="dk1"/>
                </a:solidFill>
                <a:latin typeface="Lucida Sans"/>
                <a:ea typeface="Lucida Sans"/>
                <a:cs typeface="Lucida Sans"/>
                <a:sym typeface="Lucida Sans"/>
              </a:rPr>
              <a:t>K = (g</a:t>
            </a:r>
            <a:r>
              <a:rPr b="1" baseline="30000" i="0" lang="en-US" sz="2000" u="none">
                <a:solidFill>
                  <a:schemeClr val="dk1"/>
                </a:solidFill>
                <a:latin typeface="Lucida Sans"/>
                <a:ea typeface="Lucida Sans"/>
                <a:cs typeface="Lucida Sans"/>
                <a:sym typeface="Lucida Sans"/>
              </a:rPr>
              <a:t>x</a:t>
            </a:r>
            <a:r>
              <a:rPr b="1" i="0" lang="en-US" sz="2000" u="none">
                <a:solidFill>
                  <a:schemeClr val="dk1"/>
                </a:solidFill>
                <a:latin typeface="Lucida Sans"/>
                <a:ea typeface="Lucida Sans"/>
                <a:cs typeface="Lucida Sans"/>
                <a:sym typeface="Lucida Sans"/>
              </a:rPr>
              <a:t> mod p)</a:t>
            </a:r>
            <a:r>
              <a:rPr b="1" baseline="30000" i="0" lang="en-US" sz="2000" u="none">
                <a:solidFill>
                  <a:schemeClr val="dk1"/>
                </a:solidFill>
                <a:latin typeface="Lucida Sans"/>
                <a:ea typeface="Lucida Sans"/>
                <a:cs typeface="Lucida Sans"/>
                <a:sym typeface="Lucida Sans"/>
              </a:rPr>
              <a:t>y </a:t>
            </a:r>
            <a:r>
              <a:rPr b="1" i="0" lang="en-US" sz="2000" u="none">
                <a:solidFill>
                  <a:schemeClr val="dk1"/>
                </a:solidFill>
                <a:latin typeface="Lucida Sans"/>
                <a:ea typeface="Lucida Sans"/>
                <a:cs typeface="Lucida Sans"/>
                <a:sym typeface="Lucida Sans"/>
              </a:rPr>
              <a:t>mod p = (g</a:t>
            </a:r>
            <a:r>
              <a:rPr b="1" baseline="30000" i="0" lang="en-US" sz="2000" u="none">
                <a:solidFill>
                  <a:schemeClr val="dk1"/>
                </a:solidFill>
                <a:latin typeface="Lucida Sans"/>
                <a:ea typeface="Lucida Sans"/>
                <a:cs typeface="Lucida Sans"/>
                <a:sym typeface="Lucida Sans"/>
              </a:rPr>
              <a:t>y</a:t>
            </a:r>
            <a:r>
              <a:rPr b="1" i="0" lang="en-US" sz="2000" u="none">
                <a:solidFill>
                  <a:schemeClr val="dk1"/>
                </a:solidFill>
                <a:latin typeface="Lucida Sans"/>
                <a:ea typeface="Lucida Sans"/>
                <a:cs typeface="Lucida Sans"/>
                <a:sym typeface="Lucida Sans"/>
              </a:rPr>
              <a:t> mod p)</a:t>
            </a:r>
            <a:r>
              <a:rPr b="1" baseline="30000" i="0" lang="en-US" sz="2000" u="none">
                <a:solidFill>
                  <a:schemeClr val="dk1"/>
                </a:solidFill>
                <a:latin typeface="Lucida Sans"/>
                <a:ea typeface="Lucida Sans"/>
                <a:cs typeface="Lucida Sans"/>
                <a:sym typeface="Lucida Sans"/>
              </a:rPr>
              <a:t>x </a:t>
            </a:r>
            <a:r>
              <a:rPr b="1" i="0" lang="en-US" sz="2000" u="none">
                <a:solidFill>
                  <a:schemeClr val="dk1"/>
                </a:solidFill>
                <a:latin typeface="Lucida Sans"/>
                <a:ea typeface="Lucida Sans"/>
                <a:cs typeface="Lucida Sans"/>
                <a:sym typeface="Lucida Sans"/>
              </a:rPr>
              <a:t>mod p  = g</a:t>
            </a:r>
            <a:r>
              <a:rPr b="1" baseline="30000" i="0" lang="en-US" sz="2000" u="none">
                <a:solidFill>
                  <a:schemeClr val="dk1"/>
                </a:solidFill>
                <a:latin typeface="Lucida Sans"/>
                <a:ea typeface="Lucida Sans"/>
                <a:cs typeface="Lucida Sans"/>
                <a:sym typeface="Lucida Sans"/>
              </a:rPr>
              <a:t>xy</a:t>
            </a:r>
            <a:r>
              <a:rPr b="1" i="0" lang="en-US" sz="2000" u="none">
                <a:solidFill>
                  <a:schemeClr val="dk1"/>
                </a:solidFill>
                <a:latin typeface="Lucida Sans"/>
                <a:ea typeface="Lucida Sans"/>
                <a:cs typeface="Lucida Sans"/>
                <a:sym typeface="Lucida Sans"/>
              </a:rPr>
              <a:t> mod p.</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accent2"/>
                </a:solidFill>
                <a:latin typeface="Lucida Sans"/>
                <a:ea typeface="Lucida Sans"/>
                <a:cs typeface="Lucida Sans"/>
                <a:sym typeface="Lucida Sans"/>
              </a:rPr>
              <a:t>Both have reached the same value without Bob knowing value of x and without Alice kowing the value of y.</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Eg: Assume (small nos. ) Let p=23 and g=7</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
        <p:nvSpPr>
          <p:cNvPr id="1665" name="Google Shape;1665;p204"/>
          <p:cNvSpPr txBox="1"/>
          <p:nvPr/>
        </p:nvSpPr>
        <p:spPr>
          <a:xfrm>
            <a:off x="228600" y="3387725"/>
            <a:ext cx="8839200" cy="3013075"/>
          </a:xfrm>
          <a:prstGeom prst="rect">
            <a:avLst/>
          </a:prstGeom>
          <a:noFill/>
          <a:ln>
            <a:noFill/>
          </a:ln>
        </p:spPr>
        <p:txBody>
          <a:bodyPr anchorCtr="0" anchor="ctr" bIns="45700" lIns="91425" spcFirstLastPara="1" rIns="91425" wrap="square" tIns="45700">
            <a:spAutoFit/>
          </a:bodyPr>
          <a:lstStyle/>
          <a:p>
            <a:pPr indent="-457200" lvl="0" marL="457200" marR="0" rtl="0" algn="just">
              <a:lnSpc>
                <a:spcPct val="100000"/>
              </a:lnSpc>
              <a:spcBef>
                <a:spcPts val="0"/>
              </a:spcBef>
              <a:spcAft>
                <a:spcPts val="0"/>
              </a:spcAft>
              <a:buClr>
                <a:schemeClr val="dk1"/>
              </a:buClr>
              <a:buSzPts val="2400"/>
              <a:buFont typeface="Times New Roman"/>
              <a:buAutoNum type="arabicPeriod"/>
            </a:pPr>
            <a:r>
              <a:rPr b="0" i="0" lang="en-US" sz="2400" u="none">
                <a:solidFill>
                  <a:schemeClr val="dk1"/>
                </a:solidFill>
                <a:latin typeface="Times New Roman"/>
                <a:ea typeface="Times New Roman"/>
                <a:cs typeface="Times New Roman"/>
                <a:sym typeface="Times New Roman"/>
              </a:rPr>
              <a:t>Alice chooses </a:t>
            </a:r>
            <a:r>
              <a:rPr b="0" i="1" lang="en-US" sz="2400" u="none">
                <a:solidFill>
                  <a:schemeClr val="dk1"/>
                </a:solidFill>
                <a:latin typeface="Times New Roman"/>
                <a:ea typeface="Times New Roman"/>
                <a:cs typeface="Times New Roman"/>
                <a:sym typeface="Times New Roman"/>
              </a:rPr>
              <a:t>x</a:t>
            </a:r>
            <a:r>
              <a:rPr b="0" i="0" lang="en-US" sz="2400" u="none">
                <a:solidFill>
                  <a:schemeClr val="dk1"/>
                </a:solidFill>
                <a:latin typeface="Times New Roman"/>
                <a:ea typeface="Times New Roman"/>
                <a:cs typeface="Times New Roman"/>
                <a:sym typeface="Times New Roman"/>
              </a:rPr>
              <a:t> = 3 and calculates R</a:t>
            </a:r>
            <a:r>
              <a:rPr b="0" baseline="-25000" i="0" lang="en-US" sz="2400" u="none">
                <a:solidFill>
                  <a:schemeClr val="dk1"/>
                </a:solidFill>
                <a:latin typeface="Times New Roman"/>
                <a:ea typeface="Times New Roman"/>
                <a:cs typeface="Times New Roman"/>
                <a:sym typeface="Times New Roman"/>
              </a:rPr>
              <a:t>1</a:t>
            </a:r>
            <a:r>
              <a:rPr b="0" i="0" lang="en-US" sz="2400" u="none">
                <a:solidFill>
                  <a:schemeClr val="dk1"/>
                </a:solidFill>
                <a:latin typeface="Times New Roman"/>
                <a:ea typeface="Times New Roman"/>
                <a:cs typeface="Times New Roman"/>
                <a:sym typeface="Times New Roman"/>
              </a:rPr>
              <a:t> = 7</a:t>
            </a:r>
            <a:r>
              <a:rPr b="0" baseline="30000" i="0" lang="en-US" sz="2400" u="none">
                <a:solidFill>
                  <a:schemeClr val="dk1"/>
                </a:solidFill>
                <a:latin typeface="Times New Roman"/>
                <a:ea typeface="Times New Roman"/>
                <a:cs typeface="Times New Roman"/>
                <a:sym typeface="Times New Roman"/>
              </a:rPr>
              <a:t>3</a:t>
            </a:r>
            <a:r>
              <a:rPr b="0" i="0" lang="en-US" sz="2400" u="none">
                <a:solidFill>
                  <a:schemeClr val="dk1"/>
                </a:solidFill>
                <a:latin typeface="Times New Roman"/>
                <a:ea typeface="Times New Roman"/>
                <a:cs typeface="Times New Roman"/>
                <a:sym typeface="Times New Roman"/>
              </a:rPr>
              <a:t> mod 23 = 21.</a:t>
            </a:r>
            <a:endParaRPr/>
          </a:p>
          <a:p>
            <a:pPr indent="-457200" lvl="0" marL="457200" marR="0" rtl="0" algn="just">
              <a:lnSpc>
                <a:spcPct val="100000"/>
              </a:lnSpc>
              <a:spcBef>
                <a:spcPts val="0"/>
              </a:spcBef>
              <a:spcAft>
                <a:spcPts val="0"/>
              </a:spcAft>
              <a:buClr>
                <a:schemeClr val="dk1"/>
              </a:buClr>
              <a:buSzPts val="2400"/>
              <a:buFont typeface="Times New Roman"/>
              <a:buAutoNum type="arabicPeriod"/>
            </a:pPr>
            <a:r>
              <a:rPr b="0" i="0" lang="en-US" sz="2400" u="none">
                <a:solidFill>
                  <a:schemeClr val="dk1"/>
                </a:solidFill>
                <a:latin typeface="Times New Roman"/>
                <a:ea typeface="Times New Roman"/>
                <a:cs typeface="Times New Roman"/>
                <a:sym typeface="Times New Roman"/>
              </a:rPr>
              <a:t>Bob chooses </a:t>
            </a:r>
            <a:r>
              <a:rPr b="0" i="1" lang="en-US" sz="2400" u="none">
                <a:solidFill>
                  <a:schemeClr val="dk1"/>
                </a:solidFill>
                <a:latin typeface="Times New Roman"/>
                <a:ea typeface="Times New Roman"/>
                <a:cs typeface="Times New Roman"/>
                <a:sym typeface="Times New Roman"/>
              </a:rPr>
              <a:t>y</a:t>
            </a:r>
            <a:r>
              <a:rPr b="0" i="0" lang="en-US" sz="2400" u="none">
                <a:solidFill>
                  <a:schemeClr val="dk1"/>
                </a:solidFill>
                <a:latin typeface="Times New Roman"/>
                <a:ea typeface="Times New Roman"/>
                <a:cs typeface="Times New Roman"/>
                <a:sym typeface="Times New Roman"/>
              </a:rPr>
              <a:t> = 6 and calculates R</a:t>
            </a:r>
            <a:r>
              <a:rPr b="0" baseline="-25000" i="0" lang="en-US" sz="2400" u="none">
                <a:solidFill>
                  <a:schemeClr val="dk1"/>
                </a:solidFill>
                <a:latin typeface="Times New Roman"/>
                <a:ea typeface="Times New Roman"/>
                <a:cs typeface="Times New Roman"/>
                <a:sym typeface="Times New Roman"/>
              </a:rPr>
              <a:t>2</a:t>
            </a:r>
            <a:r>
              <a:rPr b="0" i="0" lang="en-US" sz="2400" u="none">
                <a:solidFill>
                  <a:schemeClr val="dk1"/>
                </a:solidFill>
                <a:latin typeface="Times New Roman"/>
                <a:ea typeface="Times New Roman"/>
                <a:cs typeface="Times New Roman"/>
                <a:sym typeface="Times New Roman"/>
              </a:rPr>
              <a:t> = 7</a:t>
            </a:r>
            <a:r>
              <a:rPr b="0" baseline="30000" i="0" lang="en-US" sz="2400" u="none">
                <a:solidFill>
                  <a:schemeClr val="dk1"/>
                </a:solidFill>
                <a:latin typeface="Times New Roman"/>
                <a:ea typeface="Times New Roman"/>
                <a:cs typeface="Times New Roman"/>
                <a:sym typeface="Times New Roman"/>
              </a:rPr>
              <a:t>6</a:t>
            </a:r>
            <a:r>
              <a:rPr b="0" i="0" lang="en-US" sz="2400" u="none">
                <a:solidFill>
                  <a:schemeClr val="dk1"/>
                </a:solidFill>
                <a:latin typeface="Times New Roman"/>
                <a:ea typeface="Times New Roman"/>
                <a:cs typeface="Times New Roman"/>
                <a:sym typeface="Times New Roman"/>
              </a:rPr>
              <a:t> mod 23 = 4.</a:t>
            </a:r>
            <a:endParaRPr/>
          </a:p>
          <a:p>
            <a:pPr indent="-457200" lvl="0" marL="457200" marR="0" rtl="0" algn="just">
              <a:lnSpc>
                <a:spcPct val="100000"/>
              </a:lnSpc>
              <a:spcBef>
                <a:spcPts val="0"/>
              </a:spcBef>
              <a:spcAft>
                <a:spcPts val="0"/>
              </a:spcAft>
              <a:buClr>
                <a:schemeClr val="dk1"/>
              </a:buClr>
              <a:buSzPts val="2400"/>
              <a:buFont typeface="Times New Roman"/>
              <a:buAutoNum type="arabicPeriod"/>
            </a:pPr>
            <a:r>
              <a:rPr b="0" i="0" lang="en-US" sz="2400" u="none">
                <a:solidFill>
                  <a:schemeClr val="dk1"/>
                </a:solidFill>
                <a:latin typeface="Times New Roman"/>
                <a:ea typeface="Times New Roman"/>
                <a:cs typeface="Times New Roman"/>
                <a:sym typeface="Times New Roman"/>
              </a:rPr>
              <a:t>Alice sends the number 21 to Bob.</a:t>
            </a:r>
            <a:endParaRPr/>
          </a:p>
          <a:p>
            <a:pPr indent="-457200" lvl="0" marL="457200" marR="0" rtl="0" algn="just">
              <a:lnSpc>
                <a:spcPct val="100000"/>
              </a:lnSpc>
              <a:spcBef>
                <a:spcPts val="0"/>
              </a:spcBef>
              <a:spcAft>
                <a:spcPts val="0"/>
              </a:spcAft>
              <a:buClr>
                <a:schemeClr val="dk1"/>
              </a:buClr>
              <a:buSzPts val="2400"/>
              <a:buFont typeface="Times New Roman"/>
              <a:buAutoNum type="arabicPeriod"/>
            </a:pPr>
            <a:r>
              <a:rPr b="0" i="0" lang="en-US" sz="2400" u="none">
                <a:solidFill>
                  <a:schemeClr val="dk1"/>
                </a:solidFill>
                <a:latin typeface="Times New Roman"/>
                <a:ea typeface="Times New Roman"/>
                <a:cs typeface="Times New Roman"/>
                <a:sym typeface="Times New Roman"/>
              </a:rPr>
              <a:t>Bob sends the number 4 to Alice.</a:t>
            </a:r>
            <a:endParaRPr/>
          </a:p>
          <a:p>
            <a:pPr indent="-457200" lvl="0" marL="457200" marR="0" rtl="0" algn="just">
              <a:lnSpc>
                <a:spcPct val="100000"/>
              </a:lnSpc>
              <a:spcBef>
                <a:spcPts val="0"/>
              </a:spcBef>
              <a:spcAft>
                <a:spcPts val="0"/>
              </a:spcAft>
              <a:buClr>
                <a:schemeClr val="dk1"/>
              </a:buClr>
              <a:buSzPts val="2400"/>
              <a:buFont typeface="Times New Roman"/>
              <a:buAutoNum type="arabicPeriod"/>
            </a:pPr>
            <a:r>
              <a:rPr b="0" i="0" lang="en-US" sz="2400" u="none">
                <a:solidFill>
                  <a:schemeClr val="dk1"/>
                </a:solidFill>
                <a:latin typeface="Times New Roman"/>
                <a:ea typeface="Times New Roman"/>
                <a:cs typeface="Times New Roman"/>
                <a:sym typeface="Times New Roman"/>
              </a:rPr>
              <a:t>Alice calculates the symmetric key K = 4</a:t>
            </a:r>
            <a:r>
              <a:rPr b="0" baseline="30000" i="0" lang="en-US" sz="2400" u="none">
                <a:solidFill>
                  <a:schemeClr val="dk1"/>
                </a:solidFill>
                <a:latin typeface="Times New Roman"/>
                <a:ea typeface="Times New Roman"/>
                <a:cs typeface="Times New Roman"/>
                <a:sym typeface="Times New Roman"/>
              </a:rPr>
              <a:t>3</a:t>
            </a:r>
            <a:r>
              <a:rPr b="0" i="0" lang="en-US" sz="2400" u="none">
                <a:solidFill>
                  <a:schemeClr val="dk1"/>
                </a:solidFill>
                <a:latin typeface="Times New Roman"/>
                <a:ea typeface="Times New Roman"/>
                <a:cs typeface="Times New Roman"/>
                <a:sym typeface="Times New Roman"/>
              </a:rPr>
              <a:t> mod 23 = 18.</a:t>
            </a:r>
            <a:endParaRPr/>
          </a:p>
          <a:p>
            <a:pPr indent="-457200" lvl="0" marL="457200" marR="0" rtl="0" algn="just">
              <a:lnSpc>
                <a:spcPct val="100000"/>
              </a:lnSpc>
              <a:spcBef>
                <a:spcPts val="0"/>
              </a:spcBef>
              <a:spcAft>
                <a:spcPts val="0"/>
              </a:spcAft>
              <a:buClr>
                <a:schemeClr val="dk1"/>
              </a:buClr>
              <a:buSzPts val="2400"/>
              <a:buFont typeface="Times New Roman"/>
              <a:buAutoNum type="arabicPeriod"/>
            </a:pPr>
            <a:r>
              <a:rPr b="0" i="0" lang="en-US" sz="2400" u="none">
                <a:solidFill>
                  <a:schemeClr val="dk1"/>
                </a:solidFill>
                <a:latin typeface="Times New Roman"/>
                <a:ea typeface="Times New Roman"/>
                <a:cs typeface="Times New Roman"/>
                <a:sym typeface="Times New Roman"/>
              </a:rPr>
              <a:t>Bob calculates the symmetric key K = 21</a:t>
            </a:r>
            <a:r>
              <a:rPr b="0" baseline="30000" i="0" lang="en-US" sz="2400" u="none">
                <a:solidFill>
                  <a:schemeClr val="dk1"/>
                </a:solidFill>
                <a:latin typeface="Times New Roman"/>
                <a:ea typeface="Times New Roman"/>
                <a:cs typeface="Times New Roman"/>
                <a:sym typeface="Times New Roman"/>
              </a:rPr>
              <a:t>6</a:t>
            </a:r>
            <a:r>
              <a:rPr b="0" i="0" lang="en-US" sz="2400" u="none">
                <a:solidFill>
                  <a:schemeClr val="dk1"/>
                </a:solidFill>
                <a:latin typeface="Times New Roman"/>
                <a:ea typeface="Times New Roman"/>
                <a:cs typeface="Times New Roman"/>
                <a:sym typeface="Times New Roman"/>
              </a:rPr>
              <a:t> mod 23 = 18.</a:t>
            </a:r>
            <a:endParaRPr/>
          </a:p>
          <a:p>
            <a:pPr indent="-457200" lvl="0" marL="457200" marR="0" rtl="0" algn="just">
              <a:lnSpc>
                <a:spcPct val="100000"/>
              </a:lnSpc>
              <a:spcBef>
                <a:spcPts val="0"/>
              </a:spcBef>
              <a:spcAft>
                <a:spcPts val="0"/>
              </a:spcAft>
              <a:buClr>
                <a:schemeClr val="dk1"/>
              </a:buClr>
              <a:buSzPts val="2400"/>
              <a:buFont typeface="Times New Roman"/>
              <a:buAutoNum type="arabicPeriod"/>
            </a:pPr>
            <a:r>
              <a:rPr b="0" i="0" lang="en-US" sz="2400" u="none">
                <a:solidFill>
                  <a:schemeClr val="dk1"/>
                </a:solidFill>
                <a:latin typeface="Times New Roman"/>
                <a:ea typeface="Times New Roman"/>
                <a:cs typeface="Times New Roman"/>
                <a:sym typeface="Times New Roman"/>
              </a:rPr>
              <a:t>The value of K is the same for both Alice and Bob; </a:t>
            </a:r>
            <a:br>
              <a:rPr b="0" i="0" lang="en-US" sz="2400" u="none">
                <a:solidFill>
                  <a:schemeClr val="dk1"/>
                </a:solidFill>
                <a:latin typeface="Times New Roman"/>
                <a:ea typeface="Times New Roman"/>
                <a:cs typeface="Times New Roman"/>
                <a:sym typeface="Times New Roman"/>
              </a:rPr>
            </a:br>
            <a:r>
              <a:rPr b="0" i="0" lang="en-US" sz="2400" u="none">
                <a:solidFill>
                  <a:schemeClr val="dk1"/>
                </a:solidFill>
                <a:latin typeface="Times New Roman"/>
                <a:ea typeface="Times New Roman"/>
                <a:cs typeface="Times New Roman"/>
                <a:sym typeface="Times New Roman"/>
              </a:rPr>
              <a:t>		</a:t>
            </a:r>
            <a:r>
              <a:rPr b="0" i="1" lang="en-US" sz="2400" u="none">
                <a:solidFill>
                  <a:schemeClr val="dk1"/>
                </a:solidFill>
                <a:latin typeface="Times New Roman"/>
                <a:ea typeface="Times New Roman"/>
                <a:cs typeface="Times New Roman"/>
                <a:sym typeface="Times New Roman"/>
              </a:rPr>
              <a:t>g</a:t>
            </a:r>
            <a:r>
              <a:rPr b="0" baseline="30000" i="1" lang="en-US" sz="2400" u="none">
                <a:solidFill>
                  <a:schemeClr val="dk1"/>
                </a:solidFill>
                <a:latin typeface="Times New Roman"/>
                <a:ea typeface="Times New Roman"/>
                <a:cs typeface="Times New Roman"/>
                <a:sym typeface="Times New Roman"/>
              </a:rPr>
              <a:t>xy</a:t>
            </a:r>
            <a:r>
              <a:rPr b="0" i="0" lang="en-US" sz="2400" u="none">
                <a:solidFill>
                  <a:schemeClr val="dk1"/>
                </a:solidFill>
                <a:latin typeface="Times New Roman"/>
                <a:ea typeface="Times New Roman"/>
                <a:cs typeface="Times New Roman"/>
                <a:sym typeface="Times New Roman"/>
              </a:rPr>
              <a:t> mod </a:t>
            </a:r>
            <a:r>
              <a:rPr b="0" i="1" lang="en-US" sz="2400" u="none">
                <a:solidFill>
                  <a:schemeClr val="dk1"/>
                </a:solidFill>
                <a:latin typeface="Times New Roman"/>
                <a:ea typeface="Times New Roman"/>
                <a:cs typeface="Times New Roman"/>
                <a:sym typeface="Times New Roman"/>
              </a:rPr>
              <a:t>p</a:t>
            </a:r>
            <a:r>
              <a:rPr b="0" i="0" lang="en-US" sz="2400" u="none">
                <a:solidFill>
                  <a:schemeClr val="dk1"/>
                </a:solidFill>
                <a:latin typeface="Times New Roman"/>
                <a:ea typeface="Times New Roman"/>
                <a:cs typeface="Times New Roman"/>
                <a:sym typeface="Times New Roman"/>
              </a:rPr>
              <a:t> = 7</a:t>
            </a:r>
            <a:r>
              <a:rPr b="0" baseline="30000" i="0" lang="en-US" sz="2400" u="none">
                <a:solidFill>
                  <a:schemeClr val="dk1"/>
                </a:solidFill>
                <a:latin typeface="Times New Roman"/>
                <a:ea typeface="Times New Roman"/>
                <a:cs typeface="Times New Roman"/>
                <a:sym typeface="Times New Roman"/>
              </a:rPr>
              <a:t>18</a:t>
            </a:r>
            <a:r>
              <a:rPr b="0" i="0" lang="en-US" sz="2400" u="none">
                <a:solidFill>
                  <a:schemeClr val="dk1"/>
                </a:solidFill>
                <a:latin typeface="Times New Roman"/>
                <a:ea typeface="Times New Roman"/>
                <a:cs typeface="Times New Roman"/>
                <a:sym typeface="Times New Roman"/>
              </a:rPr>
              <a:t> mod 23 = 18.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0" st="0"/>
                                            </p:txEl>
                                          </p:spTgt>
                                        </p:tgtEl>
                                        <p:attrNameLst>
                                          <p:attrName>style.visibility</p:attrName>
                                        </p:attrNameLst>
                                      </p:cBhvr>
                                      <p:to>
                                        <p:strVal val="visible"/>
                                      </p:to>
                                    </p:set>
                                    <p:animEffect filter="fade" transition="in">
                                      <p:cBhvr>
                                        <p:cTn dur="500"/>
                                        <p:tgtEl>
                                          <p:spTgt spid="16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1" st="1"/>
                                            </p:txEl>
                                          </p:spTgt>
                                        </p:tgtEl>
                                        <p:attrNameLst>
                                          <p:attrName>style.visibility</p:attrName>
                                        </p:attrNameLst>
                                      </p:cBhvr>
                                      <p:to>
                                        <p:strVal val="visible"/>
                                      </p:to>
                                    </p:set>
                                    <p:animEffect filter="fade" transition="in">
                                      <p:cBhvr>
                                        <p:cTn dur="500"/>
                                        <p:tgtEl>
                                          <p:spTgt spid="16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2" st="2"/>
                                            </p:txEl>
                                          </p:spTgt>
                                        </p:tgtEl>
                                        <p:attrNameLst>
                                          <p:attrName>style.visibility</p:attrName>
                                        </p:attrNameLst>
                                      </p:cBhvr>
                                      <p:to>
                                        <p:strVal val="visible"/>
                                      </p:to>
                                    </p:set>
                                    <p:animEffect filter="fade" transition="in">
                                      <p:cBhvr>
                                        <p:cTn dur="500"/>
                                        <p:tgtEl>
                                          <p:spTgt spid="16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3" st="3"/>
                                            </p:txEl>
                                          </p:spTgt>
                                        </p:tgtEl>
                                        <p:attrNameLst>
                                          <p:attrName>style.visibility</p:attrName>
                                        </p:attrNameLst>
                                      </p:cBhvr>
                                      <p:to>
                                        <p:strVal val="visible"/>
                                      </p:to>
                                    </p:set>
                                    <p:animEffect filter="fade" transition="in">
                                      <p:cBhvr>
                                        <p:cTn dur="500"/>
                                        <p:tgtEl>
                                          <p:spTgt spid="16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4">
                                            <p:txEl>
                                              <p:pRg end="4" st="4"/>
                                            </p:txEl>
                                          </p:spTgt>
                                        </p:tgtEl>
                                        <p:attrNameLst>
                                          <p:attrName>style.visibility</p:attrName>
                                        </p:attrNameLst>
                                      </p:cBhvr>
                                      <p:to>
                                        <p:strVal val="visible"/>
                                      </p:to>
                                    </p:set>
                                    <p:animEffect filter="fade" transition="in">
                                      <p:cBhvr>
                                        <p:cTn dur="500"/>
                                        <p:tgtEl>
                                          <p:spTgt spid="16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0" st="0"/>
                                            </p:txEl>
                                          </p:spTgt>
                                        </p:tgtEl>
                                        <p:attrNameLst>
                                          <p:attrName>style.visibility</p:attrName>
                                        </p:attrNameLst>
                                      </p:cBhvr>
                                      <p:to>
                                        <p:strVal val="visible"/>
                                      </p:to>
                                    </p:set>
                                    <p:animEffect filter="fade" transition="in">
                                      <p:cBhvr>
                                        <p:cTn dur="500"/>
                                        <p:tgtEl>
                                          <p:spTgt spid="16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1" st="1"/>
                                            </p:txEl>
                                          </p:spTgt>
                                        </p:tgtEl>
                                        <p:attrNameLst>
                                          <p:attrName>style.visibility</p:attrName>
                                        </p:attrNameLst>
                                      </p:cBhvr>
                                      <p:to>
                                        <p:strVal val="visible"/>
                                      </p:to>
                                    </p:set>
                                    <p:animEffect filter="fade" transition="in">
                                      <p:cBhvr>
                                        <p:cTn dur="500"/>
                                        <p:tgtEl>
                                          <p:spTgt spid="16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2" st="2"/>
                                            </p:txEl>
                                          </p:spTgt>
                                        </p:tgtEl>
                                        <p:attrNameLst>
                                          <p:attrName>style.visibility</p:attrName>
                                        </p:attrNameLst>
                                      </p:cBhvr>
                                      <p:to>
                                        <p:strVal val="visible"/>
                                      </p:to>
                                    </p:set>
                                    <p:animEffect filter="fade" transition="in">
                                      <p:cBhvr>
                                        <p:cTn dur="500"/>
                                        <p:tgtEl>
                                          <p:spTgt spid="16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3" st="3"/>
                                            </p:txEl>
                                          </p:spTgt>
                                        </p:tgtEl>
                                        <p:attrNameLst>
                                          <p:attrName>style.visibility</p:attrName>
                                        </p:attrNameLst>
                                      </p:cBhvr>
                                      <p:to>
                                        <p:strVal val="visible"/>
                                      </p:to>
                                    </p:set>
                                    <p:animEffect filter="fade" transition="in">
                                      <p:cBhvr>
                                        <p:cTn dur="500"/>
                                        <p:tgtEl>
                                          <p:spTgt spid="16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4" st="4"/>
                                            </p:txEl>
                                          </p:spTgt>
                                        </p:tgtEl>
                                        <p:attrNameLst>
                                          <p:attrName>style.visibility</p:attrName>
                                        </p:attrNameLst>
                                      </p:cBhvr>
                                      <p:to>
                                        <p:strVal val="visible"/>
                                      </p:to>
                                    </p:set>
                                    <p:animEffect filter="fade" transition="in">
                                      <p:cBhvr>
                                        <p:cTn dur="500"/>
                                        <p:tgtEl>
                                          <p:spTgt spid="166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5" st="5"/>
                                            </p:txEl>
                                          </p:spTgt>
                                        </p:tgtEl>
                                        <p:attrNameLst>
                                          <p:attrName>style.visibility</p:attrName>
                                        </p:attrNameLst>
                                      </p:cBhvr>
                                      <p:to>
                                        <p:strVal val="visible"/>
                                      </p:to>
                                    </p:set>
                                    <p:animEffect filter="fade" transition="in">
                                      <p:cBhvr>
                                        <p:cTn dur="500"/>
                                        <p:tgtEl>
                                          <p:spTgt spid="166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xEl>
                                              <p:pRg end="6" st="6"/>
                                            </p:txEl>
                                          </p:spTgt>
                                        </p:tgtEl>
                                        <p:attrNameLst>
                                          <p:attrName>style.visibility</p:attrName>
                                        </p:attrNameLst>
                                      </p:cBhvr>
                                      <p:to>
                                        <p:strVal val="visible"/>
                                      </p:to>
                                    </p:set>
                                    <p:animEffect filter="fade" transition="in">
                                      <p:cBhvr>
                                        <p:cTn dur="500"/>
                                        <p:tgtEl>
                                          <p:spTgt spid="166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0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Diffie Hellman</a:t>
            </a:r>
            <a:endParaRPr/>
          </a:p>
        </p:txBody>
      </p:sp>
      <p:sp>
        <p:nvSpPr>
          <p:cNvPr id="1671" name="Google Shape;1671;p20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514349" lvl="0" marL="623887"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Security of Diffie Hellman</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Susceptible to 2 attacks :</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Discrete logarithm attack</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Man in the middle attack.</a:t>
            </a:r>
            <a:endParaRPr/>
          </a:p>
          <a:p>
            <a:pPr indent="-514349" lvl="0" marL="623887"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1.Discrete log attack :</a:t>
            </a:r>
            <a:endParaRPr/>
          </a:p>
          <a:p>
            <a:pPr indent="-514349" lvl="0" marL="623887"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Eve can intercept R1 and R2. If Eve can find x from     R1=g</a:t>
            </a:r>
            <a:r>
              <a:rPr b="0" baseline="30000" i="0" lang="en-US" sz="2000" u="none">
                <a:solidFill>
                  <a:schemeClr val="dk1"/>
                </a:solidFill>
                <a:latin typeface="Lucida Sans"/>
                <a:ea typeface="Lucida Sans"/>
                <a:cs typeface="Lucida Sans"/>
                <a:sym typeface="Lucida Sans"/>
              </a:rPr>
              <a:t>x</a:t>
            </a:r>
            <a:r>
              <a:rPr b="0" i="0" lang="en-US" sz="2000" u="none">
                <a:solidFill>
                  <a:schemeClr val="dk1"/>
                </a:solidFill>
                <a:latin typeface="Lucida Sans"/>
                <a:ea typeface="Lucida Sans"/>
                <a:cs typeface="Lucida Sans"/>
                <a:sym typeface="Lucida Sans"/>
              </a:rPr>
              <a:t> mod p and y from R2=g</a:t>
            </a:r>
            <a:r>
              <a:rPr b="0" baseline="30000" i="0" lang="en-US" sz="2000" u="none">
                <a:solidFill>
                  <a:schemeClr val="dk1"/>
                </a:solidFill>
                <a:latin typeface="Lucida Sans"/>
                <a:ea typeface="Lucida Sans"/>
                <a:cs typeface="Lucida Sans"/>
                <a:sym typeface="Lucida Sans"/>
              </a:rPr>
              <a:t>y</a:t>
            </a:r>
            <a:r>
              <a:rPr b="0" i="0" lang="en-US" sz="2000" u="none">
                <a:solidFill>
                  <a:schemeClr val="dk1"/>
                </a:solidFill>
                <a:latin typeface="Lucida Sans"/>
                <a:ea typeface="Lucida Sans"/>
                <a:cs typeface="Lucida Sans"/>
                <a:sym typeface="Lucida Sans"/>
              </a:rPr>
              <a:t> mod p then she can calculate k=g</a:t>
            </a:r>
            <a:r>
              <a:rPr b="0" baseline="30000" i="0" lang="en-US" sz="2000" u="none">
                <a:solidFill>
                  <a:schemeClr val="dk1"/>
                </a:solidFill>
                <a:latin typeface="Lucida Sans"/>
                <a:ea typeface="Lucida Sans"/>
                <a:cs typeface="Lucida Sans"/>
                <a:sym typeface="Lucida Sans"/>
              </a:rPr>
              <a:t>xy </a:t>
            </a:r>
            <a:r>
              <a:rPr b="0" i="0" lang="en-US" sz="2000" u="none">
                <a:solidFill>
                  <a:schemeClr val="dk1"/>
                </a:solidFill>
                <a:latin typeface="Lucida Sans"/>
                <a:ea typeface="Lucida Sans"/>
                <a:cs typeface="Lucida Sans"/>
                <a:sym typeface="Lucida Sans"/>
              </a:rPr>
              <a:t>mod p</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To make diffie Hellman secure ---🡪</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Prime no. p must bvery large( 300 digits)</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g must be a primitive root of p.</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Bob and Alice must destroy x,y after they have calculated the symmetric key. The values of x and y must be used only 				once.</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0" st="0"/>
                                            </p:txEl>
                                          </p:spTgt>
                                        </p:tgtEl>
                                        <p:attrNameLst>
                                          <p:attrName>style.visibility</p:attrName>
                                        </p:attrNameLst>
                                      </p:cBhvr>
                                      <p:to>
                                        <p:strVal val="visible"/>
                                      </p:to>
                                    </p:set>
                                    <p:animEffect filter="fade" transition="in">
                                      <p:cBhvr>
                                        <p:cTn dur="500"/>
                                        <p:tgtEl>
                                          <p:spTgt spid="16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1" st="1"/>
                                            </p:txEl>
                                          </p:spTgt>
                                        </p:tgtEl>
                                        <p:attrNameLst>
                                          <p:attrName>style.visibility</p:attrName>
                                        </p:attrNameLst>
                                      </p:cBhvr>
                                      <p:to>
                                        <p:strVal val="visible"/>
                                      </p:to>
                                    </p:set>
                                    <p:animEffect filter="fade" transition="in">
                                      <p:cBhvr>
                                        <p:cTn dur="500"/>
                                        <p:tgtEl>
                                          <p:spTgt spid="16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2" st="2"/>
                                            </p:txEl>
                                          </p:spTgt>
                                        </p:tgtEl>
                                        <p:attrNameLst>
                                          <p:attrName>style.visibility</p:attrName>
                                        </p:attrNameLst>
                                      </p:cBhvr>
                                      <p:to>
                                        <p:strVal val="visible"/>
                                      </p:to>
                                    </p:set>
                                    <p:animEffect filter="fade" transition="in">
                                      <p:cBhvr>
                                        <p:cTn dur="500"/>
                                        <p:tgtEl>
                                          <p:spTgt spid="16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3" st="3"/>
                                            </p:txEl>
                                          </p:spTgt>
                                        </p:tgtEl>
                                        <p:attrNameLst>
                                          <p:attrName>style.visibility</p:attrName>
                                        </p:attrNameLst>
                                      </p:cBhvr>
                                      <p:to>
                                        <p:strVal val="visible"/>
                                      </p:to>
                                    </p:set>
                                    <p:animEffect filter="fade" transition="in">
                                      <p:cBhvr>
                                        <p:cTn dur="500"/>
                                        <p:tgtEl>
                                          <p:spTgt spid="16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4" st="4"/>
                                            </p:txEl>
                                          </p:spTgt>
                                        </p:tgtEl>
                                        <p:attrNameLst>
                                          <p:attrName>style.visibility</p:attrName>
                                        </p:attrNameLst>
                                      </p:cBhvr>
                                      <p:to>
                                        <p:strVal val="visible"/>
                                      </p:to>
                                    </p:set>
                                    <p:animEffect filter="fade" transition="in">
                                      <p:cBhvr>
                                        <p:cTn dur="500"/>
                                        <p:tgtEl>
                                          <p:spTgt spid="16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5" st="5"/>
                                            </p:txEl>
                                          </p:spTgt>
                                        </p:tgtEl>
                                        <p:attrNameLst>
                                          <p:attrName>style.visibility</p:attrName>
                                        </p:attrNameLst>
                                      </p:cBhvr>
                                      <p:to>
                                        <p:strVal val="visible"/>
                                      </p:to>
                                    </p:set>
                                    <p:animEffect filter="fade" transition="in">
                                      <p:cBhvr>
                                        <p:cTn dur="500"/>
                                        <p:tgtEl>
                                          <p:spTgt spid="16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6" st="6"/>
                                            </p:txEl>
                                          </p:spTgt>
                                        </p:tgtEl>
                                        <p:attrNameLst>
                                          <p:attrName>style.visibility</p:attrName>
                                        </p:attrNameLst>
                                      </p:cBhvr>
                                      <p:to>
                                        <p:strVal val="visible"/>
                                      </p:to>
                                    </p:set>
                                    <p:animEffect filter="fade" transition="in">
                                      <p:cBhvr>
                                        <p:cTn dur="500"/>
                                        <p:tgtEl>
                                          <p:spTgt spid="16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7" st="7"/>
                                            </p:txEl>
                                          </p:spTgt>
                                        </p:tgtEl>
                                        <p:attrNameLst>
                                          <p:attrName>style.visibility</p:attrName>
                                        </p:attrNameLst>
                                      </p:cBhvr>
                                      <p:to>
                                        <p:strVal val="visible"/>
                                      </p:to>
                                    </p:set>
                                    <p:animEffect filter="fade" transition="in">
                                      <p:cBhvr>
                                        <p:cTn dur="500"/>
                                        <p:tgtEl>
                                          <p:spTgt spid="16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8" st="8"/>
                                            </p:txEl>
                                          </p:spTgt>
                                        </p:tgtEl>
                                        <p:attrNameLst>
                                          <p:attrName>style.visibility</p:attrName>
                                        </p:attrNameLst>
                                      </p:cBhvr>
                                      <p:to>
                                        <p:strVal val="visible"/>
                                      </p:to>
                                    </p:set>
                                    <p:animEffect filter="fade" transition="in">
                                      <p:cBhvr>
                                        <p:cTn dur="500"/>
                                        <p:tgtEl>
                                          <p:spTgt spid="16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9" st="9"/>
                                            </p:txEl>
                                          </p:spTgt>
                                        </p:tgtEl>
                                        <p:attrNameLst>
                                          <p:attrName>style.visibility</p:attrName>
                                        </p:attrNameLst>
                                      </p:cBhvr>
                                      <p:to>
                                        <p:strVal val="visible"/>
                                      </p:to>
                                    </p:set>
                                    <p:animEffect filter="fade" transition="in">
                                      <p:cBhvr>
                                        <p:cTn dur="500"/>
                                        <p:tgtEl>
                                          <p:spTgt spid="16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10" st="10"/>
                                            </p:txEl>
                                          </p:spTgt>
                                        </p:tgtEl>
                                        <p:attrNameLst>
                                          <p:attrName>style.visibility</p:attrName>
                                        </p:attrNameLst>
                                      </p:cBhvr>
                                      <p:to>
                                        <p:strVal val="visible"/>
                                      </p:to>
                                    </p:set>
                                    <p:animEffect filter="fade" transition="in">
                                      <p:cBhvr>
                                        <p:cTn dur="500"/>
                                        <p:tgtEl>
                                          <p:spTgt spid="167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xEl>
                                              <p:pRg end="11" st="11"/>
                                            </p:txEl>
                                          </p:spTgt>
                                        </p:tgtEl>
                                        <p:attrNameLst>
                                          <p:attrName>style.visibility</p:attrName>
                                        </p:attrNameLst>
                                      </p:cBhvr>
                                      <p:to>
                                        <p:strVal val="visible"/>
                                      </p:to>
                                    </p:set>
                                    <p:animEffect filter="fade" transition="in">
                                      <p:cBhvr>
                                        <p:cTn dur="500"/>
                                        <p:tgtEl>
                                          <p:spTgt spid="1671">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0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2. Man in the middle attack</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Eve does not have to know the value of y and x to attack the protocol.</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
        <p:nvSpPr>
          <p:cNvPr id="1677" name="Google Shape;1677;p20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Diffie Hellman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0" st="0"/>
                                            </p:txEl>
                                          </p:spTgt>
                                        </p:tgtEl>
                                        <p:attrNameLst>
                                          <p:attrName>style.visibility</p:attrName>
                                        </p:attrNameLst>
                                      </p:cBhvr>
                                      <p:to>
                                        <p:strVal val="visible"/>
                                      </p:to>
                                    </p:set>
                                    <p:animEffect filter="fade" transition="in">
                                      <p:cBhvr>
                                        <p:cTn dur="500"/>
                                        <p:tgtEl>
                                          <p:spTgt spid="16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1" st="1"/>
                                            </p:txEl>
                                          </p:spTgt>
                                        </p:tgtEl>
                                        <p:attrNameLst>
                                          <p:attrName>style.visibility</p:attrName>
                                        </p:attrNameLst>
                                      </p:cBhvr>
                                      <p:to>
                                        <p:strVal val="visible"/>
                                      </p:to>
                                    </p:set>
                                    <p:animEffect filter="fade" transition="in">
                                      <p:cBhvr>
                                        <p:cTn dur="500"/>
                                        <p:tgtEl>
                                          <p:spTgt spid="16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6">
                                            <p:txEl>
                                              <p:pRg end="2" st="2"/>
                                            </p:txEl>
                                          </p:spTgt>
                                        </p:tgtEl>
                                        <p:attrNameLst>
                                          <p:attrName>style.visibility</p:attrName>
                                        </p:attrNameLst>
                                      </p:cBhvr>
                                      <p:to>
                                        <p:strVal val="visible"/>
                                      </p:to>
                                    </p:set>
                                    <p:animEffect filter="fade" transition="in">
                                      <p:cBhvr>
                                        <p:cTn dur="500"/>
                                        <p:tgtEl>
                                          <p:spTgt spid="167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pic>
        <p:nvPicPr>
          <p:cNvPr id="1682" name="Google Shape;1682;p207"/>
          <p:cNvPicPr preferRelativeResize="0"/>
          <p:nvPr>
            <p:ph idx="1" type="body"/>
          </p:nvPr>
        </p:nvPicPr>
        <p:blipFill rotWithShape="1">
          <a:blip r:embed="rId3">
            <a:alphaModFix/>
          </a:blip>
          <a:srcRect b="0" l="0" r="0" t="0"/>
          <a:stretch/>
        </p:blipFill>
        <p:spPr>
          <a:xfrm>
            <a:off x="76200" y="76200"/>
            <a:ext cx="6096000" cy="4699000"/>
          </a:xfrm>
          <a:prstGeom prst="rect">
            <a:avLst/>
          </a:prstGeom>
          <a:noFill/>
          <a:ln>
            <a:noFill/>
          </a:ln>
        </p:spPr>
      </p:pic>
      <p:sp>
        <p:nvSpPr>
          <p:cNvPr id="1683" name="Google Shape;1683;p207"/>
          <p:cNvSpPr txBox="1"/>
          <p:nvPr/>
        </p:nvSpPr>
        <p:spPr>
          <a:xfrm>
            <a:off x="6096000" y="152400"/>
            <a:ext cx="3124200" cy="5837237"/>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Alice chooses x, calculates R1= g</a:t>
            </a:r>
            <a:r>
              <a:rPr b="1" baseline="30000" i="0" lang="en-US" sz="1600" u="none">
                <a:solidFill>
                  <a:schemeClr val="dk1"/>
                </a:solidFill>
                <a:latin typeface="Arial"/>
                <a:ea typeface="Arial"/>
                <a:cs typeface="Arial"/>
                <a:sym typeface="Arial"/>
              </a:rPr>
              <a:t>x</a:t>
            </a:r>
            <a:r>
              <a:rPr b="1" i="0" lang="en-US" sz="1600" u="none">
                <a:solidFill>
                  <a:schemeClr val="dk1"/>
                </a:solidFill>
                <a:latin typeface="Arial"/>
                <a:ea typeface="Arial"/>
                <a:cs typeface="Arial"/>
                <a:sym typeface="Arial"/>
              </a:rPr>
              <a:t> mod p and sends R1 to Bob.</a:t>
            </a:r>
            <a:endParaRPr/>
          </a:p>
          <a:p>
            <a:pPr indent="-342900" lvl="0" marL="342900" marR="0" rtl="0" algn="l">
              <a:lnSpc>
                <a:spcPct val="100000"/>
              </a:lnSpc>
              <a:spcBef>
                <a:spcPts val="80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Eve, intercepts R1. She chooses z, calculates R2=g</a:t>
            </a:r>
            <a:r>
              <a:rPr b="1" baseline="30000" i="0" lang="en-US" sz="1600" u="none">
                <a:solidFill>
                  <a:schemeClr val="dk1"/>
                </a:solidFill>
                <a:latin typeface="Arial"/>
                <a:ea typeface="Arial"/>
                <a:cs typeface="Arial"/>
                <a:sym typeface="Arial"/>
              </a:rPr>
              <a:t>z</a:t>
            </a:r>
            <a:r>
              <a:rPr b="1" i="0" lang="en-US" sz="1600" u="none">
                <a:solidFill>
                  <a:schemeClr val="dk1"/>
                </a:solidFill>
                <a:latin typeface="Arial"/>
                <a:ea typeface="Arial"/>
                <a:cs typeface="Arial"/>
                <a:sym typeface="Arial"/>
              </a:rPr>
              <a:t> mod p and sends R2 to both Alice &amp; Bob.</a:t>
            </a:r>
            <a:endParaRPr/>
          </a:p>
          <a:p>
            <a:pPr indent="-342900" lvl="0" marL="342900" marR="0" rtl="0" algn="l">
              <a:lnSpc>
                <a:spcPct val="100000"/>
              </a:lnSpc>
              <a:spcBef>
                <a:spcPts val="80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Bob chooses y, calculates R3= g</a:t>
            </a:r>
            <a:r>
              <a:rPr b="1" baseline="30000" i="0" lang="en-US" sz="1600" u="none">
                <a:solidFill>
                  <a:schemeClr val="dk1"/>
                </a:solidFill>
                <a:latin typeface="Arial"/>
                <a:ea typeface="Arial"/>
                <a:cs typeface="Arial"/>
                <a:sym typeface="Arial"/>
              </a:rPr>
              <a:t>y</a:t>
            </a:r>
            <a:r>
              <a:rPr b="1" i="0" lang="en-US" sz="1600" u="none">
                <a:solidFill>
                  <a:schemeClr val="dk1"/>
                </a:solidFill>
                <a:latin typeface="Arial"/>
                <a:ea typeface="Arial"/>
                <a:cs typeface="Arial"/>
                <a:sym typeface="Arial"/>
              </a:rPr>
              <a:t> mod p and sends R3 to Alice. R3 is intecepted by Eve and never reaches Alice.</a:t>
            </a:r>
            <a:endParaRPr/>
          </a:p>
          <a:p>
            <a:pPr indent="-342900" lvl="0" marL="342900" marR="0" rtl="0" algn="l">
              <a:lnSpc>
                <a:spcPct val="100000"/>
              </a:lnSpc>
              <a:spcBef>
                <a:spcPts val="800"/>
              </a:spcBef>
              <a:spcAft>
                <a:spcPts val="0"/>
              </a:spcAft>
              <a:buClr>
                <a:schemeClr val="dk1"/>
              </a:buClr>
              <a:buSzPts val="1600"/>
              <a:buFont typeface="Arial"/>
              <a:buAutoNum type="arabicPeriod"/>
            </a:pPr>
            <a:r>
              <a:rPr b="1" i="0" lang="en-US" sz="1600" u="none">
                <a:solidFill>
                  <a:schemeClr val="dk1"/>
                </a:solidFill>
                <a:latin typeface="Arial"/>
                <a:ea typeface="Arial"/>
                <a:cs typeface="Arial"/>
                <a:sym typeface="Arial"/>
              </a:rPr>
              <a:t>Alice and Eve calculate K1=g</a:t>
            </a:r>
            <a:r>
              <a:rPr b="1" baseline="30000" i="0" lang="en-US" sz="1600" u="none">
                <a:solidFill>
                  <a:schemeClr val="dk1"/>
                </a:solidFill>
                <a:latin typeface="Arial"/>
                <a:ea typeface="Arial"/>
                <a:cs typeface="Arial"/>
                <a:sym typeface="Arial"/>
              </a:rPr>
              <a:t>xz </a:t>
            </a:r>
            <a:r>
              <a:rPr b="1" i="0" lang="en-US" sz="1600" u="none">
                <a:solidFill>
                  <a:schemeClr val="dk1"/>
                </a:solidFill>
                <a:latin typeface="Arial"/>
                <a:ea typeface="Arial"/>
                <a:cs typeface="Arial"/>
                <a:sym typeface="Arial"/>
              </a:rPr>
              <a:t>mod p, which becomes the shared key between Alice and Eve. Alice however thinks that it is a shared key between Bob and herself.</a:t>
            </a:r>
            <a:endParaRPr/>
          </a:p>
          <a:p>
            <a:pPr indent="-342900" lvl="0" marL="342900" marR="0" rtl="0" algn="l">
              <a:lnSpc>
                <a:spcPct val="100000"/>
              </a:lnSpc>
              <a:spcBef>
                <a:spcPts val="800"/>
              </a:spcBef>
              <a:spcAft>
                <a:spcPts val="0"/>
              </a:spcAft>
              <a:buClr>
                <a:schemeClr val="dk1"/>
              </a:buClr>
              <a:buSzPts val="1600"/>
              <a:buFont typeface="Arial"/>
              <a:buNone/>
            </a:pPr>
            <a:r>
              <a:t/>
            </a:r>
            <a:endParaRPr b="1"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600" u="none">
              <a:solidFill>
                <a:schemeClr val="dk1"/>
              </a:solidFill>
              <a:latin typeface="Arial"/>
              <a:ea typeface="Arial"/>
              <a:cs typeface="Arial"/>
              <a:sym typeface="Arial"/>
            </a:endParaRPr>
          </a:p>
        </p:txBody>
      </p:sp>
      <p:sp>
        <p:nvSpPr>
          <p:cNvPr id="1684" name="Google Shape;1684;p207"/>
          <p:cNvSpPr txBox="1"/>
          <p:nvPr/>
        </p:nvSpPr>
        <p:spPr>
          <a:xfrm>
            <a:off x="762000" y="5410200"/>
            <a:ext cx="8153400" cy="11922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5.  </a:t>
            </a:r>
            <a:r>
              <a:rPr b="1" i="0" lang="en-US" sz="1600" u="none">
                <a:solidFill>
                  <a:schemeClr val="dk1"/>
                </a:solidFill>
                <a:latin typeface="Arial"/>
                <a:ea typeface="Arial"/>
                <a:cs typeface="Arial"/>
                <a:sym typeface="Arial"/>
              </a:rPr>
              <a:t>Bob and Eve calculate K2=g</a:t>
            </a:r>
            <a:r>
              <a:rPr b="1" baseline="30000" i="0" lang="en-US" sz="1600" u="none">
                <a:solidFill>
                  <a:schemeClr val="dk1"/>
                </a:solidFill>
                <a:latin typeface="Arial"/>
                <a:ea typeface="Arial"/>
                <a:cs typeface="Arial"/>
                <a:sym typeface="Arial"/>
              </a:rPr>
              <a:t>zy</a:t>
            </a:r>
            <a:r>
              <a:rPr b="1" i="0" lang="en-US" sz="1600" u="none">
                <a:solidFill>
                  <a:schemeClr val="dk1"/>
                </a:solidFill>
                <a:latin typeface="Arial"/>
                <a:ea typeface="Arial"/>
                <a:cs typeface="Arial"/>
                <a:sym typeface="Arial"/>
              </a:rPr>
              <a:t> mod p, which becomes the shared key between Bob and Eve. Bob however thinks that it is a shared key between Alice and himself.</a:t>
            </a:r>
            <a:endParaRPr/>
          </a:p>
          <a:p>
            <a:pPr indent="0" lvl="0" marL="0" marR="0" rtl="0" algn="l">
              <a:lnSpc>
                <a:spcPct val="100000"/>
              </a:lnSpc>
              <a:spcBef>
                <a:spcPts val="0"/>
              </a:spcBef>
              <a:spcAft>
                <a:spcPts val="0"/>
              </a:spcAft>
              <a:buNone/>
            </a:pPr>
            <a:r>
              <a:t/>
            </a:r>
            <a:endParaRPr b="1" i="0" sz="16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500"/>
                                        <p:tgtEl>
                                          <p:spTgt spid="1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3">
                                            <p:txEl>
                                              <p:pRg end="0" st="0"/>
                                            </p:txEl>
                                          </p:spTgt>
                                        </p:tgtEl>
                                        <p:attrNameLst>
                                          <p:attrName>style.visibility</p:attrName>
                                        </p:attrNameLst>
                                      </p:cBhvr>
                                      <p:to>
                                        <p:strVal val="visible"/>
                                      </p:to>
                                    </p:set>
                                    <p:animEffect filter="fade" transition="in">
                                      <p:cBhvr>
                                        <p:cTn dur="500"/>
                                        <p:tgtEl>
                                          <p:spTgt spid="16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3">
                                            <p:txEl>
                                              <p:pRg end="1" st="1"/>
                                            </p:txEl>
                                          </p:spTgt>
                                        </p:tgtEl>
                                        <p:attrNameLst>
                                          <p:attrName>style.visibility</p:attrName>
                                        </p:attrNameLst>
                                      </p:cBhvr>
                                      <p:to>
                                        <p:strVal val="visible"/>
                                      </p:to>
                                    </p:set>
                                    <p:animEffect filter="fade" transition="in">
                                      <p:cBhvr>
                                        <p:cTn dur="500"/>
                                        <p:tgtEl>
                                          <p:spTgt spid="16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3">
                                            <p:txEl>
                                              <p:pRg end="2" st="2"/>
                                            </p:txEl>
                                          </p:spTgt>
                                        </p:tgtEl>
                                        <p:attrNameLst>
                                          <p:attrName>style.visibility</p:attrName>
                                        </p:attrNameLst>
                                      </p:cBhvr>
                                      <p:to>
                                        <p:strVal val="visible"/>
                                      </p:to>
                                    </p:set>
                                    <p:animEffect filter="fade" transition="in">
                                      <p:cBhvr>
                                        <p:cTn dur="500"/>
                                        <p:tgtEl>
                                          <p:spTgt spid="16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3">
                                            <p:txEl>
                                              <p:pRg end="3" st="3"/>
                                            </p:txEl>
                                          </p:spTgt>
                                        </p:tgtEl>
                                        <p:attrNameLst>
                                          <p:attrName>style.visibility</p:attrName>
                                        </p:attrNameLst>
                                      </p:cBhvr>
                                      <p:to>
                                        <p:strVal val="visible"/>
                                      </p:to>
                                    </p:set>
                                    <p:animEffect filter="fade" transition="in">
                                      <p:cBhvr>
                                        <p:cTn dur="500"/>
                                        <p:tgtEl>
                                          <p:spTgt spid="16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3">
                                            <p:txEl>
                                              <p:pRg end="4" st="4"/>
                                            </p:txEl>
                                          </p:spTgt>
                                        </p:tgtEl>
                                        <p:attrNameLst>
                                          <p:attrName>style.visibility</p:attrName>
                                        </p:attrNameLst>
                                      </p:cBhvr>
                                      <p:to>
                                        <p:strVal val="visible"/>
                                      </p:to>
                                    </p:set>
                                    <p:animEffect filter="fade" transition="in">
                                      <p:cBhvr>
                                        <p:cTn dur="500"/>
                                        <p:tgtEl>
                                          <p:spTgt spid="16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3">
                                            <p:txEl>
                                              <p:pRg end="5" st="5"/>
                                            </p:txEl>
                                          </p:spTgt>
                                        </p:tgtEl>
                                        <p:attrNameLst>
                                          <p:attrName>style.visibility</p:attrName>
                                        </p:attrNameLst>
                                      </p:cBhvr>
                                      <p:to>
                                        <p:strVal val="visible"/>
                                      </p:to>
                                    </p:set>
                                    <p:animEffect filter="fade" transition="in">
                                      <p:cBhvr>
                                        <p:cTn dur="500"/>
                                        <p:tgtEl>
                                          <p:spTgt spid="16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500"/>
                                        <p:tgtEl>
                                          <p:spTgt spid="1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0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Diffie Hellman</a:t>
            </a:r>
            <a:endParaRPr/>
          </a:p>
        </p:txBody>
      </p:sp>
      <p:sp>
        <p:nvSpPr>
          <p:cNvPr id="1690" name="Google Shape;1690;p20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When Alice sends data to Bob encrypted with k1, Eve can decipher the msg. or send a totally new message encrypted by k2 to Bob.</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Bob is fooled into believing that the message has come from Alice.</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Similar scenario can happen to Alice in the other direction.</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Called man in the middle attack because Eve comes in between and intercepts R1 sent by Alice to Bob and R3 sent by Bob to Alice.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0">
                                            <p:txEl>
                                              <p:pRg end="0" st="0"/>
                                            </p:txEl>
                                          </p:spTgt>
                                        </p:tgtEl>
                                        <p:attrNameLst>
                                          <p:attrName>style.visibility</p:attrName>
                                        </p:attrNameLst>
                                      </p:cBhvr>
                                      <p:to>
                                        <p:strVal val="visible"/>
                                      </p:to>
                                    </p:set>
                                    <p:animEffect filter="fade" transition="in">
                                      <p:cBhvr>
                                        <p:cTn dur="500"/>
                                        <p:tgtEl>
                                          <p:spTgt spid="16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0">
                                            <p:txEl>
                                              <p:pRg end="1" st="1"/>
                                            </p:txEl>
                                          </p:spTgt>
                                        </p:tgtEl>
                                        <p:attrNameLst>
                                          <p:attrName>style.visibility</p:attrName>
                                        </p:attrNameLst>
                                      </p:cBhvr>
                                      <p:to>
                                        <p:strVal val="visible"/>
                                      </p:to>
                                    </p:set>
                                    <p:animEffect filter="fade" transition="in">
                                      <p:cBhvr>
                                        <p:cTn dur="500"/>
                                        <p:tgtEl>
                                          <p:spTgt spid="16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0">
                                            <p:txEl>
                                              <p:pRg end="2" st="2"/>
                                            </p:txEl>
                                          </p:spTgt>
                                        </p:tgtEl>
                                        <p:attrNameLst>
                                          <p:attrName>style.visibility</p:attrName>
                                        </p:attrNameLst>
                                      </p:cBhvr>
                                      <p:to>
                                        <p:strVal val="visible"/>
                                      </p:to>
                                    </p:set>
                                    <p:animEffect filter="fade" transition="in">
                                      <p:cBhvr>
                                        <p:cTn dur="500"/>
                                        <p:tgtEl>
                                          <p:spTgt spid="16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0">
                                            <p:txEl>
                                              <p:pRg end="3" st="3"/>
                                            </p:txEl>
                                          </p:spTgt>
                                        </p:tgtEl>
                                        <p:attrNameLst>
                                          <p:attrName>style.visibility</p:attrName>
                                        </p:attrNameLst>
                                      </p:cBhvr>
                                      <p:to>
                                        <p:strVal val="visible"/>
                                      </p:to>
                                    </p:set>
                                    <p:animEffect filter="fade" transition="in">
                                      <p:cBhvr>
                                        <p:cTn dur="500"/>
                                        <p:tgtEl>
                                          <p:spTgt spid="169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209"/>
          <p:cNvSpPr txBox="1"/>
          <p:nvPr>
            <p:ph idx="4294967295" type="subTitle"/>
          </p:nvPr>
        </p:nvSpPr>
        <p:spPr>
          <a:xfrm>
            <a:off x="685800" y="3611562"/>
            <a:ext cx="7772400" cy="1200150"/>
          </a:xfrm>
          <a:prstGeom prst="rect">
            <a:avLst/>
          </a:prstGeom>
          <a:noFill/>
          <a:ln>
            <a:noFill/>
          </a:ln>
        </p:spPr>
        <p:txBody>
          <a:bodyPr anchorCtr="0" anchor="t" bIns="45700" lIns="45700" spcFirstLastPara="1" rIns="45700" wrap="square" tIns="45700">
            <a:noAutofit/>
          </a:bodyPr>
          <a:lstStyle/>
          <a:p>
            <a:pPr indent="0" lvl="0" marL="0" marR="0" rtl="0" algn="r">
              <a:lnSpc>
                <a:spcPct val="100000"/>
              </a:lnSpc>
              <a:spcBef>
                <a:spcPts val="0"/>
              </a:spcBef>
              <a:spcAft>
                <a:spcPts val="0"/>
              </a:spcAft>
              <a:buClr>
                <a:schemeClr val="accent1"/>
              </a:buClr>
              <a:buSzPts val="2176"/>
              <a:buFont typeface="Noto Sans Symbols"/>
              <a:buNone/>
            </a:pPr>
            <a:r>
              <a:rPr b="1" i="0" lang="en-US" sz="3200" u="none">
                <a:solidFill>
                  <a:schemeClr val="dk2"/>
                </a:solidFill>
                <a:latin typeface="Lucida Sans"/>
                <a:ea typeface="Lucida Sans"/>
                <a:cs typeface="Lucida Sans"/>
                <a:sym typeface="Lucida Sans"/>
              </a:rPr>
              <a:t>Cryptograhic hash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pic>
        <p:nvPicPr>
          <p:cNvPr id="321" name="Google Shape;321;p21"/>
          <p:cNvPicPr preferRelativeResize="0"/>
          <p:nvPr>
            <p:ph idx="1" type="body"/>
          </p:nvPr>
        </p:nvPicPr>
        <p:blipFill rotWithShape="1">
          <a:blip r:embed="rId3">
            <a:alphaModFix/>
          </a:blip>
          <a:srcRect b="0" l="0" r="0" t="0"/>
          <a:stretch/>
        </p:blipFill>
        <p:spPr>
          <a:xfrm>
            <a:off x="457200" y="2595562"/>
            <a:ext cx="8229600" cy="2297112"/>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1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Times New Roman"/>
                <a:ea typeface="Times New Roman"/>
                <a:cs typeface="Times New Roman"/>
                <a:sym typeface="Times New Roman"/>
              </a:rPr>
              <a:t>The cryptography systems we have studied so far provide secrecy, or confidentiality, but not integrity.</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Message integrity</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There are occasions on which we may not even need secrecy, but instead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must have integrity(ie. message should not be modified)</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Eg : Me A has written a will to distribute his property upon his death.</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	    The will need not be encrypted. Anyone can examine his after his death.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         But the integiry of the will needs to be preserved. The contents should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         not be changed.</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How to preserve integrity?</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Use fingerprint/signature at the bottom of the document.</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To ensure integrity, the fingerprint on the document has to match the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fingerprint stored in a file. If they are not the same , then the document is not 				from A.</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	</a:t>
            </a:r>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Times New Roman"/>
              <a:ea typeface="Times New Roman"/>
              <a:cs typeface="Times New Roman"/>
              <a:sym typeface="Times New Roman"/>
            </a:endParaRPr>
          </a:p>
        </p:txBody>
      </p:sp>
      <p:sp>
        <p:nvSpPr>
          <p:cNvPr id="1701" name="Google Shape;1701;p21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700"/>
              <a:buFont typeface="Lucida Sans"/>
              <a:buNone/>
            </a:pPr>
            <a:r>
              <a:rPr b="1" i="0" lang="en-US" sz="3700" u="none" cap="none" strike="noStrike">
                <a:solidFill>
                  <a:schemeClr val="dk2"/>
                </a:solidFill>
                <a:latin typeface="Lucida Sans"/>
                <a:ea typeface="Lucida Sans"/>
                <a:cs typeface="Lucida Sans"/>
                <a:sym typeface="Lucida Sans"/>
              </a:rPr>
              <a:t>Preserving integrity of a message</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1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Message and message digest</a:t>
            </a:r>
            <a:endParaRPr/>
          </a:p>
        </p:txBody>
      </p:sp>
      <p:sp>
        <p:nvSpPr>
          <p:cNvPr id="1707" name="Google Shape;1707;p211"/>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088"/>
              <a:buFont typeface="Noto Sans Symbols"/>
              <a:buChar char="🞂"/>
            </a:pPr>
            <a:r>
              <a:rPr b="0" i="0" lang="en-US" sz="1600" u="none">
                <a:solidFill>
                  <a:schemeClr val="dk1"/>
                </a:solidFill>
                <a:latin typeface="Lucida Sans"/>
                <a:ea typeface="Lucida Sans"/>
                <a:cs typeface="Lucida Sans"/>
                <a:sym typeface="Lucida Sans"/>
              </a:rPr>
              <a:t>The electronic equivalent of the document and fingerprint pair is the </a:t>
            </a:r>
            <a:r>
              <a:rPr b="1" i="0" lang="en-US" sz="1600" u="none">
                <a:solidFill>
                  <a:schemeClr val="folHlink"/>
                </a:solidFill>
                <a:latin typeface="Lucida Sans"/>
                <a:ea typeface="Lucida Sans"/>
                <a:cs typeface="Lucida Sans"/>
                <a:sym typeface="Lucida Sans"/>
              </a:rPr>
              <a:t>message</a:t>
            </a:r>
            <a:r>
              <a:rPr b="0" i="0" lang="en-US" sz="1600" u="none">
                <a:solidFill>
                  <a:schemeClr val="dk1"/>
                </a:solidFill>
                <a:latin typeface="Lucida Sans"/>
                <a:ea typeface="Lucida Sans"/>
                <a:cs typeface="Lucida Sans"/>
                <a:sym typeface="Lucida Sans"/>
              </a:rPr>
              <a:t> and message </a:t>
            </a:r>
            <a:r>
              <a:rPr b="1" i="0" lang="en-US" sz="1600" u="none">
                <a:solidFill>
                  <a:schemeClr val="folHlink"/>
                </a:solidFill>
                <a:latin typeface="Lucida Sans"/>
                <a:ea typeface="Lucida Sans"/>
                <a:cs typeface="Lucida Sans"/>
                <a:sym typeface="Lucida Sans"/>
              </a:rPr>
              <a:t>digest</a:t>
            </a:r>
            <a:r>
              <a:rPr b="0" i="0" lang="en-US" sz="1600" u="none">
                <a:solidFill>
                  <a:schemeClr val="dk1"/>
                </a:solidFill>
                <a:latin typeface="Lucida Sans"/>
                <a:ea typeface="Lucida Sans"/>
                <a:cs typeface="Lucida Sans"/>
                <a:sym typeface="Lucida Sans"/>
              </a:rPr>
              <a:t> pair. </a:t>
            </a:r>
            <a:endParaRPr/>
          </a:p>
          <a:p>
            <a:pPr indent="-255587" lvl="0" marL="365125" rtl="0" algn="l">
              <a:lnSpc>
                <a:spcPct val="100000"/>
              </a:lnSpc>
              <a:spcBef>
                <a:spcPts val="400"/>
              </a:spcBef>
              <a:spcAft>
                <a:spcPts val="0"/>
              </a:spcAft>
              <a:buClr>
                <a:schemeClr val="accent1"/>
              </a:buClr>
              <a:buSzPts val="1088"/>
              <a:buFont typeface="Noto Sans Symbols"/>
              <a:buChar char="🞂"/>
            </a:pPr>
            <a:r>
              <a:rPr b="0" i="0" lang="en-US" sz="1600" u="none">
                <a:solidFill>
                  <a:schemeClr val="dk1"/>
                </a:solidFill>
                <a:latin typeface="Lucida Sans"/>
                <a:ea typeface="Lucida Sans"/>
                <a:cs typeface="Lucida Sans"/>
                <a:sym typeface="Lucida Sans"/>
              </a:rPr>
              <a:t>To preserve the integrity of a message, the message is passed through an algorithm called a </a:t>
            </a:r>
            <a:r>
              <a:rPr b="1" i="1" lang="en-US" sz="1600" u="none">
                <a:solidFill>
                  <a:schemeClr val="folHlink"/>
                </a:solidFill>
                <a:latin typeface="Lucida Sans"/>
                <a:ea typeface="Lucida Sans"/>
                <a:cs typeface="Lucida Sans"/>
                <a:sym typeface="Lucida Sans"/>
              </a:rPr>
              <a:t>cryptographic hash function</a:t>
            </a:r>
            <a:r>
              <a:rPr b="0" i="0" lang="en-US" sz="1600" u="none">
                <a:solidFill>
                  <a:schemeClr val="dk1"/>
                </a:solidFill>
                <a:latin typeface="Lucida Sans"/>
                <a:ea typeface="Lucida Sans"/>
                <a:cs typeface="Lucida Sans"/>
                <a:sym typeface="Lucida Sans"/>
              </a:rPr>
              <a:t>. </a:t>
            </a:r>
            <a:endParaRPr/>
          </a:p>
          <a:p>
            <a:pPr indent="-255587" lvl="0" marL="365125" rtl="0" algn="l">
              <a:lnSpc>
                <a:spcPct val="100000"/>
              </a:lnSpc>
              <a:spcBef>
                <a:spcPts val="400"/>
              </a:spcBef>
              <a:spcAft>
                <a:spcPts val="0"/>
              </a:spcAft>
              <a:buClr>
                <a:schemeClr val="accent1"/>
              </a:buClr>
              <a:buSzPts val="1088"/>
              <a:buFont typeface="Noto Sans Symbols"/>
              <a:buChar char="🞂"/>
            </a:pPr>
            <a:r>
              <a:rPr b="0" i="0" lang="en-US" sz="1600" u="none">
                <a:solidFill>
                  <a:schemeClr val="dk1"/>
                </a:solidFill>
                <a:latin typeface="Lucida Sans"/>
                <a:ea typeface="Lucida Sans"/>
                <a:cs typeface="Lucida Sans"/>
                <a:sym typeface="Lucida Sans"/>
              </a:rPr>
              <a:t>The function creates a compressed image of the message that can be used like a fingerprint.</a:t>
            </a:r>
            <a:endParaRPr/>
          </a:p>
          <a:p>
            <a:pPr indent="-255587" lvl="0" marL="365125" rtl="0" algn="just">
              <a:lnSpc>
                <a:spcPct val="100000"/>
              </a:lnSpc>
              <a:spcBef>
                <a:spcPts val="0"/>
              </a:spcBef>
              <a:spcAft>
                <a:spcPts val="0"/>
              </a:spcAft>
              <a:buSzPts val="1088"/>
              <a:buNone/>
            </a:pPr>
            <a:r>
              <a:rPr b="0" i="0" lang="en-US" sz="1600" u="none">
                <a:solidFill>
                  <a:schemeClr val="dk1"/>
                </a:solidFill>
                <a:latin typeface="Lucida Sans"/>
                <a:ea typeface="Lucida Sans"/>
                <a:cs typeface="Lucida Sans"/>
                <a:sym typeface="Lucida Sans"/>
              </a:rPr>
              <a:t>	</a:t>
            </a:r>
            <a:endParaRPr/>
          </a:p>
        </p:txBody>
      </p:sp>
      <p:pic>
        <p:nvPicPr>
          <p:cNvPr id="1708" name="Google Shape;1708;p211"/>
          <p:cNvPicPr preferRelativeResize="0"/>
          <p:nvPr/>
        </p:nvPicPr>
        <p:blipFill rotWithShape="1">
          <a:blip r:embed="rId3">
            <a:alphaModFix/>
          </a:blip>
          <a:srcRect b="0" l="0" r="0" t="0"/>
          <a:stretch/>
        </p:blipFill>
        <p:spPr>
          <a:xfrm>
            <a:off x="1077912" y="3505200"/>
            <a:ext cx="6694487" cy="2252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0" st="0"/>
                                            </p:txEl>
                                          </p:spTgt>
                                        </p:tgtEl>
                                        <p:attrNameLst>
                                          <p:attrName>style.visibility</p:attrName>
                                        </p:attrNameLst>
                                      </p:cBhvr>
                                      <p:to>
                                        <p:strVal val="visible"/>
                                      </p:to>
                                    </p:set>
                                    <p:animEffect filter="fade" transition="in">
                                      <p:cBhvr>
                                        <p:cTn dur="500"/>
                                        <p:tgtEl>
                                          <p:spTgt spid="17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1" st="1"/>
                                            </p:txEl>
                                          </p:spTgt>
                                        </p:tgtEl>
                                        <p:attrNameLst>
                                          <p:attrName>style.visibility</p:attrName>
                                        </p:attrNameLst>
                                      </p:cBhvr>
                                      <p:to>
                                        <p:strVal val="visible"/>
                                      </p:to>
                                    </p:set>
                                    <p:animEffect filter="fade" transition="in">
                                      <p:cBhvr>
                                        <p:cTn dur="500"/>
                                        <p:tgtEl>
                                          <p:spTgt spid="17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2" st="2"/>
                                            </p:txEl>
                                          </p:spTgt>
                                        </p:tgtEl>
                                        <p:attrNameLst>
                                          <p:attrName>style.visibility</p:attrName>
                                        </p:attrNameLst>
                                      </p:cBhvr>
                                      <p:to>
                                        <p:strVal val="visible"/>
                                      </p:to>
                                    </p:set>
                                    <p:animEffect filter="fade" transition="in">
                                      <p:cBhvr>
                                        <p:cTn dur="500"/>
                                        <p:tgtEl>
                                          <p:spTgt spid="17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7">
                                            <p:txEl>
                                              <p:pRg end="3" st="3"/>
                                            </p:txEl>
                                          </p:spTgt>
                                        </p:tgtEl>
                                        <p:attrNameLst>
                                          <p:attrName>style.visibility</p:attrName>
                                        </p:attrNameLst>
                                      </p:cBhvr>
                                      <p:to>
                                        <p:strVal val="visible"/>
                                      </p:to>
                                    </p:set>
                                    <p:animEffect filter="fade" transition="in">
                                      <p:cBhvr>
                                        <p:cTn dur="500"/>
                                        <p:tgtEl>
                                          <p:spTgt spid="17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8"/>
                                        </p:tgtEl>
                                        <p:attrNameLst>
                                          <p:attrName>style.visibility</p:attrName>
                                        </p:attrNameLst>
                                      </p:cBhvr>
                                      <p:to>
                                        <p:strVal val="visible"/>
                                      </p:to>
                                    </p:set>
                                    <p:animEffect filter="fade" transition="in">
                                      <p:cBhvr>
                                        <p:cTn dur="500"/>
                                        <p:tgtEl>
                                          <p:spTgt spid="17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21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Message and message digest</a:t>
            </a:r>
            <a:endParaRPr/>
          </a:p>
        </p:txBody>
      </p:sp>
      <p:pic>
        <p:nvPicPr>
          <p:cNvPr id="1714" name="Google Shape;1714;p212"/>
          <p:cNvPicPr preferRelativeResize="0"/>
          <p:nvPr/>
        </p:nvPicPr>
        <p:blipFill rotWithShape="1">
          <a:blip r:embed="rId3">
            <a:alphaModFix/>
          </a:blip>
          <a:srcRect b="0" l="0" r="0" t="0"/>
          <a:stretch/>
        </p:blipFill>
        <p:spPr>
          <a:xfrm>
            <a:off x="1223962" y="2667000"/>
            <a:ext cx="7005637" cy="2576512"/>
          </a:xfrm>
          <a:prstGeom prst="rect">
            <a:avLst/>
          </a:prstGeom>
          <a:noFill/>
          <a:ln>
            <a:noFill/>
          </a:ln>
        </p:spPr>
      </p:pic>
      <p:sp>
        <p:nvSpPr>
          <p:cNvPr id="1715" name="Google Shape;1715;p21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just">
              <a:lnSpc>
                <a:spcPct val="100000"/>
              </a:lnSpc>
              <a:spcBef>
                <a:spcPts val="0"/>
              </a:spcBef>
              <a:spcAft>
                <a:spcPts val="0"/>
              </a:spcAft>
              <a:buSzPts val="1224"/>
              <a:buChar char="•"/>
            </a:pPr>
            <a:r>
              <a:rPr b="0" i="0" lang="en-US" sz="1800" u="none">
                <a:solidFill>
                  <a:schemeClr val="dk1"/>
                </a:solidFill>
                <a:latin typeface="Lucida Sans"/>
                <a:ea typeface="Lucida Sans"/>
                <a:cs typeface="Lucida Sans"/>
                <a:sym typeface="Lucida Sans"/>
              </a:rPr>
              <a:t>To check the integrity of a message or document, we run the cryptographic hash function again and compare the new message digest with the previous one. If both are the same, we are sure that the original message has not been changed. Figure shows the idea.</a:t>
            </a:r>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sp>
        <p:nvSpPr>
          <p:cNvPr id="1716" name="Google Shape;1716;p212"/>
          <p:cNvSpPr txBox="1"/>
          <p:nvPr/>
        </p:nvSpPr>
        <p:spPr>
          <a:xfrm>
            <a:off x="609600" y="5257800"/>
            <a:ext cx="7848600" cy="105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Difference between document/fingerprint and message/messagedigest</a:t>
            </a:r>
            <a:endParaRPr/>
          </a:p>
          <a:p>
            <a:pPr indent="0" lvl="0" marL="0" marR="0" rtl="0" algn="l">
              <a:lnSpc>
                <a:spcPct val="100000"/>
              </a:lnSpc>
              <a:spcBef>
                <a:spcPts val="90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Document/fingerprint are physically linked together. Message and message	 digest pair can be sent seperately.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5">
                                            <p:txEl>
                                              <p:pRg end="0" st="0"/>
                                            </p:txEl>
                                          </p:spTgt>
                                        </p:tgtEl>
                                        <p:attrNameLst>
                                          <p:attrName>style.visibility</p:attrName>
                                        </p:attrNameLst>
                                      </p:cBhvr>
                                      <p:to>
                                        <p:strVal val="visible"/>
                                      </p:to>
                                    </p:set>
                                    <p:animEffect filter="fade" transition="in">
                                      <p:cBhvr>
                                        <p:cTn dur="500"/>
                                        <p:tgtEl>
                                          <p:spTgt spid="17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5">
                                            <p:txEl>
                                              <p:pRg end="1" st="1"/>
                                            </p:txEl>
                                          </p:spTgt>
                                        </p:tgtEl>
                                        <p:attrNameLst>
                                          <p:attrName>style.visibility</p:attrName>
                                        </p:attrNameLst>
                                      </p:cBhvr>
                                      <p:to>
                                        <p:strVal val="visible"/>
                                      </p:to>
                                    </p:set>
                                    <p:animEffect filter="fade" transition="in">
                                      <p:cBhvr>
                                        <p:cTn dur="500"/>
                                        <p:tgtEl>
                                          <p:spTgt spid="17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500"/>
                                        <p:tgtEl>
                                          <p:spTgt spid="1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0" st="0"/>
                                            </p:txEl>
                                          </p:spTgt>
                                        </p:tgtEl>
                                        <p:attrNameLst>
                                          <p:attrName>style.visibility</p:attrName>
                                        </p:attrNameLst>
                                      </p:cBhvr>
                                      <p:to>
                                        <p:strVal val="visible"/>
                                      </p:to>
                                    </p:set>
                                    <p:animEffect filter="fade" transition="in">
                                      <p:cBhvr>
                                        <p:cTn dur="500"/>
                                        <p:tgtEl>
                                          <p:spTgt spid="17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6">
                                            <p:txEl>
                                              <p:pRg end="1" st="1"/>
                                            </p:txEl>
                                          </p:spTgt>
                                        </p:tgtEl>
                                        <p:attrNameLst>
                                          <p:attrName>style.visibility</p:attrName>
                                        </p:attrNameLst>
                                      </p:cBhvr>
                                      <p:to>
                                        <p:strVal val="visible"/>
                                      </p:to>
                                    </p:set>
                                    <p:animEffect filter="fade" transition="in">
                                      <p:cBhvr>
                                        <p:cTn dur="500"/>
                                        <p:tgtEl>
                                          <p:spTgt spid="171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1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3700" u="none" cap="none" strike="noStrike">
                <a:solidFill>
                  <a:schemeClr val="dk2"/>
                </a:solidFill>
                <a:latin typeface="Lucida Sans"/>
                <a:ea typeface="Lucida Sans"/>
                <a:cs typeface="Lucida Sans"/>
                <a:sym typeface="Lucida Sans"/>
              </a:rPr>
              <a:t>Properties of cryptographic hash function</a:t>
            </a:r>
            <a:endParaRPr/>
          </a:p>
        </p:txBody>
      </p:sp>
      <p:sp>
        <p:nvSpPr>
          <p:cNvPr id="1722" name="Google Shape;1722;p21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514349" lvl="0" marL="623887" rtl="0" algn="l">
              <a:lnSpc>
                <a:spcPct val="100000"/>
              </a:lnSpc>
              <a:spcBef>
                <a:spcPts val="0"/>
              </a:spcBef>
              <a:spcAft>
                <a:spcPts val="0"/>
              </a:spcAft>
              <a:buSzPts val="1360"/>
              <a:buNone/>
            </a:pPr>
            <a:r>
              <a:t/>
            </a:r>
            <a:endParaRPr b="0" i="0" sz="2000" u="none">
              <a:solidFill>
                <a:schemeClr val="dk1"/>
              </a:solidFill>
              <a:latin typeface="Lucida Sans"/>
              <a:ea typeface="Lucida Sans"/>
              <a:cs typeface="Lucida Sans"/>
              <a:sym typeface="Lucida Sans"/>
            </a:endParaRPr>
          </a:p>
          <a:p>
            <a:pPr indent="-514349" lvl="0" marL="623887"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Preimage resistance   Second preimage	Collision resistance</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resistance</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Preimage resistance :</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For a given value h, it is computationally infeasible to find x </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such that H(x)=h</a:t>
            </a:r>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i.e   It is difficult for an attacker to compute the preimage of the hashed value.</a:t>
            </a:r>
            <a:endParaRPr/>
          </a:p>
          <a:p>
            <a:pPr indent="-514349" lvl="0" marL="623887" rtl="0" algn="l">
              <a:lnSpc>
                <a:spcPct val="100000"/>
              </a:lnSpc>
              <a:spcBef>
                <a:spcPts val="400"/>
              </a:spcBef>
              <a:spcAft>
                <a:spcPts val="0"/>
              </a:spcAft>
              <a:buSzPts val="1360"/>
              <a:buNone/>
            </a:pPr>
            <a:r>
              <a:rPr b="0" i="0" lang="en-US" sz="2000" u="none">
                <a:solidFill>
                  <a:schemeClr val="accent2"/>
                </a:solidFill>
                <a:latin typeface="Lucida Sans"/>
                <a:ea typeface="Lucida Sans"/>
                <a:cs typeface="Lucida Sans"/>
                <a:sym typeface="Lucida Sans"/>
              </a:rPr>
              <a:t>Also referred to as a one way property.</a:t>
            </a:r>
            <a:endParaRPr/>
          </a:p>
        </p:txBody>
      </p:sp>
      <p:cxnSp>
        <p:nvCxnSpPr>
          <p:cNvPr id="1723" name="Google Shape;1723;p213"/>
          <p:cNvCxnSpPr/>
          <p:nvPr/>
        </p:nvCxnSpPr>
        <p:spPr>
          <a:xfrm flipH="1">
            <a:off x="1828800" y="1600200"/>
            <a:ext cx="2667000" cy="685800"/>
          </a:xfrm>
          <a:prstGeom prst="straightConnector1">
            <a:avLst/>
          </a:prstGeom>
          <a:noFill/>
          <a:ln cap="flat" cmpd="sng" w="9525">
            <a:solidFill>
              <a:schemeClr val="dk1"/>
            </a:solidFill>
            <a:prstDash val="solid"/>
            <a:miter lim="800000"/>
            <a:headEnd len="med" w="med" type="none"/>
            <a:tailEnd len="med" w="med" type="triangle"/>
          </a:ln>
        </p:spPr>
      </p:cxnSp>
      <p:cxnSp>
        <p:nvCxnSpPr>
          <p:cNvPr id="1724" name="Google Shape;1724;p213"/>
          <p:cNvCxnSpPr/>
          <p:nvPr/>
        </p:nvCxnSpPr>
        <p:spPr>
          <a:xfrm>
            <a:off x="4495800" y="1600200"/>
            <a:ext cx="0" cy="609600"/>
          </a:xfrm>
          <a:prstGeom prst="straightConnector1">
            <a:avLst/>
          </a:prstGeom>
          <a:noFill/>
          <a:ln cap="flat" cmpd="sng" w="9525">
            <a:solidFill>
              <a:schemeClr val="dk1"/>
            </a:solidFill>
            <a:prstDash val="solid"/>
            <a:miter lim="800000"/>
            <a:headEnd len="med" w="med" type="none"/>
            <a:tailEnd len="med" w="med" type="triangle"/>
          </a:ln>
        </p:spPr>
      </p:cxnSp>
      <p:cxnSp>
        <p:nvCxnSpPr>
          <p:cNvPr id="1725" name="Google Shape;1725;p213"/>
          <p:cNvCxnSpPr/>
          <p:nvPr/>
        </p:nvCxnSpPr>
        <p:spPr>
          <a:xfrm>
            <a:off x="4495800" y="1600200"/>
            <a:ext cx="3200400" cy="609600"/>
          </a:xfrm>
          <a:prstGeom prst="straightConnector1">
            <a:avLst/>
          </a:prstGeom>
          <a:noFill/>
          <a:ln cap="flat" cmpd="sng" w="9525">
            <a:solidFill>
              <a:schemeClr val="dk1"/>
            </a:solidFill>
            <a:prstDash val="solid"/>
            <a:miter lim="800000"/>
            <a:headEnd len="med" w="med" type="none"/>
            <a:tailEnd len="med" w="med" type="triangle"/>
          </a:ln>
        </p:spPr>
      </p:cxn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21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2. Second pre-image resistance.</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The attacker, if given value of x, it is computationally infeasble to find y,  y ≠x such that H(y) = H(x).</a:t>
            </a:r>
            <a:endParaRPr/>
          </a:p>
          <a:p>
            <a:pPr indent="-255587" lvl="0" marL="365125" rtl="0" algn="l">
              <a:lnSpc>
                <a:spcPct val="100000"/>
              </a:lnSpc>
              <a:spcBef>
                <a:spcPts val="400"/>
              </a:spcBef>
              <a:spcAft>
                <a:spcPts val="0"/>
              </a:spcAft>
              <a:buSzPts val="1360"/>
              <a:buNone/>
            </a:pPr>
            <a:r>
              <a:rPr b="0" i="0" lang="en-US" sz="2000" u="none">
                <a:solidFill>
                  <a:schemeClr val="accent2"/>
                </a:solidFill>
                <a:latin typeface="Lucida Sans"/>
                <a:ea typeface="Lucida Sans"/>
                <a:cs typeface="Lucida Sans"/>
                <a:sym typeface="Lucida Sans"/>
              </a:rPr>
              <a:t>Also called weak collision resistance.</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It means that an alternate message hashing to the same value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cannot be found.</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3. Collision resistance.</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It is computationally infeasible to find any pair ( x,y) such that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H(x) = H(y).</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Also referred to a strong collision.</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
        <p:nvSpPr>
          <p:cNvPr id="1731" name="Google Shape;1731;p21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3700" u="none" cap="none" strike="noStrike">
                <a:solidFill>
                  <a:schemeClr val="dk2"/>
                </a:solidFill>
                <a:latin typeface="Lucida Sans"/>
                <a:ea typeface="Lucida Sans"/>
                <a:cs typeface="Lucida Sans"/>
                <a:sym typeface="Lucida Sans"/>
              </a:rPr>
              <a:t>Properties of cryptographic hash function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0" st="0"/>
                                            </p:txEl>
                                          </p:spTgt>
                                        </p:tgtEl>
                                        <p:attrNameLst>
                                          <p:attrName>style.visibility</p:attrName>
                                        </p:attrNameLst>
                                      </p:cBhvr>
                                      <p:to>
                                        <p:strVal val="visible"/>
                                      </p:to>
                                    </p:set>
                                    <p:animEffect filter="fade" transition="in">
                                      <p:cBhvr>
                                        <p:cTn dur="500"/>
                                        <p:tgtEl>
                                          <p:spTgt spid="17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1" st="1"/>
                                            </p:txEl>
                                          </p:spTgt>
                                        </p:tgtEl>
                                        <p:attrNameLst>
                                          <p:attrName>style.visibility</p:attrName>
                                        </p:attrNameLst>
                                      </p:cBhvr>
                                      <p:to>
                                        <p:strVal val="visible"/>
                                      </p:to>
                                    </p:set>
                                    <p:animEffect filter="fade" transition="in">
                                      <p:cBhvr>
                                        <p:cTn dur="500"/>
                                        <p:tgtEl>
                                          <p:spTgt spid="17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2" st="2"/>
                                            </p:txEl>
                                          </p:spTgt>
                                        </p:tgtEl>
                                        <p:attrNameLst>
                                          <p:attrName>style.visibility</p:attrName>
                                        </p:attrNameLst>
                                      </p:cBhvr>
                                      <p:to>
                                        <p:strVal val="visible"/>
                                      </p:to>
                                    </p:set>
                                    <p:animEffect filter="fade" transition="in">
                                      <p:cBhvr>
                                        <p:cTn dur="500"/>
                                        <p:tgtEl>
                                          <p:spTgt spid="17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3" st="3"/>
                                            </p:txEl>
                                          </p:spTgt>
                                        </p:tgtEl>
                                        <p:attrNameLst>
                                          <p:attrName>style.visibility</p:attrName>
                                        </p:attrNameLst>
                                      </p:cBhvr>
                                      <p:to>
                                        <p:strVal val="visible"/>
                                      </p:to>
                                    </p:set>
                                    <p:animEffect filter="fade" transition="in">
                                      <p:cBhvr>
                                        <p:cTn dur="500"/>
                                        <p:tgtEl>
                                          <p:spTgt spid="17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4" st="4"/>
                                            </p:txEl>
                                          </p:spTgt>
                                        </p:tgtEl>
                                        <p:attrNameLst>
                                          <p:attrName>style.visibility</p:attrName>
                                        </p:attrNameLst>
                                      </p:cBhvr>
                                      <p:to>
                                        <p:strVal val="visible"/>
                                      </p:to>
                                    </p:set>
                                    <p:animEffect filter="fade" transition="in">
                                      <p:cBhvr>
                                        <p:cTn dur="500"/>
                                        <p:tgtEl>
                                          <p:spTgt spid="17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5" st="5"/>
                                            </p:txEl>
                                          </p:spTgt>
                                        </p:tgtEl>
                                        <p:attrNameLst>
                                          <p:attrName>style.visibility</p:attrName>
                                        </p:attrNameLst>
                                      </p:cBhvr>
                                      <p:to>
                                        <p:strVal val="visible"/>
                                      </p:to>
                                    </p:set>
                                    <p:animEffect filter="fade" transition="in">
                                      <p:cBhvr>
                                        <p:cTn dur="500"/>
                                        <p:tgtEl>
                                          <p:spTgt spid="17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6" st="6"/>
                                            </p:txEl>
                                          </p:spTgt>
                                        </p:tgtEl>
                                        <p:attrNameLst>
                                          <p:attrName>style.visibility</p:attrName>
                                        </p:attrNameLst>
                                      </p:cBhvr>
                                      <p:to>
                                        <p:strVal val="visible"/>
                                      </p:to>
                                    </p:set>
                                    <p:animEffect filter="fade" transition="in">
                                      <p:cBhvr>
                                        <p:cTn dur="500"/>
                                        <p:tgtEl>
                                          <p:spTgt spid="17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7" st="7"/>
                                            </p:txEl>
                                          </p:spTgt>
                                        </p:tgtEl>
                                        <p:attrNameLst>
                                          <p:attrName>style.visibility</p:attrName>
                                        </p:attrNameLst>
                                      </p:cBhvr>
                                      <p:to>
                                        <p:strVal val="visible"/>
                                      </p:to>
                                    </p:set>
                                    <p:animEffect filter="fade" transition="in">
                                      <p:cBhvr>
                                        <p:cTn dur="500"/>
                                        <p:tgtEl>
                                          <p:spTgt spid="173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8" st="8"/>
                                            </p:txEl>
                                          </p:spTgt>
                                        </p:tgtEl>
                                        <p:attrNameLst>
                                          <p:attrName>style.visibility</p:attrName>
                                        </p:attrNameLst>
                                      </p:cBhvr>
                                      <p:to>
                                        <p:strVal val="visible"/>
                                      </p:to>
                                    </p:set>
                                    <p:animEffect filter="fade" transition="in">
                                      <p:cBhvr>
                                        <p:cTn dur="500"/>
                                        <p:tgtEl>
                                          <p:spTgt spid="173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9" st="9"/>
                                            </p:txEl>
                                          </p:spTgt>
                                        </p:tgtEl>
                                        <p:attrNameLst>
                                          <p:attrName>style.visibility</p:attrName>
                                        </p:attrNameLst>
                                      </p:cBhvr>
                                      <p:to>
                                        <p:strVal val="visible"/>
                                      </p:to>
                                    </p:set>
                                    <p:animEffect filter="fade" transition="in">
                                      <p:cBhvr>
                                        <p:cTn dur="500"/>
                                        <p:tgtEl>
                                          <p:spTgt spid="173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0">
                                            <p:txEl>
                                              <p:pRg end="10" st="10"/>
                                            </p:txEl>
                                          </p:spTgt>
                                        </p:tgtEl>
                                        <p:attrNameLst>
                                          <p:attrName>style.visibility</p:attrName>
                                        </p:attrNameLst>
                                      </p:cBhvr>
                                      <p:to>
                                        <p:strVal val="visible"/>
                                      </p:to>
                                    </p:set>
                                    <p:animEffect filter="fade" transition="in">
                                      <p:cBhvr>
                                        <p:cTn dur="500"/>
                                        <p:tgtEl>
                                          <p:spTgt spid="173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1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Birthday attacks</a:t>
            </a:r>
            <a:endParaRPr/>
          </a:p>
        </p:txBody>
      </p:sp>
      <p:sp>
        <p:nvSpPr>
          <p:cNvPr id="1737" name="Google Shape;1737;p21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4 birthday problems are encountered in the probability theory.</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Attack1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Generalized problem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We have a uniformly distributed random variable with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possible values ( 0 to N-1)</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What is the minimum no. of instances k, such that it is likely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that atleast one instance is equal to a predefined value?</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OR</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What is the minimum no. of students k, in a classroom such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that it is likely (Prob &gt;=1/2) that atleast 1 student has a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predefined birthday?</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0" st="0"/>
                                            </p:txEl>
                                          </p:spTgt>
                                        </p:tgtEl>
                                        <p:attrNameLst>
                                          <p:attrName>style.visibility</p:attrName>
                                        </p:attrNameLst>
                                      </p:cBhvr>
                                      <p:to>
                                        <p:strVal val="visible"/>
                                      </p:to>
                                    </p:set>
                                    <p:animEffect filter="fade" transition="in">
                                      <p:cBhvr>
                                        <p:cTn dur="500"/>
                                        <p:tgtEl>
                                          <p:spTgt spid="17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1" st="1"/>
                                            </p:txEl>
                                          </p:spTgt>
                                        </p:tgtEl>
                                        <p:attrNameLst>
                                          <p:attrName>style.visibility</p:attrName>
                                        </p:attrNameLst>
                                      </p:cBhvr>
                                      <p:to>
                                        <p:strVal val="visible"/>
                                      </p:to>
                                    </p:set>
                                    <p:animEffect filter="fade" transition="in">
                                      <p:cBhvr>
                                        <p:cTn dur="500"/>
                                        <p:tgtEl>
                                          <p:spTgt spid="17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2" st="2"/>
                                            </p:txEl>
                                          </p:spTgt>
                                        </p:tgtEl>
                                        <p:attrNameLst>
                                          <p:attrName>style.visibility</p:attrName>
                                        </p:attrNameLst>
                                      </p:cBhvr>
                                      <p:to>
                                        <p:strVal val="visible"/>
                                      </p:to>
                                    </p:set>
                                    <p:animEffect filter="fade" transition="in">
                                      <p:cBhvr>
                                        <p:cTn dur="500"/>
                                        <p:tgtEl>
                                          <p:spTgt spid="17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3" st="3"/>
                                            </p:txEl>
                                          </p:spTgt>
                                        </p:tgtEl>
                                        <p:attrNameLst>
                                          <p:attrName>style.visibility</p:attrName>
                                        </p:attrNameLst>
                                      </p:cBhvr>
                                      <p:to>
                                        <p:strVal val="visible"/>
                                      </p:to>
                                    </p:set>
                                    <p:animEffect filter="fade" transition="in">
                                      <p:cBhvr>
                                        <p:cTn dur="500"/>
                                        <p:tgtEl>
                                          <p:spTgt spid="173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4" st="4"/>
                                            </p:txEl>
                                          </p:spTgt>
                                        </p:tgtEl>
                                        <p:attrNameLst>
                                          <p:attrName>style.visibility</p:attrName>
                                        </p:attrNameLst>
                                      </p:cBhvr>
                                      <p:to>
                                        <p:strVal val="visible"/>
                                      </p:to>
                                    </p:set>
                                    <p:animEffect filter="fade" transition="in">
                                      <p:cBhvr>
                                        <p:cTn dur="500"/>
                                        <p:tgtEl>
                                          <p:spTgt spid="173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5" st="5"/>
                                            </p:txEl>
                                          </p:spTgt>
                                        </p:tgtEl>
                                        <p:attrNameLst>
                                          <p:attrName>style.visibility</p:attrName>
                                        </p:attrNameLst>
                                      </p:cBhvr>
                                      <p:to>
                                        <p:strVal val="visible"/>
                                      </p:to>
                                    </p:set>
                                    <p:animEffect filter="fade" transition="in">
                                      <p:cBhvr>
                                        <p:cTn dur="500"/>
                                        <p:tgtEl>
                                          <p:spTgt spid="173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6" st="6"/>
                                            </p:txEl>
                                          </p:spTgt>
                                        </p:tgtEl>
                                        <p:attrNameLst>
                                          <p:attrName>style.visibility</p:attrName>
                                        </p:attrNameLst>
                                      </p:cBhvr>
                                      <p:to>
                                        <p:strVal val="visible"/>
                                      </p:to>
                                    </p:set>
                                    <p:animEffect filter="fade" transition="in">
                                      <p:cBhvr>
                                        <p:cTn dur="500"/>
                                        <p:tgtEl>
                                          <p:spTgt spid="173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7" st="7"/>
                                            </p:txEl>
                                          </p:spTgt>
                                        </p:tgtEl>
                                        <p:attrNameLst>
                                          <p:attrName>style.visibility</p:attrName>
                                        </p:attrNameLst>
                                      </p:cBhvr>
                                      <p:to>
                                        <p:strVal val="visible"/>
                                      </p:to>
                                    </p:set>
                                    <p:animEffect filter="fade" transition="in">
                                      <p:cBhvr>
                                        <p:cTn dur="500"/>
                                        <p:tgtEl>
                                          <p:spTgt spid="173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8" st="8"/>
                                            </p:txEl>
                                          </p:spTgt>
                                        </p:tgtEl>
                                        <p:attrNameLst>
                                          <p:attrName>style.visibility</p:attrName>
                                        </p:attrNameLst>
                                      </p:cBhvr>
                                      <p:to>
                                        <p:strVal val="visible"/>
                                      </p:to>
                                    </p:set>
                                    <p:animEffect filter="fade" transition="in">
                                      <p:cBhvr>
                                        <p:cTn dur="500"/>
                                        <p:tgtEl>
                                          <p:spTgt spid="173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9" st="9"/>
                                            </p:txEl>
                                          </p:spTgt>
                                        </p:tgtEl>
                                        <p:attrNameLst>
                                          <p:attrName>style.visibility</p:attrName>
                                        </p:attrNameLst>
                                      </p:cBhvr>
                                      <p:to>
                                        <p:strVal val="visible"/>
                                      </p:to>
                                    </p:set>
                                    <p:animEffect filter="fade" transition="in">
                                      <p:cBhvr>
                                        <p:cTn dur="500"/>
                                        <p:tgtEl>
                                          <p:spTgt spid="173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10" st="10"/>
                                            </p:txEl>
                                          </p:spTgt>
                                        </p:tgtEl>
                                        <p:attrNameLst>
                                          <p:attrName>style.visibility</p:attrName>
                                        </p:attrNameLst>
                                      </p:cBhvr>
                                      <p:to>
                                        <p:strVal val="visible"/>
                                      </p:to>
                                    </p:set>
                                    <p:animEffect filter="fade" transition="in">
                                      <p:cBhvr>
                                        <p:cTn dur="500"/>
                                        <p:tgtEl>
                                          <p:spTgt spid="173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7">
                                            <p:txEl>
                                              <p:pRg end="11" st="11"/>
                                            </p:txEl>
                                          </p:spTgt>
                                        </p:tgtEl>
                                        <p:attrNameLst>
                                          <p:attrName>style.visibility</p:attrName>
                                        </p:attrNameLst>
                                      </p:cBhvr>
                                      <p:to>
                                        <p:strVal val="visible"/>
                                      </p:to>
                                    </p:set>
                                    <p:animEffect filter="fade" transition="in">
                                      <p:cBhvr>
                                        <p:cTn dur="500"/>
                                        <p:tgtEl>
                                          <p:spTgt spid="1737">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21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Birthday attacks</a:t>
            </a:r>
            <a:endParaRPr/>
          </a:p>
        </p:txBody>
      </p:sp>
      <p:sp>
        <p:nvSpPr>
          <p:cNvPr id="1743" name="Google Shape;1743;p21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Attack2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Generalized problem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What is the minimum no. of instances k, such that it is likely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that atleast one instance is equal to the selected one?</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OR</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What is the minimum no. of students k, in a classroom such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that it is likely (Prob &gt;=1/2) that atleast 1 student has the same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birthday as the student selected by the professor?</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xEl>
                                              <p:pRg end="0" st="0"/>
                                            </p:txEl>
                                          </p:spTgt>
                                        </p:tgtEl>
                                        <p:attrNameLst>
                                          <p:attrName>style.visibility</p:attrName>
                                        </p:attrNameLst>
                                      </p:cBhvr>
                                      <p:to>
                                        <p:strVal val="visible"/>
                                      </p:to>
                                    </p:set>
                                    <p:animEffect filter="fade" transition="in">
                                      <p:cBhvr>
                                        <p:cTn dur="500"/>
                                        <p:tgtEl>
                                          <p:spTgt spid="17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xEl>
                                              <p:pRg end="1" st="1"/>
                                            </p:txEl>
                                          </p:spTgt>
                                        </p:tgtEl>
                                        <p:attrNameLst>
                                          <p:attrName>style.visibility</p:attrName>
                                        </p:attrNameLst>
                                      </p:cBhvr>
                                      <p:to>
                                        <p:strVal val="visible"/>
                                      </p:to>
                                    </p:set>
                                    <p:animEffect filter="fade" transition="in">
                                      <p:cBhvr>
                                        <p:cTn dur="500"/>
                                        <p:tgtEl>
                                          <p:spTgt spid="17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xEl>
                                              <p:pRg end="2" st="2"/>
                                            </p:txEl>
                                          </p:spTgt>
                                        </p:tgtEl>
                                        <p:attrNameLst>
                                          <p:attrName>style.visibility</p:attrName>
                                        </p:attrNameLst>
                                      </p:cBhvr>
                                      <p:to>
                                        <p:strVal val="visible"/>
                                      </p:to>
                                    </p:set>
                                    <p:animEffect filter="fade" transition="in">
                                      <p:cBhvr>
                                        <p:cTn dur="500"/>
                                        <p:tgtEl>
                                          <p:spTgt spid="174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xEl>
                                              <p:pRg end="3" st="3"/>
                                            </p:txEl>
                                          </p:spTgt>
                                        </p:tgtEl>
                                        <p:attrNameLst>
                                          <p:attrName>style.visibility</p:attrName>
                                        </p:attrNameLst>
                                      </p:cBhvr>
                                      <p:to>
                                        <p:strVal val="visible"/>
                                      </p:to>
                                    </p:set>
                                    <p:animEffect filter="fade" transition="in">
                                      <p:cBhvr>
                                        <p:cTn dur="500"/>
                                        <p:tgtEl>
                                          <p:spTgt spid="174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xEl>
                                              <p:pRg end="4" st="4"/>
                                            </p:txEl>
                                          </p:spTgt>
                                        </p:tgtEl>
                                        <p:attrNameLst>
                                          <p:attrName>style.visibility</p:attrName>
                                        </p:attrNameLst>
                                      </p:cBhvr>
                                      <p:to>
                                        <p:strVal val="visible"/>
                                      </p:to>
                                    </p:set>
                                    <p:animEffect filter="fade" transition="in">
                                      <p:cBhvr>
                                        <p:cTn dur="500"/>
                                        <p:tgtEl>
                                          <p:spTgt spid="174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xEl>
                                              <p:pRg end="5" st="5"/>
                                            </p:txEl>
                                          </p:spTgt>
                                        </p:tgtEl>
                                        <p:attrNameLst>
                                          <p:attrName>style.visibility</p:attrName>
                                        </p:attrNameLst>
                                      </p:cBhvr>
                                      <p:to>
                                        <p:strVal val="visible"/>
                                      </p:to>
                                    </p:set>
                                    <p:animEffect filter="fade" transition="in">
                                      <p:cBhvr>
                                        <p:cTn dur="500"/>
                                        <p:tgtEl>
                                          <p:spTgt spid="174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xEl>
                                              <p:pRg end="6" st="6"/>
                                            </p:txEl>
                                          </p:spTgt>
                                        </p:tgtEl>
                                        <p:attrNameLst>
                                          <p:attrName>style.visibility</p:attrName>
                                        </p:attrNameLst>
                                      </p:cBhvr>
                                      <p:to>
                                        <p:strVal val="visible"/>
                                      </p:to>
                                    </p:set>
                                    <p:animEffect filter="fade" transition="in">
                                      <p:cBhvr>
                                        <p:cTn dur="500"/>
                                        <p:tgtEl>
                                          <p:spTgt spid="174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xEl>
                                              <p:pRg end="7" st="7"/>
                                            </p:txEl>
                                          </p:spTgt>
                                        </p:tgtEl>
                                        <p:attrNameLst>
                                          <p:attrName>style.visibility</p:attrName>
                                        </p:attrNameLst>
                                      </p:cBhvr>
                                      <p:to>
                                        <p:strVal val="visible"/>
                                      </p:to>
                                    </p:set>
                                    <p:animEffect filter="fade" transition="in">
                                      <p:cBhvr>
                                        <p:cTn dur="500"/>
                                        <p:tgtEl>
                                          <p:spTgt spid="174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3">
                                            <p:txEl>
                                              <p:pRg end="8" st="8"/>
                                            </p:txEl>
                                          </p:spTgt>
                                        </p:tgtEl>
                                        <p:attrNameLst>
                                          <p:attrName>style.visibility</p:attrName>
                                        </p:attrNameLst>
                                      </p:cBhvr>
                                      <p:to>
                                        <p:strVal val="visible"/>
                                      </p:to>
                                    </p:set>
                                    <p:animEffect filter="fade" transition="in">
                                      <p:cBhvr>
                                        <p:cTn dur="500"/>
                                        <p:tgtEl>
                                          <p:spTgt spid="174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1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Birthday attacks</a:t>
            </a:r>
            <a:endParaRPr/>
          </a:p>
        </p:txBody>
      </p:sp>
      <p:sp>
        <p:nvSpPr>
          <p:cNvPr id="1749" name="Google Shape;1749;p21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Attack3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Generalized problem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What is the minimum no. of instances k, such that it is likely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that atleast 2 instances are equal?</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OR</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What is the minimum no. of students k, in a classroom such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that it is likely (Prob &gt;=1/2) that atleast 2 students have the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same birthday?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0" st="0"/>
                                            </p:txEl>
                                          </p:spTgt>
                                        </p:tgtEl>
                                        <p:attrNameLst>
                                          <p:attrName>style.visibility</p:attrName>
                                        </p:attrNameLst>
                                      </p:cBhvr>
                                      <p:to>
                                        <p:strVal val="visible"/>
                                      </p:to>
                                    </p:set>
                                    <p:animEffect filter="fade" transition="in">
                                      <p:cBhvr>
                                        <p:cTn dur="500"/>
                                        <p:tgtEl>
                                          <p:spTgt spid="17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1" st="1"/>
                                            </p:txEl>
                                          </p:spTgt>
                                        </p:tgtEl>
                                        <p:attrNameLst>
                                          <p:attrName>style.visibility</p:attrName>
                                        </p:attrNameLst>
                                      </p:cBhvr>
                                      <p:to>
                                        <p:strVal val="visible"/>
                                      </p:to>
                                    </p:set>
                                    <p:animEffect filter="fade" transition="in">
                                      <p:cBhvr>
                                        <p:cTn dur="500"/>
                                        <p:tgtEl>
                                          <p:spTgt spid="17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2" st="2"/>
                                            </p:txEl>
                                          </p:spTgt>
                                        </p:tgtEl>
                                        <p:attrNameLst>
                                          <p:attrName>style.visibility</p:attrName>
                                        </p:attrNameLst>
                                      </p:cBhvr>
                                      <p:to>
                                        <p:strVal val="visible"/>
                                      </p:to>
                                    </p:set>
                                    <p:animEffect filter="fade" transition="in">
                                      <p:cBhvr>
                                        <p:cTn dur="500"/>
                                        <p:tgtEl>
                                          <p:spTgt spid="17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3" st="3"/>
                                            </p:txEl>
                                          </p:spTgt>
                                        </p:tgtEl>
                                        <p:attrNameLst>
                                          <p:attrName>style.visibility</p:attrName>
                                        </p:attrNameLst>
                                      </p:cBhvr>
                                      <p:to>
                                        <p:strVal val="visible"/>
                                      </p:to>
                                    </p:set>
                                    <p:animEffect filter="fade" transition="in">
                                      <p:cBhvr>
                                        <p:cTn dur="500"/>
                                        <p:tgtEl>
                                          <p:spTgt spid="17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4" st="4"/>
                                            </p:txEl>
                                          </p:spTgt>
                                        </p:tgtEl>
                                        <p:attrNameLst>
                                          <p:attrName>style.visibility</p:attrName>
                                        </p:attrNameLst>
                                      </p:cBhvr>
                                      <p:to>
                                        <p:strVal val="visible"/>
                                      </p:to>
                                    </p:set>
                                    <p:animEffect filter="fade" transition="in">
                                      <p:cBhvr>
                                        <p:cTn dur="500"/>
                                        <p:tgtEl>
                                          <p:spTgt spid="17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5" st="5"/>
                                            </p:txEl>
                                          </p:spTgt>
                                        </p:tgtEl>
                                        <p:attrNameLst>
                                          <p:attrName>style.visibility</p:attrName>
                                        </p:attrNameLst>
                                      </p:cBhvr>
                                      <p:to>
                                        <p:strVal val="visible"/>
                                      </p:to>
                                    </p:set>
                                    <p:animEffect filter="fade" transition="in">
                                      <p:cBhvr>
                                        <p:cTn dur="500"/>
                                        <p:tgtEl>
                                          <p:spTgt spid="174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6" st="6"/>
                                            </p:txEl>
                                          </p:spTgt>
                                        </p:tgtEl>
                                        <p:attrNameLst>
                                          <p:attrName>style.visibility</p:attrName>
                                        </p:attrNameLst>
                                      </p:cBhvr>
                                      <p:to>
                                        <p:strVal val="visible"/>
                                      </p:to>
                                    </p:set>
                                    <p:animEffect filter="fade" transition="in">
                                      <p:cBhvr>
                                        <p:cTn dur="500"/>
                                        <p:tgtEl>
                                          <p:spTgt spid="174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xEl>
                                              <p:pRg end="7" st="7"/>
                                            </p:txEl>
                                          </p:spTgt>
                                        </p:tgtEl>
                                        <p:attrNameLst>
                                          <p:attrName>style.visibility</p:attrName>
                                        </p:attrNameLst>
                                      </p:cBhvr>
                                      <p:to>
                                        <p:strVal val="visible"/>
                                      </p:to>
                                    </p:set>
                                    <p:animEffect filter="fade" transition="in">
                                      <p:cBhvr>
                                        <p:cTn dur="500"/>
                                        <p:tgtEl>
                                          <p:spTgt spid="174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21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Birthday attacks</a:t>
            </a:r>
            <a:endParaRPr/>
          </a:p>
        </p:txBody>
      </p:sp>
      <p:sp>
        <p:nvSpPr>
          <p:cNvPr id="1755" name="Google Shape;1755;p21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Attack4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Generalized problem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We generate 2 sets of random values each wth k instances(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values of the 2 sets can vary from 0 to N-1)</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What is the minimum no. of instances k, such that it is likely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that atleast one instance from the first set is equal to the one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instance from in second set?</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OR</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We have 2 classes with k students.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What is the minimum no. of students k so that it is likely that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atleast one student from the first classroom has the same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birthday as a student from the second classroom?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0" st="0"/>
                                            </p:txEl>
                                          </p:spTgt>
                                        </p:tgtEl>
                                        <p:attrNameLst>
                                          <p:attrName>style.visibility</p:attrName>
                                        </p:attrNameLst>
                                      </p:cBhvr>
                                      <p:to>
                                        <p:strVal val="visible"/>
                                      </p:to>
                                    </p:set>
                                    <p:animEffect filter="fade" transition="in">
                                      <p:cBhvr>
                                        <p:cTn dur="500"/>
                                        <p:tgtEl>
                                          <p:spTgt spid="17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1" st="1"/>
                                            </p:txEl>
                                          </p:spTgt>
                                        </p:tgtEl>
                                        <p:attrNameLst>
                                          <p:attrName>style.visibility</p:attrName>
                                        </p:attrNameLst>
                                      </p:cBhvr>
                                      <p:to>
                                        <p:strVal val="visible"/>
                                      </p:to>
                                    </p:set>
                                    <p:animEffect filter="fade" transition="in">
                                      <p:cBhvr>
                                        <p:cTn dur="500"/>
                                        <p:tgtEl>
                                          <p:spTgt spid="17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2" st="2"/>
                                            </p:txEl>
                                          </p:spTgt>
                                        </p:tgtEl>
                                        <p:attrNameLst>
                                          <p:attrName>style.visibility</p:attrName>
                                        </p:attrNameLst>
                                      </p:cBhvr>
                                      <p:to>
                                        <p:strVal val="visible"/>
                                      </p:to>
                                    </p:set>
                                    <p:animEffect filter="fade" transition="in">
                                      <p:cBhvr>
                                        <p:cTn dur="500"/>
                                        <p:tgtEl>
                                          <p:spTgt spid="17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3" st="3"/>
                                            </p:txEl>
                                          </p:spTgt>
                                        </p:tgtEl>
                                        <p:attrNameLst>
                                          <p:attrName>style.visibility</p:attrName>
                                        </p:attrNameLst>
                                      </p:cBhvr>
                                      <p:to>
                                        <p:strVal val="visible"/>
                                      </p:to>
                                    </p:set>
                                    <p:animEffect filter="fade" transition="in">
                                      <p:cBhvr>
                                        <p:cTn dur="500"/>
                                        <p:tgtEl>
                                          <p:spTgt spid="17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4" st="4"/>
                                            </p:txEl>
                                          </p:spTgt>
                                        </p:tgtEl>
                                        <p:attrNameLst>
                                          <p:attrName>style.visibility</p:attrName>
                                        </p:attrNameLst>
                                      </p:cBhvr>
                                      <p:to>
                                        <p:strVal val="visible"/>
                                      </p:to>
                                    </p:set>
                                    <p:animEffect filter="fade" transition="in">
                                      <p:cBhvr>
                                        <p:cTn dur="500"/>
                                        <p:tgtEl>
                                          <p:spTgt spid="17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5" st="5"/>
                                            </p:txEl>
                                          </p:spTgt>
                                        </p:tgtEl>
                                        <p:attrNameLst>
                                          <p:attrName>style.visibility</p:attrName>
                                        </p:attrNameLst>
                                      </p:cBhvr>
                                      <p:to>
                                        <p:strVal val="visible"/>
                                      </p:to>
                                    </p:set>
                                    <p:animEffect filter="fade" transition="in">
                                      <p:cBhvr>
                                        <p:cTn dur="500"/>
                                        <p:tgtEl>
                                          <p:spTgt spid="17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6" st="6"/>
                                            </p:txEl>
                                          </p:spTgt>
                                        </p:tgtEl>
                                        <p:attrNameLst>
                                          <p:attrName>style.visibility</p:attrName>
                                        </p:attrNameLst>
                                      </p:cBhvr>
                                      <p:to>
                                        <p:strVal val="visible"/>
                                      </p:to>
                                    </p:set>
                                    <p:animEffect filter="fade" transition="in">
                                      <p:cBhvr>
                                        <p:cTn dur="500"/>
                                        <p:tgtEl>
                                          <p:spTgt spid="175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7" st="7"/>
                                            </p:txEl>
                                          </p:spTgt>
                                        </p:tgtEl>
                                        <p:attrNameLst>
                                          <p:attrName>style.visibility</p:attrName>
                                        </p:attrNameLst>
                                      </p:cBhvr>
                                      <p:to>
                                        <p:strVal val="visible"/>
                                      </p:to>
                                    </p:set>
                                    <p:animEffect filter="fade" transition="in">
                                      <p:cBhvr>
                                        <p:cTn dur="500"/>
                                        <p:tgtEl>
                                          <p:spTgt spid="175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8" st="8"/>
                                            </p:txEl>
                                          </p:spTgt>
                                        </p:tgtEl>
                                        <p:attrNameLst>
                                          <p:attrName>style.visibility</p:attrName>
                                        </p:attrNameLst>
                                      </p:cBhvr>
                                      <p:to>
                                        <p:strVal val="visible"/>
                                      </p:to>
                                    </p:set>
                                    <p:animEffect filter="fade" transition="in">
                                      <p:cBhvr>
                                        <p:cTn dur="500"/>
                                        <p:tgtEl>
                                          <p:spTgt spid="175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9" st="9"/>
                                            </p:txEl>
                                          </p:spTgt>
                                        </p:tgtEl>
                                        <p:attrNameLst>
                                          <p:attrName>style.visibility</p:attrName>
                                        </p:attrNameLst>
                                      </p:cBhvr>
                                      <p:to>
                                        <p:strVal val="visible"/>
                                      </p:to>
                                    </p:set>
                                    <p:animEffect filter="fade" transition="in">
                                      <p:cBhvr>
                                        <p:cTn dur="500"/>
                                        <p:tgtEl>
                                          <p:spTgt spid="175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10" st="10"/>
                                            </p:txEl>
                                          </p:spTgt>
                                        </p:tgtEl>
                                        <p:attrNameLst>
                                          <p:attrName>style.visibility</p:attrName>
                                        </p:attrNameLst>
                                      </p:cBhvr>
                                      <p:to>
                                        <p:strVal val="visible"/>
                                      </p:to>
                                    </p:set>
                                    <p:animEffect filter="fade" transition="in">
                                      <p:cBhvr>
                                        <p:cTn dur="500"/>
                                        <p:tgtEl>
                                          <p:spTgt spid="175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5">
                                            <p:txEl>
                                              <p:pRg end="11" st="11"/>
                                            </p:txEl>
                                          </p:spTgt>
                                        </p:tgtEl>
                                        <p:attrNameLst>
                                          <p:attrName>style.visibility</p:attrName>
                                        </p:attrNameLst>
                                      </p:cBhvr>
                                      <p:to>
                                        <p:strVal val="visible"/>
                                      </p:to>
                                    </p:set>
                                    <p:animEffect filter="fade" transition="in">
                                      <p:cBhvr>
                                        <p:cTn dur="500"/>
                                        <p:tgtEl>
                                          <p:spTgt spid="1755">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21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Birthday attacks</a:t>
            </a:r>
            <a:endParaRPr/>
          </a:p>
        </p:txBody>
      </p:sp>
      <p:pic>
        <p:nvPicPr>
          <p:cNvPr id="1761" name="Google Shape;1761;p219"/>
          <p:cNvPicPr preferRelativeResize="0"/>
          <p:nvPr>
            <p:ph idx="1" type="body"/>
          </p:nvPr>
        </p:nvPicPr>
        <p:blipFill rotWithShape="1">
          <a:blip r:embed="rId3">
            <a:alphaModFix/>
          </a:blip>
          <a:srcRect b="0" l="0" r="0" t="0"/>
          <a:stretch/>
        </p:blipFill>
        <p:spPr>
          <a:xfrm>
            <a:off x="768350" y="1481137"/>
            <a:ext cx="7605712" cy="45259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The </a:t>
            </a:r>
            <a:r>
              <a:rPr b="1" i="0" lang="en-US" sz="2700" u="none">
                <a:solidFill>
                  <a:schemeClr val="dk1"/>
                </a:solidFill>
                <a:latin typeface="Lucida Sans"/>
                <a:ea typeface="Lucida Sans"/>
                <a:cs typeface="Lucida Sans"/>
                <a:sym typeface="Lucida Sans"/>
              </a:rPr>
              <a:t>modular multiplicative inverse</a:t>
            </a:r>
            <a:r>
              <a:rPr b="0" i="0" lang="en-US" sz="2700" u="none">
                <a:solidFill>
                  <a:schemeClr val="dk1"/>
                </a:solidFill>
                <a:latin typeface="Lucida Sans"/>
                <a:ea typeface="Lucida Sans"/>
                <a:cs typeface="Lucida Sans"/>
                <a:sym typeface="Lucida Sans"/>
              </a:rPr>
              <a:t> of an </a:t>
            </a:r>
            <a:r>
              <a:rPr b="0" i="0" lang="en-US" sz="2700" u="sng">
                <a:solidFill>
                  <a:schemeClr val="dk1"/>
                </a:solidFill>
                <a:latin typeface="Lucida Sans"/>
                <a:ea typeface="Lucida Sans"/>
                <a:cs typeface="Lucida Sans"/>
                <a:sym typeface="Lucida Sans"/>
                <a:hlinkClick r:id="rId3">
                  <a:extLst>
                    <a:ext uri="{A12FA001-AC4F-418D-AE19-62706E023703}">
                      <ahyp:hlinkClr val="tx"/>
                    </a:ext>
                  </a:extLst>
                </a:hlinkClick>
              </a:rPr>
              <a:t>integer</a:t>
            </a:r>
            <a:r>
              <a:rPr b="0" i="0" lang="en-US" sz="2700" u="none">
                <a:solidFill>
                  <a:schemeClr val="dk1"/>
                </a:solidFill>
                <a:latin typeface="Lucida Sans"/>
                <a:ea typeface="Lucida Sans"/>
                <a:cs typeface="Lucida Sans"/>
                <a:sym typeface="Lucida Sans"/>
              </a:rPr>
              <a:t> </a:t>
            </a:r>
            <a:r>
              <a:rPr b="0" i="1" lang="en-US" sz="2700" u="none">
                <a:solidFill>
                  <a:schemeClr val="dk1"/>
                </a:solidFill>
                <a:latin typeface="Lucida Sans"/>
                <a:ea typeface="Lucida Sans"/>
                <a:cs typeface="Lucida Sans"/>
                <a:sym typeface="Lucida Sans"/>
              </a:rPr>
              <a:t>a</a:t>
            </a:r>
            <a:r>
              <a:rPr b="0" i="0" lang="en-US" sz="2700" u="none">
                <a:solidFill>
                  <a:schemeClr val="dk1"/>
                </a:solidFill>
                <a:latin typeface="Lucida Sans"/>
                <a:ea typeface="Lucida Sans"/>
                <a:cs typeface="Lucida Sans"/>
                <a:sym typeface="Lucida Sans"/>
              </a:rPr>
              <a:t> </a:t>
            </a:r>
            <a:r>
              <a:rPr b="0" i="0" lang="en-US" sz="2700" u="sng">
                <a:solidFill>
                  <a:schemeClr val="dk1"/>
                </a:solidFill>
                <a:latin typeface="Lucida Sans"/>
                <a:ea typeface="Lucida Sans"/>
                <a:cs typeface="Lucida Sans"/>
                <a:sym typeface="Lucida Sans"/>
                <a:hlinkClick r:id="rId4">
                  <a:extLst>
                    <a:ext uri="{A12FA001-AC4F-418D-AE19-62706E023703}">
                      <ahyp:hlinkClr val="tx"/>
                    </a:ext>
                  </a:extLst>
                </a:hlinkClick>
              </a:rPr>
              <a:t>modulo</a:t>
            </a:r>
            <a:r>
              <a:rPr b="0" i="0" lang="en-US" sz="2700" u="none">
                <a:solidFill>
                  <a:schemeClr val="dk1"/>
                </a:solidFill>
                <a:latin typeface="Lucida Sans"/>
                <a:ea typeface="Lucida Sans"/>
                <a:cs typeface="Lucida Sans"/>
                <a:sym typeface="Lucida Sans"/>
              </a:rPr>
              <a:t> </a:t>
            </a:r>
            <a:r>
              <a:rPr b="0" i="1" lang="en-US" sz="2700" u="none">
                <a:solidFill>
                  <a:schemeClr val="dk1"/>
                </a:solidFill>
                <a:latin typeface="Lucida Sans"/>
                <a:ea typeface="Lucida Sans"/>
                <a:cs typeface="Lucida Sans"/>
                <a:sym typeface="Lucida Sans"/>
              </a:rPr>
              <a:t>m</a:t>
            </a:r>
            <a:r>
              <a:rPr b="0" i="0" lang="en-US" sz="2700" u="none">
                <a:solidFill>
                  <a:schemeClr val="dk1"/>
                </a:solidFill>
                <a:latin typeface="Lucida Sans"/>
                <a:ea typeface="Lucida Sans"/>
                <a:cs typeface="Lucida Sans"/>
                <a:sym typeface="Lucida Sans"/>
              </a:rPr>
              <a:t> is an integer </a:t>
            </a:r>
            <a:r>
              <a:rPr b="0" i="1" lang="en-US" sz="2700" u="none">
                <a:solidFill>
                  <a:schemeClr val="dk1"/>
                </a:solidFill>
                <a:latin typeface="Lucida Sans"/>
                <a:ea typeface="Lucida Sans"/>
                <a:cs typeface="Lucida Sans"/>
                <a:sym typeface="Lucida Sans"/>
              </a:rPr>
              <a:t>x</a:t>
            </a:r>
            <a:r>
              <a:rPr b="0" i="0" lang="en-US" sz="2700" u="none">
                <a:solidFill>
                  <a:schemeClr val="dk1"/>
                </a:solidFill>
                <a:latin typeface="Lucida Sans"/>
                <a:ea typeface="Lucida Sans"/>
                <a:cs typeface="Lucida Sans"/>
                <a:sym typeface="Lucida Sans"/>
              </a:rPr>
              <a:t> such that</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	a.x mod m =1</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OR </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The multiplicative inverse of a in Z</a:t>
            </a:r>
            <a:r>
              <a:rPr b="0" baseline="-25000" i="0" lang="en-US" sz="2700" u="none">
                <a:solidFill>
                  <a:schemeClr val="dk1"/>
                </a:solidFill>
                <a:latin typeface="Lucida Sans"/>
                <a:ea typeface="Lucida Sans"/>
                <a:cs typeface="Lucida Sans"/>
                <a:sym typeface="Lucida Sans"/>
              </a:rPr>
              <a:t>m</a:t>
            </a:r>
            <a:r>
              <a:rPr b="0" i="0" lang="en-US" sz="2700" u="none">
                <a:solidFill>
                  <a:schemeClr val="dk1"/>
                </a:solidFill>
                <a:latin typeface="Lucida Sans"/>
                <a:ea typeface="Lucida Sans"/>
                <a:cs typeface="Lucida Sans"/>
                <a:sym typeface="Lucida Sans"/>
              </a:rPr>
              <a:t> is x.</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This no. x is between 0 to m-1.</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For eg :</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4 is the multiplicative inverse of 3 in Z</a:t>
            </a:r>
            <a:r>
              <a:rPr b="0" baseline="-25000" i="0" lang="en-US" sz="2700" u="none">
                <a:solidFill>
                  <a:schemeClr val="dk1"/>
                </a:solidFill>
                <a:latin typeface="Lucida Sans"/>
                <a:ea typeface="Lucida Sans"/>
                <a:cs typeface="Lucida Sans"/>
                <a:sym typeface="Lucida Sans"/>
              </a:rPr>
              <a:t>11</a:t>
            </a:r>
            <a:r>
              <a:rPr b="0" i="0" lang="en-US" sz="2700" u="none">
                <a:solidFill>
                  <a:schemeClr val="dk1"/>
                </a:solidFill>
                <a:latin typeface="Lucida Sans"/>
                <a:ea typeface="Lucida Sans"/>
                <a:cs typeface="Lucida Sans"/>
                <a:sym typeface="Lucida Sans"/>
              </a:rPr>
              <a:t>-🡪</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Since</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4.3 mod 11=1</a:t>
            </a:r>
            <a:endParaRPr/>
          </a:p>
        </p:txBody>
      </p:sp>
      <p:sp>
        <p:nvSpPr>
          <p:cNvPr id="327" name="Google Shape;327;p2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Modular multiplicative inverse</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animEffect filter="fade" transition="in">
                                      <p:cBhvr>
                                        <p:cTn dur="500"/>
                                        <p:tgtEl>
                                          <p:spTgt spid="3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animEffect filter="fade" transition="in">
                                      <p:cBhvr>
                                        <p:cTn dur="500"/>
                                        <p:tgtEl>
                                          <p:spTgt spid="3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animEffect filter="fade" transition="in">
                                      <p:cBhvr>
                                        <p:cTn dur="500"/>
                                        <p:tgtEl>
                                          <p:spTgt spid="3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3" st="3"/>
                                            </p:txEl>
                                          </p:spTgt>
                                        </p:tgtEl>
                                        <p:attrNameLst>
                                          <p:attrName>style.visibility</p:attrName>
                                        </p:attrNameLst>
                                      </p:cBhvr>
                                      <p:to>
                                        <p:strVal val="visible"/>
                                      </p:to>
                                    </p:set>
                                    <p:animEffect filter="fade" transition="in">
                                      <p:cBhvr>
                                        <p:cTn dur="500"/>
                                        <p:tgtEl>
                                          <p:spTgt spid="3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4" st="4"/>
                                            </p:txEl>
                                          </p:spTgt>
                                        </p:tgtEl>
                                        <p:attrNameLst>
                                          <p:attrName>style.visibility</p:attrName>
                                        </p:attrNameLst>
                                      </p:cBhvr>
                                      <p:to>
                                        <p:strVal val="visible"/>
                                      </p:to>
                                    </p:set>
                                    <p:animEffect filter="fade" transition="in">
                                      <p:cBhvr>
                                        <p:cTn dur="500"/>
                                        <p:tgtEl>
                                          <p:spTgt spid="3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5" st="5"/>
                                            </p:txEl>
                                          </p:spTgt>
                                        </p:tgtEl>
                                        <p:attrNameLst>
                                          <p:attrName>style.visibility</p:attrName>
                                        </p:attrNameLst>
                                      </p:cBhvr>
                                      <p:to>
                                        <p:strVal val="visible"/>
                                      </p:to>
                                    </p:set>
                                    <p:animEffect filter="fade" transition="in">
                                      <p:cBhvr>
                                        <p:cTn dur="500"/>
                                        <p:tgtEl>
                                          <p:spTgt spid="3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6" st="6"/>
                                            </p:txEl>
                                          </p:spTgt>
                                        </p:tgtEl>
                                        <p:attrNameLst>
                                          <p:attrName>style.visibility</p:attrName>
                                        </p:attrNameLst>
                                      </p:cBhvr>
                                      <p:to>
                                        <p:strVal val="visible"/>
                                      </p:to>
                                    </p:set>
                                    <p:animEffect filter="fade" transition="in">
                                      <p:cBhvr>
                                        <p:cTn dur="500"/>
                                        <p:tgtEl>
                                          <p:spTgt spid="3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7" st="7"/>
                                            </p:txEl>
                                          </p:spTgt>
                                        </p:tgtEl>
                                        <p:attrNameLst>
                                          <p:attrName>style.visibility</p:attrName>
                                        </p:attrNameLst>
                                      </p:cBhvr>
                                      <p:to>
                                        <p:strVal val="visible"/>
                                      </p:to>
                                    </p:set>
                                    <p:animEffect filter="fade" transition="in">
                                      <p:cBhvr>
                                        <p:cTn dur="500"/>
                                        <p:tgtEl>
                                          <p:spTgt spid="32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8" st="8"/>
                                            </p:txEl>
                                          </p:spTgt>
                                        </p:tgtEl>
                                        <p:attrNameLst>
                                          <p:attrName>style.visibility</p:attrName>
                                        </p:attrNameLst>
                                      </p:cBhvr>
                                      <p:to>
                                        <p:strVal val="visible"/>
                                      </p:to>
                                    </p:set>
                                    <p:animEffect filter="fade" transition="in">
                                      <p:cBhvr>
                                        <p:cTn dur="500"/>
                                        <p:tgtEl>
                                          <p:spTgt spid="32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22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MD5(Message Digest 5)</a:t>
            </a:r>
            <a:endParaRPr/>
          </a:p>
        </p:txBody>
      </p:sp>
      <p:sp>
        <p:nvSpPr>
          <p:cNvPr id="1767" name="Google Shape;1767;p22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Developed by Ron Rivest of MIT.</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Was the mostly used secure hash algorithm till it was cracked.</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Takes an input msg of arbitrary length and produsec as output a 128-bit message digest.</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input is processed in 512-bit block.</a:t>
            </a:r>
            <a:endParaRPr/>
          </a:p>
          <a:p>
            <a:pPr indent="-169227" lvl="0" marL="365125"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221"/>
          <p:cNvSpPr txBox="1"/>
          <p:nvPr/>
        </p:nvSpPr>
        <p:spPr>
          <a:xfrm>
            <a:off x="2133600" y="1600200"/>
            <a:ext cx="6400800" cy="457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773" name="Google Shape;1773;p221"/>
          <p:cNvCxnSpPr/>
          <p:nvPr/>
        </p:nvCxnSpPr>
        <p:spPr>
          <a:xfrm>
            <a:off x="8001000" y="1600200"/>
            <a:ext cx="0" cy="457200"/>
          </a:xfrm>
          <a:prstGeom prst="straightConnector1">
            <a:avLst/>
          </a:prstGeom>
          <a:noFill/>
          <a:ln cap="flat" cmpd="sng" w="9525">
            <a:solidFill>
              <a:schemeClr val="dk1"/>
            </a:solidFill>
            <a:prstDash val="solid"/>
            <a:miter lim="800000"/>
            <a:headEnd len="med" w="med" type="none"/>
            <a:tailEnd len="med" w="med" type="none"/>
          </a:ln>
        </p:spPr>
      </p:cxnSp>
      <p:cxnSp>
        <p:nvCxnSpPr>
          <p:cNvPr id="1774" name="Google Shape;1774;p221"/>
          <p:cNvCxnSpPr/>
          <p:nvPr/>
        </p:nvCxnSpPr>
        <p:spPr>
          <a:xfrm>
            <a:off x="6934200" y="1600200"/>
            <a:ext cx="0" cy="457200"/>
          </a:xfrm>
          <a:prstGeom prst="straightConnector1">
            <a:avLst/>
          </a:prstGeom>
          <a:noFill/>
          <a:ln cap="flat" cmpd="sng" w="9525">
            <a:solidFill>
              <a:schemeClr val="dk1"/>
            </a:solidFill>
            <a:prstDash val="solid"/>
            <a:miter lim="800000"/>
            <a:headEnd len="med" w="med" type="none"/>
            <a:tailEnd len="med" w="med" type="none"/>
          </a:ln>
        </p:spPr>
      </p:cxnSp>
      <p:sp>
        <p:nvSpPr>
          <p:cNvPr id="1775" name="Google Shape;1775;p221"/>
          <p:cNvSpPr txBox="1"/>
          <p:nvPr/>
        </p:nvSpPr>
        <p:spPr>
          <a:xfrm>
            <a:off x="3565525" y="1565275"/>
            <a:ext cx="12509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Message</a:t>
            </a:r>
            <a:endParaRPr/>
          </a:p>
        </p:txBody>
      </p:sp>
      <p:sp>
        <p:nvSpPr>
          <p:cNvPr id="1776" name="Google Shape;1776;p221"/>
          <p:cNvSpPr txBox="1"/>
          <p:nvPr/>
        </p:nvSpPr>
        <p:spPr>
          <a:xfrm>
            <a:off x="6858000" y="1600200"/>
            <a:ext cx="10985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100…0</a:t>
            </a:r>
            <a:endParaRPr/>
          </a:p>
        </p:txBody>
      </p:sp>
      <p:sp>
        <p:nvSpPr>
          <p:cNvPr id="1777" name="Google Shape;1777;p221"/>
          <p:cNvSpPr txBox="1"/>
          <p:nvPr/>
        </p:nvSpPr>
        <p:spPr>
          <a:xfrm>
            <a:off x="7799387" y="485775"/>
            <a:ext cx="1649412"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message</a:t>
            </a:r>
            <a:endParaRPr/>
          </a:p>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Length 64 bits</a:t>
            </a:r>
            <a:endParaRPr/>
          </a:p>
        </p:txBody>
      </p:sp>
      <p:cxnSp>
        <p:nvCxnSpPr>
          <p:cNvPr id="1778" name="Google Shape;1778;p221"/>
          <p:cNvCxnSpPr/>
          <p:nvPr/>
        </p:nvCxnSpPr>
        <p:spPr>
          <a:xfrm>
            <a:off x="8534400" y="1143000"/>
            <a:ext cx="0" cy="381000"/>
          </a:xfrm>
          <a:prstGeom prst="straightConnector1">
            <a:avLst/>
          </a:prstGeom>
          <a:noFill/>
          <a:ln cap="flat" cmpd="sng" w="19050">
            <a:solidFill>
              <a:schemeClr val="dk1"/>
            </a:solidFill>
            <a:prstDash val="solid"/>
            <a:miter lim="800000"/>
            <a:headEnd len="med" w="med" type="none"/>
            <a:tailEnd len="med" w="med" type="triangle"/>
          </a:ln>
        </p:spPr>
      </p:cxnSp>
      <p:cxnSp>
        <p:nvCxnSpPr>
          <p:cNvPr id="1779" name="Google Shape;1779;p221"/>
          <p:cNvCxnSpPr/>
          <p:nvPr/>
        </p:nvCxnSpPr>
        <p:spPr>
          <a:xfrm>
            <a:off x="2133600" y="2362200"/>
            <a:ext cx="2057400" cy="0"/>
          </a:xfrm>
          <a:prstGeom prst="straightConnector1">
            <a:avLst/>
          </a:prstGeom>
          <a:noFill/>
          <a:ln cap="flat" cmpd="sng" w="28575">
            <a:solidFill>
              <a:schemeClr val="dk1"/>
            </a:solidFill>
            <a:prstDash val="solid"/>
            <a:miter lim="800000"/>
            <a:headEnd len="med" w="med" type="triangle"/>
            <a:tailEnd len="med" w="med" type="none"/>
          </a:ln>
        </p:spPr>
      </p:cxnSp>
      <p:cxnSp>
        <p:nvCxnSpPr>
          <p:cNvPr id="1780" name="Google Shape;1780;p221"/>
          <p:cNvCxnSpPr/>
          <p:nvPr/>
        </p:nvCxnSpPr>
        <p:spPr>
          <a:xfrm>
            <a:off x="6324600" y="2362200"/>
            <a:ext cx="2209800" cy="0"/>
          </a:xfrm>
          <a:prstGeom prst="straightConnector1">
            <a:avLst/>
          </a:prstGeom>
          <a:noFill/>
          <a:ln cap="flat" cmpd="sng" w="28575">
            <a:solidFill>
              <a:schemeClr val="dk1"/>
            </a:solidFill>
            <a:prstDash val="solid"/>
            <a:miter lim="800000"/>
            <a:headEnd len="med" w="med" type="none"/>
            <a:tailEnd len="med" w="med" type="triangle"/>
          </a:ln>
        </p:spPr>
      </p:cxnSp>
      <p:sp>
        <p:nvSpPr>
          <p:cNvPr id="1781" name="Google Shape;1781;p221"/>
          <p:cNvSpPr txBox="1"/>
          <p:nvPr/>
        </p:nvSpPr>
        <p:spPr>
          <a:xfrm>
            <a:off x="4419600" y="2133600"/>
            <a:ext cx="14605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L X 512 bits</a:t>
            </a:r>
            <a:endParaRPr/>
          </a:p>
        </p:txBody>
      </p:sp>
      <p:sp>
        <p:nvSpPr>
          <p:cNvPr id="1782" name="Google Shape;1782;p221"/>
          <p:cNvSpPr txBox="1"/>
          <p:nvPr/>
        </p:nvSpPr>
        <p:spPr>
          <a:xfrm>
            <a:off x="2133600" y="3200400"/>
            <a:ext cx="1066800" cy="457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Block</a:t>
            </a:r>
            <a:r>
              <a:rPr b="0" baseline="-25000" i="0" lang="en-US" sz="2000" u="none">
                <a:solidFill>
                  <a:schemeClr val="dk1"/>
                </a:solidFill>
                <a:latin typeface="Times New Roman"/>
                <a:ea typeface="Times New Roman"/>
                <a:cs typeface="Times New Roman"/>
                <a:sym typeface="Times New Roman"/>
              </a:rPr>
              <a:t>0</a:t>
            </a:r>
            <a:endParaRPr/>
          </a:p>
        </p:txBody>
      </p:sp>
      <p:sp>
        <p:nvSpPr>
          <p:cNvPr id="1783" name="Google Shape;1783;p221"/>
          <p:cNvSpPr txBox="1"/>
          <p:nvPr/>
        </p:nvSpPr>
        <p:spPr>
          <a:xfrm>
            <a:off x="3200400" y="3200400"/>
            <a:ext cx="1066800" cy="457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4" name="Google Shape;1784;p221"/>
          <p:cNvSpPr txBox="1"/>
          <p:nvPr/>
        </p:nvSpPr>
        <p:spPr>
          <a:xfrm>
            <a:off x="5410200" y="3200400"/>
            <a:ext cx="1066800" cy="457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785" name="Google Shape;1785;p221"/>
          <p:cNvSpPr txBox="1"/>
          <p:nvPr/>
        </p:nvSpPr>
        <p:spPr>
          <a:xfrm>
            <a:off x="7467600" y="3200400"/>
            <a:ext cx="1066800" cy="4572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786" name="Google Shape;1786;p221"/>
          <p:cNvCxnSpPr/>
          <p:nvPr/>
        </p:nvCxnSpPr>
        <p:spPr>
          <a:xfrm>
            <a:off x="5257800" y="2590800"/>
            <a:ext cx="0" cy="457200"/>
          </a:xfrm>
          <a:prstGeom prst="straightConnector1">
            <a:avLst/>
          </a:prstGeom>
          <a:noFill/>
          <a:ln cap="flat" cmpd="sng" w="38100">
            <a:solidFill>
              <a:schemeClr val="dk1"/>
            </a:solidFill>
            <a:prstDash val="solid"/>
            <a:miter lim="800000"/>
            <a:headEnd len="med" w="med" type="none"/>
            <a:tailEnd len="med" w="med" type="triangle"/>
          </a:ln>
        </p:spPr>
      </p:cxnSp>
      <p:sp>
        <p:nvSpPr>
          <p:cNvPr id="1787" name="Google Shape;1787;p221"/>
          <p:cNvSpPr txBox="1"/>
          <p:nvPr/>
        </p:nvSpPr>
        <p:spPr>
          <a:xfrm>
            <a:off x="4648200" y="3048000"/>
            <a:ext cx="48895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a:t>
            </a:r>
            <a:endParaRPr/>
          </a:p>
        </p:txBody>
      </p:sp>
      <p:sp>
        <p:nvSpPr>
          <p:cNvPr id="1788" name="Google Shape;1788;p221"/>
          <p:cNvSpPr txBox="1"/>
          <p:nvPr/>
        </p:nvSpPr>
        <p:spPr>
          <a:xfrm>
            <a:off x="6705600" y="3048000"/>
            <a:ext cx="48895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Times New Roman"/>
              <a:buNone/>
            </a:pPr>
            <a:r>
              <a:rPr b="0" i="0" lang="en-US" sz="3200" u="none">
                <a:solidFill>
                  <a:schemeClr val="dk1"/>
                </a:solidFill>
                <a:latin typeface="Times New Roman"/>
                <a:ea typeface="Times New Roman"/>
                <a:cs typeface="Times New Roman"/>
                <a:sym typeface="Times New Roman"/>
              </a:rPr>
              <a:t>...</a:t>
            </a:r>
            <a:endParaRPr/>
          </a:p>
        </p:txBody>
      </p:sp>
      <p:sp>
        <p:nvSpPr>
          <p:cNvPr id="1789" name="Google Shape;1789;p221"/>
          <p:cNvSpPr txBox="1"/>
          <p:nvPr/>
        </p:nvSpPr>
        <p:spPr>
          <a:xfrm>
            <a:off x="2209800" y="2819400"/>
            <a:ext cx="83502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Times New Roman"/>
              <a:buNone/>
            </a:pPr>
            <a:r>
              <a:rPr b="0" i="0" lang="en-US" sz="1600" u="none">
                <a:solidFill>
                  <a:schemeClr val="dk1"/>
                </a:solidFill>
                <a:latin typeface="Times New Roman"/>
                <a:ea typeface="Times New Roman"/>
                <a:cs typeface="Times New Roman"/>
                <a:sym typeface="Times New Roman"/>
              </a:rPr>
              <a:t>512 bits</a:t>
            </a:r>
            <a:endParaRPr/>
          </a:p>
        </p:txBody>
      </p:sp>
      <p:cxnSp>
        <p:nvCxnSpPr>
          <p:cNvPr id="1790" name="Google Shape;1790;p221"/>
          <p:cNvCxnSpPr/>
          <p:nvPr/>
        </p:nvCxnSpPr>
        <p:spPr>
          <a:xfrm rot="10800000">
            <a:off x="2133600" y="2971800"/>
            <a:ext cx="1524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1791" name="Google Shape;1791;p221"/>
          <p:cNvCxnSpPr/>
          <p:nvPr/>
        </p:nvCxnSpPr>
        <p:spPr>
          <a:xfrm>
            <a:off x="2971800" y="2971800"/>
            <a:ext cx="228600" cy="0"/>
          </a:xfrm>
          <a:prstGeom prst="straightConnector1">
            <a:avLst/>
          </a:prstGeom>
          <a:noFill/>
          <a:ln cap="flat" cmpd="sng" w="38100">
            <a:solidFill>
              <a:schemeClr val="dk1"/>
            </a:solidFill>
            <a:prstDash val="solid"/>
            <a:miter lim="800000"/>
            <a:headEnd len="med" w="med" type="none"/>
            <a:tailEnd len="med" w="med" type="triangle"/>
          </a:ln>
        </p:spPr>
      </p:cxnSp>
      <p:sp>
        <p:nvSpPr>
          <p:cNvPr id="1792" name="Google Shape;1792;p221"/>
          <p:cNvSpPr txBox="1"/>
          <p:nvPr/>
        </p:nvSpPr>
        <p:spPr>
          <a:xfrm>
            <a:off x="3276600" y="3200400"/>
            <a:ext cx="87312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Block</a:t>
            </a:r>
            <a:r>
              <a:rPr b="0" baseline="-25000" i="0" lang="en-US" sz="2000" u="none">
                <a:solidFill>
                  <a:schemeClr val="dk1"/>
                </a:solidFill>
                <a:latin typeface="Times New Roman"/>
                <a:ea typeface="Times New Roman"/>
                <a:cs typeface="Times New Roman"/>
                <a:sym typeface="Times New Roman"/>
              </a:rPr>
              <a:t>1</a:t>
            </a:r>
            <a:endParaRPr/>
          </a:p>
        </p:txBody>
      </p:sp>
      <p:sp>
        <p:nvSpPr>
          <p:cNvPr id="1793" name="Google Shape;1793;p221"/>
          <p:cNvSpPr txBox="1"/>
          <p:nvPr/>
        </p:nvSpPr>
        <p:spPr>
          <a:xfrm>
            <a:off x="5410200" y="3200400"/>
            <a:ext cx="11430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Block</a:t>
            </a:r>
            <a:r>
              <a:rPr b="0" baseline="-25000" i="0" lang="en-US" sz="2000" u="none">
                <a:solidFill>
                  <a:schemeClr val="dk1"/>
                </a:solidFill>
                <a:latin typeface="Times New Roman"/>
                <a:ea typeface="Times New Roman"/>
                <a:cs typeface="Times New Roman"/>
                <a:sym typeface="Times New Roman"/>
              </a:rPr>
              <a:t>n</a:t>
            </a:r>
            <a:endParaRPr/>
          </a:p>
        </p:txBody>
      </p:sp>
      <p:sp>
        <p:nvSpPr>
          <p:cNvPr id="1794" name="Google Shape;1794;p221"/>
          <p:cNvSpPr txBox="1"/>
          <p:nvPr/>
        </p:nvSpPr>
        <p:spPr>
          <a:xfrm>
            <a:off x="7543800" y="3200400"/>
            <a:ext cx="11430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Block</a:t>
            </a:r>
            <a:r>
              <a:rPr b="0" baseline="-25000" i="0" lang="en-US" sz="2000" u="none">
                <a:solidFill>
                  <a:schemeClr val="dk1"/>
                </a:solidFill>
                <a:latin typeface="Times New Roman"/>
                <a:ea typeface="Times New Roman"/>
                <a:cs typeface="Times New Roman"/>
                <a:sym typeface="Times New Roman"/>
              </a:rPr>
              <a:t>L-1</a:t>
            </a:r>
            <a:endParaRPr/>
          </a:p>
        </p:txBody>
      </p:sp>
      <p:sp>
        <p:nvSpPr>
          <p:cNvPr id="1795" name="Google Shape;1795;p221"/>
          <p:cNvSpPr txBox="1"/>
          <p:nvPr/>
        </p:nvSpPr>
        <p:spPr>
          <a:xfrm>
            <a:off x="2286000" y="4495800"/>
            <a:ext cx="685800" cy="609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H</a:t>
            </a:r>
            <a:r>
              <a:rPr b="0" baseline="-25000" i="0" lang="en-US" sz="2400" u="none">
                <a:solidFill>
                  <a:schemeClr val="dk1"/>
                </a:solidFill>
                <a:latin typeface="Times New Roman"/>
                <a:ea typeface="Times New Roman"/>
                <a:cs typeface="Times New Roman"/>
                <a:sym typeface="Times New Roman"/>
              </a:rPr>
              <a:t>MD5</a:t>
            </a:r>
            <a:endParaRPr/>
          </a:p>
        </p:txBody>
      </p:sp>
      <p:sp>
        <p:nvSpPr>
          <p:cNvPr id="1796" name="Google Shape;1796;p221"/>
          <p:cNvSpPr txBox="1"/>
          <p:nvPr/>
        </p:nvSpPr>
        <p:spPr>
          <a:xfrm>
            <a:off x="3429000" y="4495800"/>
            <a:ext cx="685800" cy="609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H</a:t>
            </a:r>
            <a:r>
              <a:rPr b="0" baseline="-25000" i="0" lang="en-US" sz="2400" u="none">
                <a:solidFill>
                  <a:schemeClr val="dk1"/>
                </a:solidFill>
                <a:latin typeface="Times New Roman"/>
                <a:ea typeface="Times New Roman"/>
                <a:cs typeface="Times New Roman"/>
                <a:sym typeface="Times New Roman"/>
              </a:rPr>
              <a:t>MD5</a:t>
            </a:r>
            <a:endParaRPr/>
          </a:p>
        </p:txBody>
      </p:sp>
      <p:sp>
        <p:nvSpPr>
          <p:cNvPr id="1797" name="Google Shape;1797;p221"/>
          <p:cNvSpPr txBox="1"/>
          <p:nvPr/>
        </p:nvSpPr>
        <p:spPr>
          <a:xfrm>
            <a:off x="5562600" y="4495800"/>
            <a:ext cx="685800" cy="609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H</a:t>
            </a:r>
            <a:r>
              <a:rPr b="0" baseline="-25000" i="0" lang="en-US" sz="2400" u="none">
                <a:solidFill>
                  <a:schemeClr val="dk1"/>
                </a:solidFill>
                <a:latin typeface="Times New Roman"/>
                <a:ea typeface="Times New Roman"/>
                <a:cs typeface="Times New Roman"/>
                <a:sym typeface="Times New Roman"/>
              </a:rPr>
              <a:t>MD5</a:t>
            </a:r>
            <a:endParaRPr/>
          </a:p>
        </p:txBody>
      </p:sp>
      <p:sp>
        <p:nvSpPr>
          <p:cNvPr id="1798" name="Google Shape;1798;p221"/>
          <p:cNvSpPr txBox="1"/>
          <p:nvPr/>
        </p:nvSpPr>
        <p:spPr>
          <a:xfrm>
            <a:off x="7620000" y="4495800"/>
            <a:ext cx="685800" cy="609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H</a:t>
            </a:r>
            <a:r>
              <a:rPr b="0" baseline="-25000" i="0" lang="en-US" sz="2400" u="none">
                <a:solidFill>
                  <a:schemeClr val="dk1"/>
                </a:solidFill>
                <a:latin typeface="Times New Roman"/>
                <a:ea typeface="Times New Roman"/>
                <a:cs typeface="Times New Roman"/>
                <a:sym typeface="Times New Roman"/>
              </a:rPr>
              <a:t>MD5</a:t>
            </a:r>
            <a:endParaRPr/>
          </a:p>
        </p:txBody>
      </p:sp>
      <p:cxnSp>
        <p:nvCxnSpPr>
          <p:cNvPr id="1799" name="Google Shape;1799;p221"/>
          <p:cNvCxnSpPr/>
          <p:nvPr/>
        </p:nvCxnSpPr>
        <p:spPr>
          <a:xfrm>
            <a:off x="2667000" y="3657600"/>
            <a:ext cx="0" cy="838200"/>
          </a:xfrm>
          <a:prstGeom prst="straightConnector1">
            <a:avLst/>
          </a:prstGeom>
          <a:noFill/>
          <a:ln cap="flat" cmpd="sng" w="28575">
            <a:solidFill>
              <a:schemeClr val="dk1"/>
            </a:solidFill>
            <a:prstDash val="solid"/>
            <a:miter lim="800000"/>
            <a:headEnd len="med" w="med" type="none"/>
            <a:tailEnd len="med" w="med" type="triangle"/>
          </a:ln>
        </p:spPr>
      </p:cxnSp>
      <p:cxnSp>
        <p:nvCxnSpPr>
          <p:cNvPr id="1800" name="Google Shape;1800;p221"/>
          <p:cNvCxnSpPr/>
          <p:nvPr/>
        </p:nvCxnSpPr>
        <p:spPr>
          <a:xfrm>
            <a:off x="3810000" y="3657600"/>
            <a:ext cx="0" cy="838200"/>
          </a:xfrm>
          <a:prstGeom prst="straightConnector1">
            <a:avLst/>
          </a:prstGeom>
          <a:noFill/>
          <a:ln cap="flat" cmpd="sng" w="28575">
            <a:solidFill>
              <a:schemeClr val="dk1"/>
            </a:solidFill>
            <a:prstDash val="solid"/>
            <a:miter lim="800000"/>
            <a:headEnd len="med" w="med" type="none"/>
            <a:tailEnd len="med" w="med" type="triangle"/>
          </a:ln>
        </p:spPr>
      </p:cxnSp>
      <p:cxnSp>
        <p:nvCxnSpPr>
          <p:cNvPr id="1801" name="Google Shape;1801;p221"/>
          <p:cNvCxnSpPr/>
          <p:nvPr/>
        </p:nvCxnSpPr>
        <p:spPr>
          <a:xfrm>
            <a:off x="5943600" y="3657600"/>
            <a:ext cx="0" cy="838200"/>
          </a:xfrm>
          <a:prstGeom prst="straightConnector1">
            <a:avLst/>
          </a:prstGeom>
          <a:noFill/>
          <a:ln cap="flat" cmpd="sng" w="28575">
            <a:solidFill>
              <a:schemeClr val="dk1"/>
            </a:solidFill>
            <a:prstDash val="solid"/>
            <a:miter lim="800000"/>
            <a:headEnd len="med" w="med" type="none"/>
            <a:tailEnd len="med" w="med" type="triangle"/>
          </a:ln>
        </p:spPr>
      </p:cxnSp>
      <p:cxnSp>
        <p:nvCxnSpPr>
          <p:cNvPr id="1802" name="Google Shape;1802;p221"/>
          <p:cNvCxnSpPr/>
          <p:nvPr/>
        </p:nvCxnSpPr>
        <p:spPr>
          <a:xfrm>
            <a:off x="8001000" y="3657600"/>
            <a:ext cx="0" cy="838200"/>
          </a:xfrm>
          <a:prstGeom prst="straightConnector1">
            <a:avLst/>
          </a:prstGeom>
          <a:noFill/>
          <a:ln cap="flat" cmpd="sng" w="28575">
            <a:solidFill>
              <a:schemeClr val="dk1"/>
            </a:solidFill>
            <a:prstDash val="solid"/>
            <a:miter lim="800000"/>
            <a:headEnd len="med" w="med" type="none"/>
            <a:tailEnd len="med" w="med" type="triangle"/>
          </a:ln>
        </p:spPr>
      </p:cxnSp>
      <p:cxnSp>
        <p:nvCxnSpPr>
          <p:cNvPr id="1803" name="Google Shape;1803;p221"/>
          <p:cNvCxnSpPr/>
          <p:nvPr/>
        </p:nvCxnSpPr>
        <p:spPr>
          <a:xfrm flipH="1" rot="10800000">
            <a:off x="2438400" y="3886200"/>
            <a:ext cx="381000" cy="228600"/>
          </a:xfrm>
          <a:prstGeom prst="straightConnector1">
            <a:avLst/>
          </a:prstGeom>
          <a:noFill/>
          <a:ln cap="flat" cmpd="sng" w="9525">
            <a:solidFill>
              <a:schemeClr val="dk1"/>
            </a:solidFill>
            <a:prstDash val="solid"/>
            <a:miter lim="800000"/>
            <a:headEnd len="med" w="med" type="none"/>
            <a:tailEnd len="med" w="med" type="none"/>
          </a:ln>
        </p:spPr>
      </p:cxnSp>
      <p:sp>
        <p:nvSpPr>
          <p:cNvPr id="1804" name="Google Shape;1804;p221"/>
          <p:cNvSpPr txBox="1"/>
          <p:nvPr/>
        </p:nvSpPr>
        <p:spPr>
          <a:xfrm>
            <a:off x="2803525" y="3924300"/>
            <a:ext cx="5270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512</a:t>
            </a:r>
            <a:endParaRPr/>
          </a:p>
        </p:txBody>
      </p:sp>
      <p:cxnSp>
        <p:nvCxnSpPr>
          <p:cNvPr id="1805" name="Google Shape;1805;p221"/>
          <p:cNvCxnSpPr/>
          <p:nvPr/>
        </p:nvCxnSpPr>
        <p:spPr>
          <a:xfrm>
            <a:off x="1905000" y="4800600"/>
            <a:ext cx="381000" cy="0"/>
          </a:xfrm>
          <a:prstGeom prst="straightConnector1">
            <a:avLst/>
          </a:prstGeom>
          <a:noFill/>
          <a:ln cap="flat" cmpd="sng" w="28575">
            <a:solidFill>
              <a:schemeClr val="dk1"/>
            </a:solidFill>
            <a:prstDash val="solid"/>
            <a:miter lim="800000"/>
            <a:headEnd len="med" w="med" type="none"/>
            <a:tailEnd len="med" w="med" type="triangle"/>
          </a:ln>
        </p:spPr>
      </p:cxnSp>
      <p:sp>
        <p:nvSpPr>
          <p:cNvPr id="1806" name="Google Shape;1806;p221"/>
          <p:cNvSpPr txBox="1"/>
          <p:nvPr/>
        </p:nvSpPr>
        <p:spPr>
          <a:xfrm>
            <a:off x="1203325" y="4533900"/>
            <a:ext cx="1235075" cy="1066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MD</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Buffer</a:t>
            </a:r>
            <a:r>
              <a:rPr b="0" baseline="-25000" i="0" lang="en-US" sz="2000" u="none">
                <a:solidFill>
                  <a:schemeClr val="dk1"/>
                </a:solidFill>
                <a:latin typeface="Times New Roman"/>
                <a:ea typeface="Times New Roman"/>
                <a:cs typeface="Times New Roman"/>
                <a:sym typeface="Times New Roman"/>
              </a:rPr>
              <a:t>0</a:t>
            </a:r>
            <a:endParaRPr/>
          </a:p>
          <a:p>
            <a:pPr indent="0" lvl="0" marL="0" marR="0" rtl="0" algn="l">
              <a:lnSpc>
                <a:spcPct val="100000"/>
              </a:lnSpc>
              <a:spcBef>
                <a:spcPts val="0"/>
              </a:spcBef>
              <a:spcAft>
                <a:spcPts val="0"/>
              </a:spcAft>
              <a:buClr>
                <a:schemeClr val="dk1"/>
              </a:buClr>
              <a:buSzPts val="2400"/>
              <a:buFont typeface="Times New Roman"/>
              <a:buNone/>
            </a:pPr>
            <a:r>
              <a:rPr b="0" baseline="-25000" i="0" lang="en-US" sz="2400" u="none">
                <a:solidFill>
                  <a:schemeClr val="dk1"/>
                </a:solidFill>
                <a:latin typeface="Times New Roman"/>
                <a:ea typeface="Times New Roman"/>
                <a:cs typeface="Times New Roman"/>
                <a:sym typeface="Times New Roman"/>
              </a:rPr>
              <a:t>IV</a:t>
            </a:r>
            <a:endParaRPr/>
          </a:p>
        </p:txBody>
      </p:sp>
      <p:cxnSp>
        <p:nvCxnSpPr>
          <p:cNvPr id="1807" name="Google Shape;1807;p221"/>
          <p:cNvCxnSpPr/>
          <p:nvPr/>
        </p:nvCxnSpPr>
        <p:spPr>
          <a:xfrm flipH="1" rot="10800000">
            <a:off x="1905000" y="4648200"/>
            <a:ext cx="152400" cy="228600"/>
          </a:xfrm>
          <a:prstGeom prst="straightConnector1">
            <a:avLst/>
          </a:prstGeom>
          <a:noFill/>
          <a:ln cap="flat" cmpd="sng" w="9525">
            <a:solidFill>
              <a:schemeClr val="dk1"/>
            </a:solidFill>
            <a:prstDash val="solid"/>
            <a:miter lim="800000"/>
            <a:headEnd len="med" w="med" type="none"/>
            <a:tailEnd len="med" w="med" type="none"/>
          </a:ln>
        </p:spPr>
      </p:cxnSp>
      <p:sp>
        <p:nvSpPr>
          <p:cNvPr id="1808" name="Google Shape;1808;p221"/>
          <p:cNvSpPr txBox="1"/>
          <p:nvPr/>
        </p:nvSpPr>
        <p:spPr>
          <a:xfrm>
            <a:off x="1812925" y="4305300"/>
            <a:ext cx="52705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128</a:t>
            </a:r>
            <a:endParaRPr/>
          </a:p>
        </p:txBody>
      </p:sp>
      <p:cxnSp>
        <p:nvCxnSpPr>
          <p:cNvPr id="1809" name="Google Shape;1809;p221"/>
          <p:cNvCxnSpPr/>
          <p:nvPr/>
        </p:nvCxnSpPr>
        <p:spPr>
          <a:xfrm>
            <a:off x="2971800" y="4800600"/>
            <a:ext cx="4572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1810" name="Google Shape;1810;p221"/>
          <p:cNvCxnSpPr/>
          <p:nvPr/>
        </p:nvCxnSpPr>
        <p:spPr>
          <a:xfrm>
            <a:off x="5105400" y="4800600"/>
            <a:ext cx="457200" cy="0"/>
          </a:xfrm>
          <a:prstGeom prst="straightConnector1">
            <a:avLst/>
          </a:prstGeom>
          <a:noFill/>
          <a:ln cap="flat" cmpd="sng" w="28575">
            <a:solidFill>
              <a:schemeClr val="dk1"/>
            </a:solidFill>
            <a:prstDash val="solid"/>
            <a:miter lim="800000"/>
            <a:headEnd len="med" w="med" type="none"/>
            <a:tailEnd len="med" w="med" type="triangle"/>
          </a:ln>
        </p:spPr>
      </p:cxnSp>
      <p:cxnSp>
        <p:nvCxnSpPr>
          <p:cNvPr id="1811" name="Google Shape;1811;p221"/>
          <p:cNvCxnSpPr/>
          <p:nvPr/>
        </p:nvCxnSpPr>
        <p:spPr>
          <a:xfrm>
            <a:off x="7162800" y="4800600"/>
            <a:ext cx="457200" cy="0"/>
          </a:xfrm>
          <a:prstGeom prst="straightConnector1">
            <a:avLst/>
          </a:prstGeom>
          <a:noFill/>
          <a:ln cap="flat" cmpd="sng" w="28575">
            <a:solidFill>
              <a:schemeClr val="dk1"/>
            </a:solidFill>
            <a:prstDash val="solid"/>
            <a:miter lim="800000"/>
            <a:headEnd len="med" w="med" type="none"/>
            <a:tailEnd len="med" w="med" type="triangle"/>
          </a:ln>
        </p:spPr>
      </p:cxnSp>
      <p:sp>
        <p:nvSpPr>
          <p:cNvPr id="1812" name="Google Shape;1812;p221"/>
          <p:cNvSpPr txBox="1"/>
          <p:nvPr/>
        </p:nvSpPr>
        <p:spPr>
          <a:xfrm>
            <a:off x="7467600" y="5715000"/>
            <a:ext cx="1143000" cy="6858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128-bit</a:t>
            </a:r>
            <a:endParaRPr/>
          </a:p>
          <a:p>
            <a:pPr indent="0" lvl="0" marL="0" marR="0" rtl="0" algn="ctr">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digest</a:t>
            </a:r>
            <a:endParaRPr/>
          </a:p>
        </p:txBody>
      </p:sp>
      <p:cxnSp>
        <p:nvCxnSpPr>
          <p:cNvPr id="1813" name="Google Shape;1813;p221"/>
          <p:cNvCxnSpPr/>
          <p:nvPr/>
        </p:nvCxnSpPr>
        <p:spPr>
          <a:xfrm>
            <a:off x="8305800" y="4800600"/>
            <a:ext cx="228600" cy="0"/>
          </a:xfrm>
          <a:prstGeom prst="straightConnector1">
            <a:avLst/>
          </a:prstGeom>
          <a:noFill/>
          <a:ln cap="flat" cmpd="sng" w="9525">
            <a:solidFill>
              <a:schemeClr val="dk1"/>
            </a:solidFill>
            <a:prstDash val="solid"/>
            <a:miter lim="800000"/>
            <a:headEnd len="med" w="med" type="none"/>
            <a:tailEnd len="med" w="med" type="none"/>
          </a:ln>
        </p:spPr>
      </p:cxnSp>
      <p:cxnSp>
        <p:nvCxnSpPr>
          <p:cNvPr id="1814" name="Google Shape;1814;p221"/>
          <p:cNvCxnSpPr/>
          <p:nvPr/>
        </p:nvCxnSpPr>
        <p:spPr>
          <a:xfrm>
            <a:off x="8534400" y="4800600"/>
            <a:ext cx="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815" name="Google Shape;1815;p221"/>
          <p:cNvCxnSpPr/>
          <p:nvPr/>
        </p:nvCxnSpPr>
        <p:spPr>
          <a:xfrm rot="10800000">
            <a:off x="8001000" y="5410200"/>
            <a:ext cx="533400" cy="0"/>
          </a:xfrm>
          <a:prstGeom prst="straightConnector1">
            <a:avLst/>
          </a:prstGeom>
          <a:noFill/>
          <a:ln cap="flat" cmpd="sng" w="9525">
            <a:solidFill>
              <a:schemeClr val="dk1"/>
            </a:solidFill>
            <a:prstDash val="solid"/>
            <a:miter lim="800000"/>
            <a:headEnd len="med" w="med" type="none"/>
            <a:tailEnd len="med" w="med" type="none"/>
          </a:ln>
        </p:spPr>
      </p:cxnSp>
      <p:cxnSp>
        <p:nvCxnSpPr>
          <p:cNvPr id="1816" name="Google Shape;1816;p221"/>
          <p:cNvCxnSpPr/>
          <p:nvPr/>
        </p:nvCxnSpPr>
        <p:spPr>
          <a:xfrm>
            <a:off x="8001000" y="5410200"/>
            <a:ext cx="0" cy="304800"/>
          </a:xfrm>
          <a:prstGeom prst="straightConnector1">
            <a:avLst/>
          </a:prstGeom>
          <a:noFill/>
          <a:ln cap="flat" cmpd="sng" w="19050">
            <a:solidFill>
              <a:schemeClr val="dk1"/>
            </a:solidFill>
            <a:prstDash val="solid"/>
            <a:miter lim="800000"/>
            <a:headEnd len="med" w="med" type="none"/>
            <a:tailEnd len="med" w="med" type="triangle"/>
          </a:ln>
        </p:spPr>
      </p:cxnSp>
      <p:sp>
        <p:nvSpPr>
          <p:cNvPr id="1817" name="Google Shape;1817;p221"/>
          <p:cNvSpPr txBox="1"/>
          <p:nvPr/>
        </p:nvSpPr>
        <p:spPr>
          <a:xfrm>
            <a:off x="2895600" y="5257800"/>
            <a:ext cx="1235075"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MD</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buffer</a:t>
            </a:r>
            <a:r>
              <a:rPr b="0" baseline="-25000" i="0" lang="en-US" sz="2000" u="none">
                <a:solidFill>
                  <a:schemeClr val="dk1"/>
                </a:solidFill>
                <a:latin typeface="Times New Roman"/>
                <a:ea typeface="Times New Roman"/>
                <a:cs typeface="Times New Roman"/>
                <a:sym typeface="Times New Roman"/>
              </a:rPr>
              <a:t>1</a:t>
            </a:r>
            <a:endParaRPr/>
          </a:p>
        </p:txBody>
      </p:sp>
      <p:cxnSp>
        <p:nvCxnSpPr>
          <p:cNvPr id="1818" name="Google Shape;1818;p221"/>
          <p:cNvCxnSpPr/>
          <p:nvPr/>
        </p:nvCxnSpPr>
        <p:spPr>
          <a:xfrm rot="10800000">
            <a:off x="3124200" y="5029200"/>
            <a:ext cx="0" cy="304800"/>
          </a:xfrm>
          <a:prstGeom prst="straightConnector1">
            <a:avLst/>
          </a:prstGeom>
          <a:noFill/>
          <a:ln cap="flat" cmpd="sng" w="9525">
            <a:solidFill>
              <a:schemeClr val="dk1"/>
            </a:solidFill>
            <a:prstDash val="solid"/>
            <a:miter lim="800000"/>
            <a:headEnd len="med" w="med" type="none"/>
            <a:tailEnd len="med" w="med" type="triangle"/>
          </a:ln>
        </p:spPr>
      </p:cxnSp>
      <p:sp>
        <p:nvSpPr>
          <p:cNvPr id="1819" name="Google Shape;1819;p221"/>
          <p:cNvSpPr txBox="1"/>
          <p:nvPr/>
        </p:nvSpPr>
        <p:spPr>
          <a:xfrm>
            <a:off x="4953000" y="5181600"/>
            <a:ext cx="1235075"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MD</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buffer</a:t>
            </a:r>
            <a:r>
              <a:rPr b="0" baseline="-25000" i="0" lang="en-US" sz="2000" u="none">
                <a:solidFill>
                  <a:schemeClr val="dk1"/>
                </a:solidFill>
                <a:latin typeface="Times New Roman"/>
                <a:ea typeface="Times New Roman"/>
                <a:cs typeface="Times New Roman"/>
                <a:sym typeface="Times New Roman"/>
              </a:rPr>
              <a:t>n</a:t>
            </a:r>
            <a:endParaRPr/>
          </a:p>
        </p:txBody>
      </p:sp>
      <p:cxnSp>
        <p:nvCxnSpPr>
          <p:cNvPr id="1820" name="Google Shape;1820;p221"/>
          <p:cNvCxnSpPr/>
          <p:nvPr/>
        </p:nvCxnSpPr>
        <p:spPr>
          <a:xfrm rot="10800000">
            <a:off x="5257800" y="4953000"/>
            <a:ext cx="0" cy="228600"/>
          </a:xfrm>
          <a:prstGeom prst="straightConnector1">
            <a:avLst/>
          </a:prstGeom>
          <a:noFill/>
          <a:ln cap="flat" cmpd="sng" w="9525">
            <a:solidFill>
              <a:schemeClr val="dk1"/>
            </a:solidFill>
            <a:prstDash val="solid"/>
            <a:miter lim="800000"/>
            <a:headEnd len="med" w="med" type="none"/>
            <a:tailEnd len="med" w="med" type="triangle"/>
          </a:ln>
        </p:spPr>
      </p:cxnSp>
      <p:sp>
        <p:nvSpPr>
          <p:cNvPr id="1821" name="Google Shape;1821;p221"/>
          <p:cNvSpPr txBox="1"/>
          <p:nvPr/>
        </p:nvSpPr>
        <p:spPr>
          <a:xfrm>
            <a:off x="6629400" y="4953000"/>
            <a:ext cx="1235075" cy="7016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MD</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buffer</a:t>
            </a:r>
            <a:r>
              <a:rPr b="0" baseline="-25000" i="0" lang="en-US" sz="2000" u="none">
                <a:solidFill>
                  <a:schemeClr val="dk1"/>
                </a:solidFill>
                <a:latin typeface="Times New Roman"/>
                <a:ea typeface="Times New Roman"/>
                <a:cs typeface="Times New Roman"/>
                <a:sym typeface="Times New Roman"/>
              </a:rPr>
              <a:t>L-1</a:t>
            </a:r>
            <a:endParaRPr/>
          </a:p>
        </p:txBody>
      </p:sp>
      <p:cxnSp>
        <p:nvCxnSpPr>
          <p:cNvPr id="1822" name="Google Shape;1822;p221"/>
          <p:cNvCxnSpPr/>
          <p:nvPr/>
        </p:nvCxnSpPr>
        <p:spPr>
          <a:xfrm rot="10800000">
            <a:off x="7315200" y="4876800"/>
            <a:ext cx="0" cy="304800"/>
          </a:xfrm>
          <a:prstGeom prst="straightConnector1">
            <a:avLst/>
          </a:prstGeom>
          <a:noFill/>
          <a:ln cap="flat" cmpd="sng" w="9525">
            <a:solidFill>
              <a:schemeClr val="dk1"/>
            </a:solidFill>
            <a:prstDash val="solid"/>
            <a:miter lim="800000"/>
            <a:headEnd len="med" w="med" type="none"/>
            <a:tailEnd len="med" w="med" type="triangle"/>
          </a:ln>
        </p:spPr>
      </p:cxnSp>
      <p:sp>
        <p:nvSpPr>
          <p:cNvPr id="1823" name="Google Shape;1823;p221"/>
          <p:cNvSpPr txBox="1"/>
          <p:nvPr/>
        </p:nvSpPr>
        <p:spPr>
          <a:xfrm>
            <a:off x="381000" y="609600"/>
            <a:ext cx="48037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H</a:t>
            </a:r>
            <a:r>
              <a:rPr b="0" baseline="-25000" i="0" lang="en-US" sz="2400" u="none">
                <a:solidFill>
                  <a:schemeClr val="dk1"/>
                </a:solidFill>
                <a:latin typeface="Times New Roman"/>
                <a:ea typeface="Times New Roman"/>
                <a:cs typeface="Times New Roman"/>
                <a:sym typeface="Times New Roman"/>
              </a:rPr>
              <a:t>MD5 </a:t>
            </a:r>
            <a:r>
              <a:rPr b="0" i="0" lang="en-US" sz="2400" u="none">
                <a:solidFill>
                  <a:schemeClr val="dk1"/>
                </a:solidFill>
                <a:latin typeface="Times New Roman"/>
                <a:ea typeface="Times New Roman"/>
                <a:cs typeface="Times New Roman"/>
                <a:sym typeface="Times New Roman"/>
              </a:rPr>
              <a:t>= 4-round compression function</a:t>
            </a:r>
            <a:endParaRPr/>
          </a:p>
        </p:txBody>
      </p:sp>
      <p:sp>
        <p:nvSpPr>
          <p:cNvPr id="1824" name="Google Shape;1824;p221"/>
          <p:cNvSpPr txBox="1"/>
          <p:nvPr/>
        </p:nvSpPr>
        <p:spPr>
          <a:xfrm>
            <a:off x="7010400" y="1082675"/>
            <a:ext cx="914400" cy="517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a:solidFill>
                  <a:schemeClr val="dk1"/>
                </a:solidFill>
                <a:latin typeface="Arial"/>
                <a:ea typeface="Arial"/>
                <a:cs typeface="Arial"/>
                <a:sym typeface="Arial"/>
              </a:rPr>
              <a:t>Padding bits</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22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MD5(Message Digest 5)</a:t>
            </a:r>
            <a:endParaRPr/>
          </a:p>
        </p:txBody>
      </p:sp>
      <p:sp>
        <p:nvSpPr>
          <p:cNvPr id="1830" name="Google Shape;1830;p22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Steps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Step 1 : Append padding bits.</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message is padded so that it’s length is 64 bits than an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integer multiple of 512 bits.</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Padding bits are always added even if the message is already of the desired length.</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Padding consists of single 1 bit followed by the necessary no. of zeroes.</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No. of padding bits is in the range 1-512 bits.</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Step1 2 : Append length</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A 64-bit representation of the length in bits of original message before padding is appended to the result of step1.</a:t>
            </a:r>
            <a:endParaRPr/>
          </a:p>
          <a:p>
            <a:pPr indent="-169227" lvl="0" marL="365125"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0" st="0"/>
                                            </p:txEl>
                                          </p:spTgt>
                                        </p:tgtEl>
                                        <p:attrNameLst>
                                          <p:attrName>style.visibility</p:attrName>
                                        </p:attrNameLst>
                                      </p:cBhvr>
                                      <p:to>
                                        <p:strVal val="visible"/>
                                      </p:to>
                                    </p:set>
                                    <p:animEffect filter="fade" transition="in">
                                      <p:cBhvr>
                                        <p:cTn dur="500"/>
                                        <p:tgtEl>
                                          <p:spTgt spid="18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1" st="1"/>
                                            </p:txEl>
                                          </p:spTgt>
                                        </p:tgtEl>
                                        <p:attrNameLst>
                                          <p:attrName>style.visibility</p:attrName>
                                        </p:attrNameLst>
                                      </p:cBhvr>
                                      <p:to>
                                        <p:strVal val="visible"/>
                                      </p:to>
                                    </p:set>
                                    <p:animEffect filter="fade" transition="in">
                                      <p:cBhvr>
                                        <p:cTn dur="500"/>
                                        <p:tgtEl>
                                          <p:spTgt spid="18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2" st="2"/>
                                            </p:txEl>
                                          </p:spTgt>
                                        </p:tgtEl>
                                        <p:attrNameLst>
                                          <p:attrName>style.visibility</p:attrName>
                                        </p:attrNameLst>
                                      </p:cBhvr>
                                      <p:to>
                                        <p:strVal val="visible"/>
                                      </p:to>
                                    </p:set>
                                    <p:animEffect filter="fade" transition="in">
                                      <p:cBhvr>
                                        <p:cTn dur="500"/>
                                        <p:tgtEl>
                                          <p:spTgt spid="18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3" st="3"/>
                                            </p:txEl>
                                          </p:spTgt>
                                        </p:tgtEl>
                                        <p:attrNameLst>
                                          <p:attrName>style.visibility</p:attrName>
                                        </p:attrNameLst>
                                      </p:cBhvr>
                                      <p:to>
                                        <p:strVal val="visible"/>
                                      </p:to>
                                    </p:set>
                                    <p:animEffect filter="fade" transition="in">
                                      <p:cBhvr>
                                        <p:cTn dur="500"/>
                                        <p:tgtEl>
                                          <p:spTgt spid="18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4" st="4"/>
                                            </p:txEl>
                                          </p:spTgt>
                                        </p:tgtEl>
                                        <p:attrNameLst>
                                          <p:attrName>style.visibility</p:attrName>
                                        </p:attrNameLst>
                                      </p:cBhvr>
                                      <p:to>
                                        <p:strVal val="visible"/>
                                      </p:to>
                                    </p:set>
                                    <p:animEffect filter="fade" transition="in">
                                      <p:cBhvr>
                                        <p:cTn dur="500"/>
                                        <p:tgtEl>
                                          <p:spTgt spid="18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5" st="5"/>
                                            </p:txEl>
                                          </p:spTgt>
                                        </p:tgtEl>
                                        <p:attrNameLst>
                                          <p:attrName>style.visibility</p:attrName>
                                        </p:attrNameLst>
                                      </p:cBhvr>
                                      <p:to>
                                        <p:strVal val="visible"/>
                                      </p:to>
                                    </p:set>
                                    <p:animEffect filter="fade" transition="in">
                                      <p:cBhvr>
                                        <p:cTn dur="500"/>
                                        <p:tgtEl>
                                          <p:spTgt spid="18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6" st="6"/>
                                            </p:txEl>
                                          </p:spTgt>
                                        </p:tgtEl>
                                        <p:attrNameLst>
                                          <p:attrName>style.visibility</p:attrName>
                                        </p:attrNameLst>
                                      </p:cBhvr>
                                      <p:to>
                                        <p:strVal val="visible"/>
                                      </p:to>
                                    </p:set>
                                    <p:animEffect filter="fade" transition="in">
                                      <p:cBhvr>
                                        <p:cTn dur="500"/>
                                        <p:tgtEl>
                                          <p:spTgt spid="18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7" st="7"/>
                                            </p:txEl>
                                          </p:spTgt>
                                        </p:tgtEl>
                                        <p:attrNameLst>
                                          <p:attrName>style.visibility</p:attrName>
                                        </p:attrNameLst>
                                      </p:cBhvr>
                                      <p:to>
                                        <p:strVal val="visible"/>
                                      </p:to>
                                    </p:set>
                                    <p:animEffect filter="fade" transition="in">
                                      <p:cBhvr>
                                        <p:cTn dur="500"/>
                                        <p:tgtEl>
                                          <p:spTgt spid="183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8" st="8"/>
                                            </p:txEl>
                                          </p:spTgt>
                                        </p:tgtEl>
                                        <p:attrNameLst>
                                          <p:attrName>style.visibility</p:attrName>
                                        </p:attrNameLst>
                                      </p:cBhvr>
                                      <p:to>
                                        <p:strVal val="visible"/>
                                      </p:to>
                                    </p:set>
                                    <p:animEffect filter="fade" transition="in">
                                      <p:cBhvr>
                                        <p:cTn dur="500"/>
                                        <p:tgtEl>
                                          <p:spTgt spid="183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9" st="9"/>
                                            </p:txEl>
                                          </p:spTgt>
                                        </p:tgtEl>
                                        <p:attrNameLst>
                                          <p:attrName>style.visibility</p:attrName>
                                        </p:attrNameLst>
                                      </p:cBhvr>
                                      <p:to>
                                        <p:strVal val="visible"/>
                                      </p:to>
                                    </p:set>
                                    <p:animEffect filter="fade" transition="in">
                                      <p:cBhvr>
                                        <p:cTn dur="500"/>
                                        <p:tgtEl>
                                          <p:spTgt spid="183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0">
                                            <p:txEl>
                                              <p:pRg end="10" st="10"/>
                                            </p:txEl>
                                          </p:spTgt>
                                        </p:tgtEl>
                                        <p:attrNameLst>
                                          <p:attrName>style.visibility</p:attrName>
                                        </p:attrNameLst>
                                      </p:cBhvr>
                                      <p:to>
                                        <p:strVal val="visible"/>
                                      </p:to>
                                    </p:set>
                                    <p:animEffect filter="fade" transition="in">
                                      <p:cBhvr>
                                        <p:cTn dur="500"/>
                                        <p:tgtEl>
                                          <p:spTgt spid="183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2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MD5(Message Digest 5)</a:t>
            </a:r>
            <a:endParaRPr/>
          </a:p>
        </p:txBody>
      </p:sp>
      <p:sp>
        <p:nvSpPr>
          <p:cNvPr id="1836" name="Google Shape;1836;p22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Example of steps 1 and 2</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Assume message length = 1000 bits</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No. of padding bits =(512 x 3) -1000 -64=472</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i.e 1 followed by 471 0’s</a:t>
            </a:r>
            <a:endParaRPr/>
          </a:p>
          <a:p>
            <a:pPr indent="-255587" lvl="0" marL="365125" rtl="0" algn="l">
              <a:lnSpc>
                <a:spcPct val="100000"/>
              </a:lnSpc>
              <a:spcBef>
                <a:spcPts val="400"/>
              </a:spcBef>
              <a:spcAft>
                <a:spcPts val="0"/>
              </a:spcAft>
              <a:buSzPts val="1224"/>
              <a:buNone/>
            </a:pPr>
            <a:r>
              <a:rPr b="1" i="0" lang="en-US" sz="1800" u="none">
                <a:solidFill>
                  <a:schemeClr val="dk1"/>
                </a:solidFill>
                <a:latin typeface="Lucida Sans"/>
                <a:ea typeface="Lucida Sans"/>
                <a:cs typeface="Lucida Sans"/>
                <a:sym typeface="Lucida Sans"/>
              </a:rPr>
              <a:t>Message length = 0…..011111011000 [binary equivalent of 1000]</a:t>
            </a:r>
            <a:endParaRPr/>
          </a:p>
        </p:txBody>
      </p:sp>
      <p:sp>
        <p:nvSpPr>
          <p:cNvPr id="1837" name="Google Shape;1837;p223"/>
          <p:cNvSpPr txBox="1"/>
          <p:nvPr/>
        </p:nvSpPr>
        <p:spPr>
          <a:xfrm>
            <a:off x="1752600" y="2895600"/>
            <a:ext cx="1219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8" name="Google Shape;1838;p223"/>
          <p:cNvSpPr txBox="1"/>
          <p:nvPr/>
        </p:nvSpPr>
        <p:spPr>
          <a:xfrm>
            <a:off x="3581400" y="2895600"/>
            <a:ext cx="1219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39" name="Google Shape;1839;p223"/>
          <p:cNvSpPr txBox="1"/>
          <p:nvPr/>
        </p:nvSpPr>
        <p:spPr>
          <a:xfrm>
            <a:off x="5257800" y="2895600"/>
            <a:ext cx="1219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840" name="Google Shape;1840;p223"/>
          <p:cNvCxnSpPr/>
          <p:nvPr/>
        </p:nvCxnSpPr>
        <p:spPr>
          <a:xfrm>
            <a:off x="1752600" y="2590800"/>
            <a:ext cx="1219200" cy="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841" name="Google Shape;1841;p223"/>
          <p:cNvCxnSpPr/>
          <p:nvPr/>
        </p:nvCxnSpPr>
        <p:spPr>
          <a:xfrm>
            <a:off x="3505200" y="2667000"/>
            <a:ext cx="1219200" cy="0"/>
          </a:xfrm>
          <a:prstGeom prst="straightConnector1">
            <a:avLst/>
          </a:prstGeom>
          <a:noFill/>
          <a:ln cap="flat" cmpd="sng" w="9525">
            <a:solidFill>
              <a:schemeClr val="dk1"/>
            </a:solidFill>
            <a:prstDash val="solid"/>
            <a:miter lim="800000"/>
            <a:headEnd len="med" w="med" type="triangle"/>
            <a:tailEnd len="med" w="med" type="triangle"/>
          </a:ln>
        </p:spPr>
      </p:cxnSp>
      <p:cxnSp>
        <p:nvCxnSpPr>
          <p:cNvPr id="1842" name="Google Shape;1842;p223"/>
          <p:cNvCxnSpPr/>
          <p:nvPr/>
        </p:nvCxnSpPr>
        <p:spPr>
          <a:xfrm>
            <a:off x="5257800" y="2667000"/>
            <a:ext cx="1219200" cy="0"/>
          </a:xfrm>
          <a:prstGeom prst="straightConnector1">
            <a:avLst/>
          </a:prstGeom>
          <a:noFill/>
          <a:ln cap="flat" cmpd="sng" w="9525">
            <a:solidFill>
              <a:schemeClr val="dk1"/>
            </a:solidFill>
            <a:prstDash val="solid"/>
            <a:miter lim="800000"/>
            <a:headEnd len="med" w="med" type="triangle"/>
            <a:tailEnd len="med" w="med" type="triangle"/>
          </a:ln>
        </p:spPr>
      </p:cxnSp>
      <p:sp>
        <p:nvSpPr>
          <p:cNvPr id="1843" name="Google Shape;1843;p223"/>
          <p:cNvSpPr txBox="1"/>
          <p:nvPr/>
        </p:nvSpPr>
        <p:spPr>
          <a:xfrm>
            <a:off x="1828800" y="21336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512</a:t>
            </a:r>
            <a:endParaRPr/>
          </a:p>
        </p:txBody>
      </p:sp>
      <p:sp>
        <p:nvSpPr>
          <p:cNvPr id="1844" name="Google Shape;1844;p223"/>
          <p:cNvSpPr txBox="1"/>
          <p:nvPr/>
        </p:nvSpPr>
        <p:spPr>
          <a:xfrm>
            <a:off x="3581400" y="3048000"/>
            <a:ext cx="685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488</a:t>
            </a:r>
            <a:endParaRPr/>
          </a:p>
        </p:txBody>
      </p:sp>
      <p:cxnSp>
        <p:nvCxnSpPr>
          <p:cNvPr id="1845" name="Google Shape;1845;p223"/>
          <p:cNvCxnSpPr/>
          <p:nvPr/>
        </p:nvCxnSpPr>
        <p:spPr>
          <a:xfrm>
            <a:off x="4419600" y="2895600"/>
            <a:ext cx="0" cy="609600"/>
          </a:xfrm>
          <a:prstGeom prst="straightConnector1">
            <a:avLst/>
          </a:prstGeom>
          <a:noFill/>
          <a:ln cap="flat" cmpd="sng" w="9525">
            <a:solidFill>
              <a:schemeClr val="dk1"/>
            </a:solidFill>
            <a:prstDash val="solid"/>
            <a:miter lim="800000"/>
            <a:headEnd len="med" w="med" type="none"/>
            <a:tailEnd len="med" w="med" type="none"/>
          </a:ln>
        </p:spPr>
      </p:cxnSp>
      <p:sp>
        <p:nvSpPr>
          <p:cNvPr id="1846" name="Google Shape;1846;p223"/>
          <p:cNvSpPr txBox="1"/>
          <p:nvPr/>
        </p:nvSpPr>
        <p:spPr>
          <a:xfrm>
            <a:off x="4495800" y="3048000"/>
            <a:ext cx="304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a:t>
            </a:r>
            <a:endParaRPr/>
          </a:p>
        </p:txBody>
      </p:sp>
      <p:sp>
        <p:nvSpPr>
          <p:cNvPr id="1847" name="Google Shape;1847;p223"/>
          <p:cNvSpPr txBox="1"/>
          <p:nvPr/>
        </p:nvSpPr>
        <p:spPr>
          <a:xfrm>
            <a:off x="5486400" y="3048000"/>
            <a:ext cx="304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a:t>
            </a:r>
            <a:endParaRPr/>
          </a:p>
        </p:txBody>
      </p:sp>
      <p:cxnSp>
        <p:nvCxnSpPr>
          <p:cNvPr id="1848" name="Google Shape;1848;p223"/>
          <p:cNvCxnSpPr/>
          <p:nvPr/>
        </p:nvCxnSpPr>
        <p:spPr>
          <a:xfrm>
            <a:off x="6096000" y="2895600"/>
            <a:ext cx="0" cy="609600"/>
          </a:xfrm>
          <a:prstGeom prst="straightConnector1">
            <a:avLst/>
          </a:prstGeom>
          <a:noFill/>
          <a:ln cap="flat" cmpd="sng" w="9525">
            <a:solidFill>
              <a:schemeClr val="dk1"/>
            </a:solidFill>
            <a:prstDash val="solid"/>
            <a:miter lim="800000"/>
            <a:headEnd len="med" w="med" type="none"/>
            <a:tailEnd len="med" w="med" type="none"/>
          </a:ln>
        </p:spPr>
      </p:cxnSp>
      <p:cxnSp>
        <p:nvCxnSpPr>
          <p:cNvPr id="1849" name="Google Shape;1849;p223"/>
          <p:cNvCxnSpPr/>
          <p:nvPr/>
        </p:nvCxnSpPr>
        <p:spPr>
          <a:xfrm>
            <a:off x="6324600" y="3505200"/>
            <a:ext cx="0" cy="304800"/>
          </a:xfrm>
          <a:prstGeom prst="straightConnector1">
            <a:avLst/>
          </a:prstGeom>
          <a:noFill/>
          <a:ln cap="flat" cmpd="sng" w="9525">
            <a:solidFill>
              <a:schemeClr val="dk1"/>
            </a:solidFill>
            <a:prstDash val="solid"/>
            <a:miter lim="800000"/>
            <a:headEnd len="med" w="med" type="none"/>
            <a:tailEnd len="med" w="med" type="triangle"/>
          </a:ln>
        </p:spPr>
      </p:cxnSp>
      <p:sp>
        <p:nvSpPr>
          <p:cNvPr id="1850" name="Google Shape;1850;p223"/>
          <p:cNvSpPr txBox="1"/>
          <p:nvPr/>
        </p:nvSpPr>
        <p:spPr>
          <a:xfrm>
            <a:off x="6096000" y="37338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64 bits</a:t>
            </a:r>
            <a:endParaRPr/>
          </a:p>
        </p:txBody>
      </p:sp>
      <p:sp>
        <p:nvSpPr>
          <p:cNvPr id="1851" name="Google Shape;1851;p223"/>
          <p:cNvSpPr txBox="1"/>
          <p:nvPr/>
        </p:nvSpPr>
        <p:spPr>
          <a:xfrm>
            <a:off x="1752600" y="3581400"/>
            <a:ext cx="1219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Blk 1</a:t>
            </a:r>
            <a:endParaRPr/>
          </a:p>
        </p:txBody>
      </p:sp>
      <p:sp>
        <p:nvSpPr>
          <p:cNvPr id="1852" name="Google Shape;1852;p223"/>
          <p:cNvSpPr txBox="1"/>
          <p:nvPr/>
        </p:nvSpPr>
        <p:spPr>
          <a:xfrm>
            <a:off x="3657600" y="3581400"/>
            <a:ext cx="1219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Blk 2</a:t>
            </a:r>
            <a:endParaRPr/>
          </a:p>
        </p:txBody>
      </p:sp>
      <p:sp>
        <p:nvSpPr>
          <p:cNvPr id="1853" name="Google Shape;1853;p223"/>
          <p:cNvSpPr txBox="1"/>
          <p:nvPr/>
        </p:nvSpPr>
        <p:spPr>
          <a:xfrm>
            <a:off x="5181600" y="3657600"/>
            <a:ext cx="1219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Blk 3</a:t>
            </a:r>
            <a:endParaRPr/>
          </a:p>
        </p:txBody>
      </p:sp>
      <p:sp>
        <p:nvSpPr>
          <p:cNvPr id="1854" name="Google Shape;1854;p223"/>
          <p:cNvSpPr txBox="1"/>
          <p:nvPr/>
        </p:nvSpPr>
        <p:spPr>
          <a:xfrm>
            <a:off x="1752600" y="2986087"/>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512</a:t>
            </a:r>
            <a:endParaRPr/>
          </a:p>
        </p:txBody>
      </p:sp>
      <p:sp>
        <p:nvSpPr>
          <p:cNvPr id="1855" name="Google Shape;1855;p223"/>
          <p:cNvSpPr txBox="1"/>
          <p:nvPr/>
        </p:nvSpPr>
        <p:spPr>
          <a:xfrm>
            <a:off x="3581400" y="22098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512</a:t>
            </a:r>
            <a:endParaRPr/>
          </a:p>
        </p:txBody>
      </p:sp>
      <p:sp>
        <p:nvSpPr>
          <p:cNvPr id="1856" name="Google Shape;1856;p223"/>
          <p:cNvSpPr txBox="1"/>
          <p:nvPr/>
        </p:nvSpPr>
        <p:spPr>
          <a:xfrm>
            <a:off x="5486400" y="22860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512</a:t>
            </a:r>
            <a:endParaRPr/>
          </a:p>
        </p:txBody>
      </p:sp>
      <p:cxnSp>
        <p:nvCxnSpPr>
          <p:cNvPr id="1857" name="Google Shape;1857;p223"/>
          <p:cNvCxnSpPr/>
          <p:nvPr/>
        </p:nvCxnSpPr>
        <p:spPr>
          <a:xfrm>
            <a:off x="3505200" y="2667000"/>
            <a:ext cx="1219200" cy="0"/>
          </a:xfrm>
          <a:prstGeom prst="straightConnector1">
            <a:avLst/>
          </a:prstGeom>
          <a:noFill/>
          <a:ln cap="flat" cmpd="sng" w="9525">
            <a:solidFill>
              <a:schemeClr val="dk1"/>
            </a:solidFill>
            <a:prstDash val="solid"/>
            <a:miter lim="800000"/>
            <a:headEnd len="med" w="med" type="triangle"/>
            <a:tailEnd len="med" w="med" type="triangle"/>
          </a:ln>
        </p:spPr>
      </p:cxnSp>
      <p:sp>
        <p:nvSpPr>
          <p:cNvPr id="1858" name="Google Shape;1858;p223"/>
          <p:cNvSpPr txBox="1"/>
          <p:nvPr/>
        </p:nvSpPr>
        <p:spPr>
          <a:xfrm>
            <a:off x="3581400" y="22098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512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0" st="0"/>
                                            </p:txEl>
                                          </p:spTgt>
                                        </p:tgtEl>
                                        <p:attrNameLst>
                                          <p:attrName>style.visibility</p:attrName>
                                        </p:attrNameLst>
                                      </p:cBhvr>
                                      <p:to>
                                        <p:strVal val="visible"/>
                                      </p:to>
                                    </p:set>
                                    <p:animEffect filter="fade" transition="in">
                                      <p:cBhvr>
                                        <p:cTn dur="500"/>
                                        <p:tgtEl>
                                          <p:spTgt spid="18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1" st="1"/>
                                            </p:txEl>
                                          </p:spTgt>
                                        </p:tgtEl>
                                        <p:attrNameLst>
                                          <p:attrName>style.visibility</p:attrName>
                                        </p:attrNameLst>
                                      </p:cBhvr>
                                      <p:to>
                                        <p:strVal val="visible"/>
                                      </p:to>
                                    </p:set>
                                    <p:animEffect filter="fade" transition="in">
                                      <p:cBhvr>
                                        <p:cTn dur="500"/>
                                        <p:tgtEl>
                                          <p:spTgt spid="18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2" st="2"/>
                                            </p:txEl>
                                          </p:spTgt>
                                        </p:tgtEl>
                                        <p:attrNameLst>
                                          <p:attrName>style.visibility</p:attrName>
                                        </p:attrNameLst>
                                      </p:cBhvr>
                                      <p:to>
                                        <p:strVal val="visible"/>
                                      </p:to>
                                    </p:set>
                                    <p:animEffect filter="fade" transition="in">
                                      <p:cBhvr>
                                        <p:cTn dur="500"/>
                                        <p:tgtEl>
                                          <p:spTgt spid="18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3" st="3"/>
                                            </p:txEl>
                                          </p:spTgt>
                                        </p:tgtEl>
                                        <p:attrNameLst>
                                          <p:attrName>style.visibility</p:attrName>
                                        </p:attrNameLst>
                                      </p:cBhvr>
                                      <p:to>
                                        <p:strVal val="visible"/>
                                      </p:to>
                                    </p:set>
                                    <p:animEffect filter="fade" transition="in">
                                      <p:cBhvr>
                                        <p:cTn dur="500"/>
                                        <p:tgtEl>
                                          <p:spTgt spid="18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4" st="4"/>
                                            </p:txEl>
                                          </p:spTgt>
                                        </p:tgtEl>
                                        <p:attrNameLst>
                                          <p:attrName>style.visibility</p:attrName>
                                        </p:attrNameLst>
                                      </p:cBhvr>
                                      <p:to>
                                        <p:strVal val="visible"/>
                                      </p:to>
                                    </p:set>
                                    <p:animEffect filter="fade" transition="in">
                                      <p:cBhvr>
                                        <p:cTn dur="500"/>
                                        <p:tgtEl>
                                          <p:spTgt spid="183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5" st="5"/>
                                            </p:txEl>
                                          </p:spTgt>
                                        </p:tgtEl>
                                        <p:attrNameLst>
                                          <p:attrName>style.visibility</p:attrName>
                                        </p:attrNameLst>
                                      </p:cBhvr>
                                      <p:to>
                                        <p:strVal val="visible"/>
                                      </p:to>
                                    </p:set>
                                    <p:animEffect filter="fade" transition="in">
                                      <p:cBhvr>
                                        <p:cTn dur="500"/>
                                        <p:tgtEl>
                                          <p:spTgt spid="183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6" st="6"/>
                                            </p:txEl>
                                          </p:spTgt>
                                        </p:tgtEl>
                                        <p:attrNameLst>
                                          <p:attrName>style.visibility</p:attrName>
                                        </p:attrNameLst>
                                      </p:cBhvr>
                                      <p:to>
                                        <p:strVal val="visible"/>
                                      </p:to>
                                    </p:set>
                                    <p:animEffect filter="fade" transition="in">
                                      <p:cBhvr>
                                        <p:cTn dur="500"/>
                                        <p:tgtEl>
                                          <p:spTgt spid="183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7" st="7"/>
                                            </p:txEl>
                                          </p:spTgt>
                                        </p:tgtEl>
                                        <p:attrNameLst>
                                          <p:attrName>style.visibility</p:attrName>
                                        </p:attrNameLst>
                                      </p:cBhvr>
                                      <p:to>
                                        <p:strVal val="visible"/>
                                      </p:to>
                                    </p:set>
                                    <p:animEffect filter="fade" transition="in">
                                      <p:cBhvr>
                                        <p:cTn dur="500"/>
                                        <p:tgtEl>
                                          <p:spTgt spid="183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8" st="8"/>
                                            </p:txEl>
                                          </p:spTgt>
                                        </p:tgtEl>
                                        <p:attrNameLst>
                                          <p:attrName>style.visibility</p:attrName>
                                        </p:attrNameLst>
                                      </p:cBhvr>
                                      <p:to>
                                        <p:strVal val="visible"/>
                                      </p:to>
                                    </p:set>
                                    <p:animEffect filter="fade" transition="in">
                                      <p:cBhvr>
                                        <p:cTn dur="500"/>
                                        <p:tgtEl>
                                          <p:spTgt spid="183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9" st="9"/>
                                            </p:txEl>
                                          </p:spTgt>
                                        </p:tgtEl>
                                        <p:attrNameLst>
                                          <p:attrName>style.visibility</p:attrName>
                                        </p:attrNameLst>
                                      </p:cBhvr>
                                      <p:to>
                                        <p:strVal val="visible"/>
                                      </p:to>
                                    </p:set>
                                    <p:animEffect filter="fade" transition="in">
                                      <p:cBhvr>
                                        <p:cTn dur="500"/>
                                        <p:tgtEl>
                                          <p:spTgt spid="183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6">
                                            <p:txEl>
                                              <p:pRg end="10" st="10"/>
                                            </p:txEl>
                                          </p:spTgt>
                                        </p:tgtEl>
                                        <p:attrNameLst>
                                          <p:attrName>style.visibility</p:attrName>
                                        </p:attrNameLst>
                                      </p:cBhvr>
                                      <p:to>
                                        <p:strVal val="visible"/>
                                      </p:to>
                                    </p:set>
                                    <p:animEffect filter="fade" transition="in">
                                      <p:cBhvr>
                                        <p:cTn dur="500"/>
                                        <p:tgtEl>
                                          <p:spTgt spid="183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7"/>
                                        </p:tgtEl>
                                        <p:attrNameLst>
                                          <p:attrName>style.visibility</p:attrName>
                                        </p:attrNameLst>
                                      </p:cBhvr>
                                      <p:to>
                                        <p:strVal val="visible"/>
                                      </p:to>
                                    </p:set>
                                    <p:animEffect filter="fade" transition="in">
                                      <p:cBhvr>
                                        <p:cTn dur="500"/>
                                        <p:tgtEl>
                                          <p:spTgt spid="1857"/>
                                        </p:tgtEl>
                                      </p:cBhvr>
                                    </p:animEffect>
                                  </p:childTnLst>
                                </p:cTn>
                              </p:par>
                              <p:par>
                                <p:cTn fill="hold" nodeType="withEffect" presetClass="entr" presetID="10" presetSubtype="0">
                                  <p:stCondLst>
                                    <p:cond delay="0"/>
                                  </p:stCondLst>
                                  <p:childTnLst>
                                    <p:set>
                                      <p:cBhvr>
                                        <p:cTn dur="1" fill="hold">
                                          <p:stCondLst>
                                            <p:cond delay="0"/>
                                          </p:stCondLst>
                                        </p:cTn>
                                        <p:tgtEl>
                                          <p:spTgt spid="1858"/>
                                        </p:tgtEl>
                                        <p:attrNameLst>
                                          <p:attrName>style.visibility</p:attrName>
                                        </p:attrNameLst>
                                      </p:cBhvr>
                                      <p:to>
                                        <p:strVal val="visible"/>
                                      </p:to>
                                    </p:set>
                                    <p:animEffect filter="fade" transition="in">
                                      <p:cBhvr>
                                        <p:cTn dur="500"/>
                                        <p:tgtEl>
                                          <p:spTgt spid="1858"/>
                                        </p:tgtEl>
                                      </p:cBhvr>
                                    </p:animEffect>
                                  </p:childTnLst>
                                </p:cTn>
                              </p:par>
                              <p:par>
                                <p:cTn fill="hold" nodeType="with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500"/>
                                        <p:tgtEl>
                                          <p:spTgt spid="1840"/>
                                        </p:tgtEl>
                                      </p:cBhvr>
                                    </p:animEffect>
                                  </p:childTnLst>
                                </p:cTn>
                              </p:par>
                              <p:par>
                                <p:cTn fill="hold" nodeType="with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500"/>
                                        <p:tgtEl>
                                          <p:spTgt spid="1843"/>
                                        </p:tgtEl>
                                      </p:cBhvr>
                                    </p:animEffect>
                                  </p:childTnLst>
                                </p:cTn>
                              </p:par>
                              <p:par>
                                <p:cTn fill="hold" nodeType="withEffect" presetClass="entr" presetID="10" presetSubtype="0">
                                  <p:stCondLst>
                                    <p:cond delay="0"/>
                                  </p:stCondLst>
                                  <p:childTnLst>
                                    <p:set>
                                      <p:cBhvr>
                                        <p:cTn dur="1" fill="hold">
                                          <p:stCondLst>
                                            <p:cond delay="0"/>
                                          </p:stCondLst>
                                        </p:cTn>
                                        <p:tgtEl>
                                          <p:spTgt spid="1856"/>
                                        </p:tgtEl>
                                        <p:attrNameLst>
                                          <p:attrName>style.visibility</p:attrName>
                                        </p:attrNameLst>
                                      </p:cBhvr>
                                      <p:to>
                                        <p:strVal val="visible"/>
                                      </p:to>
                                    </p:set>
                                    <p:animEffect filter="fade" transition="in">
                                      <p:cBhvr>
                                        <p:cTn dur="500"/>
                                        <p:tgtEl>
                                          <p:spTgt spid="1856"/>
                                        </p:tgtEl>
                                      </p:cBhvr>
                                    </p:animEffect>
                                  </p:childTnLst>
                                </p:cTn>
                              </p:par>
                              <p:par>
                                <p:cTn fill="hold" nodeType="withEffect" presetClass="entr" presetID="10" presetSubtype="0">
                                  <p:stCondLst>
                                    <p:cond delay="0"/>
                                  </p:stCondLst>
                                  <p:childTnLst>
                                    <p:set>
                                      <p:cBhvr>
                                        <p:cTn dur="1" fill="hold">
                                          <p:stCondLst>
                                            <p:cond delay="0"/>
                                          </p:stCondLst>
                                        </p:cTn>
                                        <p:tgtEl>
                                          <p:spTgt spid="1842"/>
                                        </p:tgtEl>
                                        <p:attrNameLst>
                                          <p:attrName>style.visibility</p:attrName>
                                        </p:attrNameLst>
                                      </p:cBhvr>
                                      <p:to>
                                        <p:strVal val="visible"/>
                                      </p:to>
                                    </p:set>
                                    <p:animEffect filter="fade" transition="in">
                                      <p:cBhvr>
                                        <p:cTn dur="500"/>
                                        <p:tgtEl>
                                          <p:spTgt spid="1842"/>
                                        </p:tgtEl>
                                      </p:cBhvr>
                                    </p:animEffect>
                                  </p:childTnLst>
                                </p:cTn>
                              </p:par>
                              <p:par>
                                <p:cTn fill="hold" nodeType="with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500"/>
                                        <p:tgtEl>
                                          <p:spTgt spid="1847"/>
                                        </p:tgtEl>
                                      </p:cBhvr>
                                    </p:animEffect>
                                  </p:childTnLst>
                                </p:cTn>
                              </p:par>
                              <p:par>
                                <p:cTn fill="hold" nodeType="withEffect" presetClass="entr" presetID="10" presetSubtype="0">
                                  <p:stCondLst>
                                    <p:cond delay="0"/>
                                  </p:stCondLst>
                                  <p:childTnLst>
                                    <p:set>
                                      <p:cBhvr>
                                        <p:cTn dur="1" fill="hold">
                                          <p:stCondLst>
                                            <p:cond delay="0"/>
                                          </p:stCondLst>
                                        </p:cTn>
                                        <p:tgtEl>
                                          <p:spTgt spid="1839"/>
                                        </p:tgtEl>
                                        <p:attrNameLst>
                                          <p:attrName>style.visibility</p:attrName>
                                        </p:attrNameLst>
                                      </p:cBhvr>
                                      <p:to>
                                        <p:strVal val="visible"/>
                                      </p:to>
                                    </p:set>
                                    <p:animEffect filter="fade" transition="in">
                                      <p:cBhvr>
                                        <p:cTn dur="500"/>
                                        <p:tgtEl>
                                          <p:spTgt spid="1839"/>
                                        </p:tgtEl>
                                      </p:cBhvr>
                                    </p:animEffect>
                                  </p:childTnLst>
                                </p:cTn>
                              </p:par>
                              <p:par>
                                <p:cTn fill="hold" nodeType="withEffect" presetClass="entr" presetID="10" presetSubtype="0">
                                  <p:stCondLst>
                                    <p:cond delay="0"/>
                                  </p:stCondLst>
                                  <p:childTnLst>
                                    <p:set>
                                      <p:cBhvr>
                                        <p:cTn dur="1" fill="hold">
                                          <p:stCondLst>
                                            <p:cond delay="0"/>
                                          </p:stCondLst>
                                        </p:cTn>
                                        <p:tgtEl>
                                          <p:spTgt spid="1848"/>
                                        </p:tgtEl>
                                        <p:attrNameLst>
                                          <p:attrName>style.visibility</p:attrName>
                                        </p:attrNameLst>
                                      </p:cBhvr>
                                      <p:to>
                                        <p:strVal val="visible"/>
                                      </p:to>
                                    </p:set>
                                    <p:animEffect filter="fade" transition="in">
                                      <p:cBhvr>
                                        <p:cTn dur="500"/>
                                        <p:tgtEl>
                                          <p:spTgt spid="1848"/>
                                        </p:tgtEl>
                                      </p:cBhvr>
                                    </p:animEffect>
                                  </p:childTnLst>
                                </p:cTn>
                              </p:par>
                              <p:par>
                                <p:cTn fill="hold" nodeType="withEffect" presetClass="entr" presetID="10" presetSubtype="0">
                                  <p:stCondLst>
                                    <p:cond delay="0"/>
                                  </p:stCondLst>
                                  <p:childTnLst>
                                    <p:set>
                                      <p:cBhvr>
                                        <p:cTn dur="1" fill="hold">
                                          <p:stCondLst>
                                            <p:cond delay="0"/>
                                          </p:stCondLst>
                                        </p:cTn>
                                        <p:tgtEl>
                                          <p:spTgt spid="1846"/>
                                        </p:tgtEl>
                                        <p:attrNameLst>
                                          <p:attrName>style.visibility</p:attrName>
                                        </p:attrNameLst>
                                      </p:cBhvr>
                                      <p:to>
                                        <p:strVal val="visible"/>
                                      </p:to>
                                    </p:set>
                                    <p:animEffect filter="fade" transition="in">
                                      <p:cBhvr>
                                        <p:cTn dur="500"/>
                                        <p:tgtEl>
                                          <p:spTgt spid="1846"/>
                                        </p:tgtEl>
                                      </p:cBhvr>
                                    </p:animEffect>
                                  </p:childTnLst>
                                </p:cTn>
                              </p:par>
                              <p:par>
                                <p:cTn fill="hold" nodeType="withEffect" presetClass="entr" presetID="10" presetSubtype="0">
                                  <p:stCondLst>
                                    <p:cond delay="0"/>
                                  </p:stCondLst>
                                  <p:childTnLst>
                                    <p:set>
                                      <p:cBhvr>
                                        <p:cTn dur="1" fill="hold">
                                          <p:stCondLst>
                                            <p:cond delay="0"/>
                                          </p:stCondLst>
                                        </p:cTn>
                                        <p:tgtEl>
                                          <p:spTgt spid="1845"/>
                                        </p:tgtEl>
                                        <p:attrNameLst>
                                          <p:attrName>style.visibility</p:attrName>
                                        </p:attrNameLst>
                                      </p:cBhvr>
                                      <p:to>
                                        <p:strVal val="visible"/>
                                      </p:to>
                                    </p:set>
                                    <p:animEffect filter="fade" transition="in">
                                      <p:cBhvr>
                                        <p:cTn dur="500"/>
                                        <p:tgtEl>
                                          <p:spTgt spid="1845"/>
                                        </p:tgtEl>
                                      </p:cBhvr>
                                    </p:animEffect>
                                  </p:childTnLst>
                                </p:cTn>
                              </p:par>
                              <p:par>
                                <p:cTn fill="hold" nodeType="withEffect" presetClass="entr" presetID="10" presetSubtype="0">
                                  <p:stCondLst>
                                    <p:cond delay="0"/>
                                  </p:stCondLst>
                                  <p:childTnLst>
                                    <p:set>
                                      <p:cBhvr>
                                        <p:cTn dur="1" fill="hold">
                                          <p:stCondLst>
                                            <p:cond delay="0"/>
                                          </p:stCondLst>
                                        </p:cTn>
                                        <p:tgtEl>
                                          <p:spTgt spid="1844"/>
                                        </p:tgtEl>
                                        <p:attrNameLst>
                                          <p:attrName>style.visibility</p:attrName>
                                        </p:attrNameLst>
                                      </p:cBhvr>
                                      <p:to>
                                        <p:strVal val="visible"/>
                                      </p:to>
                                    </p:set>
                                    <p:animEffect filter="fade" transition="in">
                                      <p:cBhvr>
                                        <p:cTn dur="500"/>
                                        <p:tgtEl>
                                          <p:spTgt spid="1844"/>
                                        </p:tgtEl>
                                      </p:cBhvr>
                                    </p:animEffect>
                                  </p:childTnLst>
                                </p:cTn>
                              </p:par>
                              <p:par>
                                <p:cTn fill="hold" nodeType="withEffect" presetClass="entr" presetID="10" presetSubtype="0">
                                  <p:stCondLst>
                                    <p:cond delay="0"/>
                                  </p:stCondLst>
                                  <p:childTnLst>
                                    <p:set>
                                      <p:cBhvr>
                                        <p:cTn dur="1" fill="hold">
                                          <p:stCondLst>
                                            <p:cond delay="0"/>
                                          </p:stCondLst>
                                        </p:cTn>
                                        <p:tgtEl>
                                          <p:spTgt spid="1838"/>
                                        </p:tgtEl>
                                        <p:attrNameLst>
                                          <p:attrName>style.visibility</p:attrName>
                                        </p:attrNameLst>
                                      </p:cBhvr>
                                      <p:to>
                                        <p:strVal val="visible"/>
                                      </p:to>
                                    </p:set>
                                    <p:animEffect filter="fade" transition="in">
                                      <p:cBhvr>
                                        <p:cTn dur="500"/>
                                        <p:tgtEl>
                                          <p:spTgt spid="1838"/>
                                        </p:tgtEl>
                                      </p:cBhvr>
                                    </p:animEffect>
                                  </p:childTnLst>
                                </p:cTn>
                              </p:par>
                              <p:par>
                                <p:cTn fill="hold" nodeType="withEffect" presetClass="entr" presetID="10" presetSubtype="0">
                                  <p:stCondLst>
                                    <p:cond delay="0"/>
                                  </p:stCondLst>
                                  <p:childTnLst>
                                    <p:set>
                                      <p:cBhvr>
                                        <p:cTn dur="1" fill="hold">
                                          <p:stCondLst>
                                            <p:cond delay="0"/>
                                          </p:stCondLst>
                                        </p:cTn>
                                        <p:tgtEl>
                                          <p:spTgt spid="1854"/>
                                        </p:tgtEl>
                                        <p:attrNameLst>
                                          <p:attrName>style.visibility</p:attrName>
                                        </p:attrNameLst>
                                      </p:cBhvr>
                                      <p:to>
                                        <p:strVal val="visible"/>
                                      </p:to>
                                    </p:set>
                                    <p:animEffect filter="fade" transition="in">
                                      <p:cBhvr>
                                        <p:cTn dur="500"/>
                                        <p:tgtEl>
                                          <p:spTgt spid="1854"/>
                                        </p:tgtEl>
                                      </p:cBhvr>
                                    </p:animEffect>
                                  </p:childTnLst>
                                </p:cTn>
                              </p:par>
                              <p:par>
                                <p:cTn fill="hold" nodeType="withEffect" presetClass="entr" presetID="10" presetSubtype="0">
                                  <p:stCondLst>
                                    <p:cond delay="0"/>
                                  </p:stCondLst>
                                  <p:childTnLst>
                                    <p:set>
                                      <p:cBhvr>
                                        <p:cTn dur="1" fill="hold">
                                          <p:stCondLst>
                                            <p:cond delay="0"/>
                                          </p:stCondLst>
                                        </p:cTn>
                                        <p:tgtEl>
                                          <p:spTgt spid="1837"/>
                                        </p:tgtEl>
                                        <p:attrNameLst>
                                          <p:attrName>style.visibility</p:attrName>
                                        </p:attrNameLst>
                                      </p:cBhvr>
                                      <p:to>
                                        <p:strVal val="visible"/>
                                      </p:to>
                                    </p:set>
                                    <p:animEffect filter="fade" transition="in">
                                      <p:cBhvr>
                                        <p:cTn dur="500"/>
                                        <p:tgtEl>
                                          <p:spTgt spid="1837"/>
                                        </p:tgtEl>
                                      </p:cBhvr>
                                    </p:animEffect>
                                  </p:childTnLst>
                                </p:cTn>
                              </p:par>
                              <p:par>
                                <p:cTn fill="hold" nodeType="with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500"/>
                                        <p:tgtEl>
                                          <p:spTgt spid="1851"/>
                                        </p:tgtEl>
                                      </p:cBhvr>
                                    </p:animEffect>
                                  </p:childTnLst>
                                </p:cTn>
                              </p:par>
                              <p:par>
                                <p:cTn fill="hold" nodeType="with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500"/>
                                        <p:tgtEl>
                                          <p:spTgt spid="1852"/>
                                        </p:tgtEl>
                                      </p:cBhvr>
                                    </p:animEffect>
                                  </p:childTnLst>
                                </p:cTn>
                              </p:par>
                              <p:par>
                                <p:cTn fill="hold" nodeType="with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500"/>
                                        <p:tgtEl>
                                          <p:spTgt spid="1853"/>
                                        </p:tgtEl>
                                      </p:cBhvr>
                                    </p:animEffect>
                                  </p:childTnLst>
                                </p:cTn>
                              </p:par>
                              <p:par>
                                <p:cTn fill="hold" nodeType="withEffect" presetClass="entr" presetID="10" presetSubtype="0">
                                  <p:stCondLst>
                                    <p:cond delay="0"/>
                                  </p:stCondLst>
                                  <p:childTnLst>
                                    <p:set>
                                      <p:cBhvr>
                                        <p:cTn dur="1" fill="hold">
                                          <p:stCondLst>
                                            <p:cond delay="0"/>
                                          </p:stCondLst>
                                        </p:cTn>
                                        <p:tgtEl>
                                          <p:spTgt spid="1850"/>
                                        </p:tgtEl>
                                        <p:attrNameLst>
                                          <p:attrName>style.visibility</p:attrName>
                                        </p:attrNameLst>
                                      </p:cBhvr>
                                      <p:to>
                                        <p:strVal val="visible"/>
                                      </p:to>
                                    </p:set>
                                    <p:animEffect filter="fade" transition="in">
                                      <p:cBhvr>
                                        <p:cTn dur="500"/>
                                        <p:tgtEl>
                                          <p:spTgt spid="1850"/>
                                        </p:tgtEl>
                                      </p:cBhvr>
                                    </p:animEffect>
                                  </p:childTnLst>
                                </p:cTn>
                              </p:par>
                              <p:par>
                                <p:cTn fill="hold" nodeType="with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500"/>
                                        <p:tgtEl>
                                          <p:spTgt spid="1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22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MD5(Message Digest 5)</a:t>
            </a:r>
            <a:endParaRPr/>
          </a:p>
        </p:txBody>
      </p:sp>
      <p:sp>
        <p:nvSpPr>
          <p:cNvPr id="1864" name="Google Shape;1864;p22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Let message length=448 bits</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No. of padding bits = 512 bits</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Let message length be 112 bits</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No. o f padding bits =512-112-64=336</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
        <p:nvSpPr>
          <p:cNvPr id="1865" name="Google Shape;1865;p224"/>
          <p:cNvSpPr txBox="1"/>
          <p:nvPr/>
        </p:nvSpPr>
        <p:spPr>
          <a:xfrm>
            <a:off x="3581400" y="2895600"/>
            <a:ext cx="1219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66" name="Google Shape;1866;p224"/>
          <p:cNvSpPr txBox="1"/>
          <p:nvPr/>
        </p:nvSpPr>
        <p:spPr>
          <a:xfrm>
            <a:off x="5257800" y="2895600"/>
            <a:ext cx="1219200" cy="6096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867" name="Google Shape;1867;p224"/>
          <p:cNvSpPr txBox="1"/>
          <p:nvPr/>
        </p:nvSpPr>
        <p:spPr>
          <a:xfrm>
            <a:off x="3581400" y="3048000"/>
            <a:ext cx="685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448</a:t>
            </a:r>
            <a:endParaRPr/>
          </a:p>
        </p:txBody>
      </p:sp>
      <p:cxnSp>
        <p:nvCxnSpPr>
          <p:cNvPr id="1868" name="Google Shape;1868;p224"/>
          <p:cNvCxnSpPr/>
          <p:nvPr/>
        </p:nvCxnSpPr>
        <p:spPr>
          <a:xfrm>
            <a:off x="4419600" y="2895600"/>
            <a:ext cx="0" cy="609600"/>
          </a:xfrm>
          <a:prstGeom prst="straightConnector1">
            <a:avLst/>
          </a:prstGeom>
          <a:noFill/>
          <a:ln cap="flat" cmpd="sng" w="9525">
            <a:solidFill>
              <a:schemeClr val="dk1"/>
            </a:solidFill>
            <a:prstDash val="solid"/>
            <a:miter lim="800000"/>
            <a:headEnd len="med" w="med" type="none"/>
            <a:tailEnd len="med" w="med" type="none"/>
          </a:ln>
        </p:spPr>
      </p:cxnSp>
      <p:sp>
        <p:nvSpPr>
          <p:cNvPr id="1869" name="Google Shape;1869;p224"/>
          <p:cNvSpPr txBox="1"/>
          <p:nvPr/>
        </p:nvSpPr>
        <p:spPr>
          <a:xfrm>
            <a:off x="4495800" y="3048000"/>
            <a:ext cx="304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a:t>
            </a:r>
            <a:endParaRPr/>
          </a:p>
        </p:txBody>
      </p:sp>
      <p:sp>
        <p:nvSpPr>
          <p:cNvPr id="1870" name="Google Shape;1870;p224"/>
          <p:cNvSpPr txBox="1"/>
          <p:nvPr/>
        </p:nvSpPr>
        <p:spPr>
          <a:xfrm>
            <a:off x="5486400" y="3048000"/>
            <a:ext cx="304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a:t>
            </a:r>
            <a:endParaRPr/>
          </a:p>
        </p:txBody>
      </p:sp>
      <p:cxnSp>
        <p:nvCxnSpPr>
          <p:cNvPr id="1871" name="Google Shape;1871;p224"/>
          <p:cNvCxnSpPr/>
          <p:nvPr/>
        </p:nvCxnSpPr>
        <p:spPr>
          <a:xfrm>
            <a:off x="6096000" y="2895600"/>
            <a:ext cx="0" cy="609600"/>
          </a:xfrm>
          <a:prstGeom prst="straightConnector1">
            <a:avLst/>
          </a:prstGeom>
          <a:noFill/>
          <a:ln cap="flat" cmpd="sng" w="9525">
            <a:solidFill>
              <a:schemeClr val="dk1"/>
            </a:solidFill>
            <a:prstDash val="solid"/>
            <a:miter lim="800000"/>
            <a:headEnd len="med" w="med" type="none"/>
            <a:tailEnd len="med" w="med" type="none"/>
          </a:ln>
        </p:spPr>
      </p:cxnSp>
      <p:sp>
        <p:nvSpPr>
          <p:cNvPr id="1872" name="Google Shape;1872;p224"/>
          <p:cNvSpPr txBox="1"/>
          <p:nvPr/>
        </p:nvSpPr>
        <p:spPr>
          <a:xfrm>
            <a:off x="6096000" y="37338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64 bits</a:t>
            </a:r>
            <a:endParaRPr/>
          </a:p>
        </p:txBody>
      </p:sp>
      <p:sp>
        <p:nvSpPr>
          <p:cNvPr id="1873" name="Google Shape;1873;p224"/>
          <p:cNvSpPr txBox="1"/>
          <p:nvPr/>
        </p:nvSpPr>
        <p:spPr>
          <a:xfrm>
            <a:off x="3657600" y="3581400"/>
            <a:ext cx="1219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Blk 1</a:t>
            </a:r>
            <a:endParaRPr/>
          </a:p>
        </p:txBody>
      </p:sp>
      <p:sp>
        <p:nvSpPr>
          <p:cNvPr id="1874" name="Google Shape;1874;p224"/>
          <p:cNvSpPr txBox="1"/>
          <p:nvPr/>
        </p:nvSpPr>
        <p:spPr>
          <a:xfrm>
            <a:off x="5181600" y="3581400"/>
            <a:ext cx="1219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Blk 2</a:t>
            </a:r>
            <a:endParaRPr/>
          </a:p>
        </p:txBody>
      </p:sp>
      <p:sp>
        <p:nvSpPr>
          <p:cNvPr id="1875" name="Google Shape;1875;p224"/>
          <p:cNvSpPr txBox="1"/>
          <p:nvPr/>
        </p:nvSpPr>
        <p:spPr>
          <a:xfrm>
            <a:off x="3581400" y="22860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512</a:t>
            </a:r>
            <a:endParaRPr/>
          </a:p>
        </p:txBody>
      </p:sp>
      <p:sp>
        <p:nvSpPr>
          <p:cNvPr id="1876" name="Google Shape;1876;p224"/>
          <p:cNvSpPr txBox="1"/>
          <p:nvPr/>
        </p:nvSpPr>
        <p:spPr>
          <a:xfrm>
            <a:off x="5486400" y="22860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512</a:t>
            </a:r>
            <a:endParaRPr/>
          </a:p>
        </p:txBody>
      </p:sp>
      <p:cxnSp>
        <p:nvCxnSpPr>
          <p:cNvPr id="1877" name="Google Shape;1877;p224"/>
          <p:cNvCxnSpPr/>
          <p:nvPr/>
        </p:nvCxnSpPr>
        <p:spPr>
          <a:xfrm>
            <a:off x="6324600" y="3505200"/>
            <a:ext cx="0" cy="304800"/>
          </a:xfrm>
          <a:prstGeom prst="straightConnector1">
            <a:avLst/>
          </a:prstGeom>
          <a:noFill/>
          <a:ln cap="flat" cmpd="sng" w="9525">
            <a:solidFill>
              <a:schemeClr val="dk1"/>
            </a:solidFill>
            <a:prstDash val="solid"/>
            <a:miter lim="800000"/>
            <a:headEnd len="med" w="med" type="none"/>
            <a:tailEnd len="med" w="med" type="triangle"/>
          </a:ln>
        </p:spPr>
      </p:cxnSp>
      <p:sp>
        <p:nvSpPr>
          <p:cNvPr id="1878" name="Google Shape;1878;p224"/>
          <p:cNvSpPr txBox="1"/>
          <p:nvPr/>
        </p:nvSpPr>
        <p:spPr>
          <a:xfrm>
            <a:off x="4419600" y="5715000"/>
            <a:ext cx="2133600" cy="685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879" name="Google Shape;1879;p224"/>
          <p:cNvCxnSpPr/>
          <p:nvPr/>
        </p:nvCxnSpPr>
        <p:spPr>
          <a:xfrm>
            <a:off x="4953000" y="5715000"/>
            <a:ext cx="0" cy="685800"/>
          </a:xfrm>
          <a:prstGeom prst="straightConnector1">
            <a:avLst/>
          </a:prstGeom>
          <a:noFill/>
          <a:ln cap="flat" cmpd="sng" w="9525">
            <a:solidFill>
              <a:schemeClr val="dk1"/>
            </a:solidFill>
            <a:prstDash val="solid"/>
            <a:miter lim="800000"/>
            <a:headEnd len="med" w="med" type="none"/>
            <a:tailEnd len="med" w="med" type="none"/>
          </a:ln>
        </p:spPr>
      </p:cxnSp>
      <p:cxnSp>
        <p:nvCxnSpPr>
          <p:cNvPr id="1880" name="Google Shape;1880;p224"/>
          <p:cNvCxnSpPr/>
          <p:nvPr/>
        </p:nvCxnSpPr>
        <p:spPr>
          <a:xfrm>
            <a:off x="6248400" y="5715000"/>
            <a:ext cx="0" cy="685800"/>
          </a:xfrm>
          <a:prstGeom prst="straightConnector1">
            <a:avLst/>
          </a:prstGeom>
          <a:noFill/>
          <a:ln cap="flat" cmpd="sng" w="9525">
            <a:solidFill>
              <a:schemeClr val="dk1"/>
            </a:solidFill>
            <a:prstDash val="solid"/>
            <a:miter lim="800000"/>
            <a:headEnd len="med" w="med" type="none"/>
            <a:tailEnd len="med" w="med" type="none"/>
          </a:ln>
        </p:spPr>
      </p:cxnSp>
      <p:cxnSp>
        <p:nvCxnSpPr>
          <p:cNvPr id="1881" name="Google Shape;1881;p224"/>
          <p:cNvCxnSpPr/>
          <p:nvPr/>
        </p:nvCxnSpPr>
        <p:spPr>
          <a:xfrm>
            <a:off x="4419600" y="5562600"/>
            <a:ext cx="2133600" cy="0"/>
          </a:xfrm>
          <a:prstGeom prst="straightConnector1">
            <a:avLst/>
          </a:prstGeom>
          <a:noFill/>
          <a:ln cap="flat" cmpd="sng" w="9525">
            <a:solidFill>
              <a:schemeClr val="dk1"/>
            </a:solidFill>
            <a:prstDash val="solid"/>
            <a:miter lim="800000"/>
            <a:headEnd len="med" w="med" type="triangle"/>
            <a:tailEnd len="med" w="med" type="triangle"/>
          </a:ln>
        </p:spPr>
      </p:cxnSp>
      <p:sp>
        <p:nvSpPr>
          <p:cNvPr id="1882" name="Google Shape;1882;p224"/>
          <p:cNvSpPr txBox="1"/>
          <p:nvPr/>
        </p:nvSpPr>
        <p:spPr>
          <a:xfrm>
            <a:off x="4876800" y="51816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512</a:t>
            </a:r>
            <a:endParaRPr/>
          </a:p>
        </p:txBody>
      </p:sp>
      <p:sp>
        <p:nvSpPr>
          <p:cNvPr id="1883" name="Google Shape;1883;p224"/>
          <p:cNvSpPr txBox="1"/>
          <p:nvPr/>
        </p:nvSpPr>
        <p:spPr>
          <a:xfrm>
            <a:off x="4343400" y="5867400"/>
            <a:ext cx="6096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112</a:t>
            </a:r>
            <a:endParaRPr/>
          </a:p>
        </p:txBody>
      </p:sp>
      <p:sp>
        <p:nvSpPr>
          <p:cNvPr id="1884" name="Google Shape;1884;p224"/>
          <p:cNvSpPr txBox="1"/>
          <p:nvPr/>
        </p:nvSpPr>
        <p:spPr>
          <a:xfrm>
            <a:off x="5181600" y="5867400"/>
            <a:ext cx="6096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336</a:t>
            </a:r>
            <a:endParaRPr/>
          </a:p>
        </p:txBody>
      </p:sp>
      <p:sp>
        <p:nvSpPr>
          <p:cNvPr id="1885" name="Google Shape;1885;p224"/>
          <p:cNvSpPr txBox="1"/>
          <p:nvPr/>
        </p:nvSpPr>
        <p:spPr>
          <a:xfrm>
            <a:off x="6172200" y="5881687"/>
            <a:ext cx="6096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64</a:t>
            </a:r>
            <a:endParaRPr/>
          </a:p>
        </p:txBody>
      </p:sp>
      <p:sp>
        <p:nvSpPr>
          <p:cNvPr id="1886" name="Google Shape;1886;p224"/>
          <p:cNvSpPr txBox="1"/>
          <p:nvPr/>
        </p:nvSpPr>
        <p:spPr>
          <a:xfrm>
            <a:off x="5029200" y="6338887"/>
            <a:ext cx="13716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0" st="0"/>
                                            </p:txEl>
                                          </p:spTgt>
                                        </p:tgtEl>
                                        <p:attrNameLst>
                                          <p:attrName>style.visibility</p:attrName>
                                        </p:attrNameLst>
                                      </p:cBhvr>
                                      <p:to>
                                        <p:strVal val="visible"/>
                                      </p:to>
                                    </p:set>
                                    <p:animEffect filter="fade" transition="in">
                                      <p:cBhvr>
                                        <p:cTn dur="500"/>
                                        <p:tgtEl>
                                          <p:spTgt spid="18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1" st="1"/>
                                            </p:txEl>
                                          </p:spTgt>
                                        </p:tgtEl>
                                        <p:attrNameLst>
                                          <p:attrName>style.visibility</p:attrName>
                                        </p:attrNameLst>
                                      </p:cBhvr>
                                      <p:to>
                                        <p:strVal val="visible"/>
                                      </p:to>
                                    </p:set>
                                    <p:animEffect filter="fade" transition="in">
                                      <p:cBhvr>
                                        <p:cTn dur="500"/>
                                        <p:tgtEl>
                                          <p:spTgt spid="18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2" st="2"/>
                                            </p:txEl>
                                          </p:spTgt>
                                        </p:tgtEl>
                                        <p:attrNameLst>
                                          <p:attrName>style.visibility</p:attrName>
                                        </p:attrNameLst>
                                      </p:cBhvr>
                                      <p:to>
                                        <p:strVal val="visible"/>
                                      </p:to>
                                    </p:set>
                                    <p:animEffect filter="fade" transition="in">
                                      <p:cBhvr>
                                        <p:cTn dur="500"/>
                                        <p:tgtEl>
                                          <p:spTgt spid="18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3" st="3"/>
                                            </p:txEl>
                                          </p:spTgt>
                                        </p:tgtEl>
                                        <p:attrNameLst>
                                          <p:attrName>style.visibility</p:attrName>
                                        </p:attrNameLst>
                                      </p:cBhvr>
                                      <p:to>
                                        <p:strVal val="visible"/>
                                      </p:to>
                                    </p:set>
                                    <p:animEffect filter="fade" transition="in">
                                      <p:cBhvr>
                                        <p:cTn dur="500"/>
                                        <p:tgtEl>
                                          <p:spTgt spid="18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4" st="4"/>
                                            </p:txEl>
                                          </p:spTgt>
                                        </p:tgtEl>
                                        <p:attrNameLst>
                                          <p:attrName>style.visibility</p:attrName>
                                        </p:attrNameLst>
                                      </p:cBhvr>
                                      <p:to>
                                        <p:strVal val="visible"/>
                                      </p:to>
                                    </p:set>
                                    <p:animEffect filter="fade" transition="in">
                                      <p:cBhvr>
                                        <p:cTn dur="500"/>
                                        <p:tgtEl>
                                          <p:spTgt spid="18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5" st="5"/>
                                            </p:txEl>
                                          </p:spTgt>
                                        </p:tgtEl>
                                        <p:attrNameLst>
                                          <p:attrName>style.visibility</p:attrName>
                                        </p:attrNameLst>
                                      </p:cBhvr>
                                      <p:to>
                                        <p:strVal val="visible"/>
                                      </p:to>
                                    </p:set>
                                    <p:animEffect filter="fade" transition="in">
                                      <p:cBhvr>
                                        <p:cTn dur="500"/>
                                        <p:tgtEl>
                                          <p:spTgt spid="18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6" st="6"/>
                                            </p:txEl>
                                          </p:spTgt>
                                        </p:tgtEl>
                                        <p:attrNameLst>
                                          <p:attrName>style.visibility</p:attrName>
                                        </p:attrNameLst>
                                      </p:cBhvr>
                                      <p:to>
                                        <p:strVal val="visible"/>
                                      </p:to>
                                    </p:set>
                                    <p:animEffect filter="fade" transition="in">
                                      <p:cBhvr>
                                        <p:cTn dur="500"/>
                                        <p:tgtEl>
                                          <p:spTgt spid="18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7" st="7"/>
                                            </p:txEl>
                                          </p:spTgt>
                                        </p:tgtEl>
                                        <p:attrNameLst>
                                          <p:attrName>style.visibility</p:attrName>
                                        </p:attrNameLst>
                                      </p:cBhvr>
                                      <p:to>
                                        <p:strVal val="visible"/>
                                      </p:to>
                                    </p:set>
                                    <p:animEffect filter="fade" transition="in">
                                      <p:cBhvr>
                                        <p:cTn dur="500"/>
                                        <p:tgtEl>
                                          <p:spTgt spid="18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8" st="8"/>
                                            </p:txEl>
                                          </p:spTgt>
                                        </p:tgtEl>
                                        <p:attrNameLst>
                                          <p:attrName>style.visibility</p:attrName>
                                        </p:attrNameLst>
                                      </p:cBhvr>
                                      <p:to>
                                        <p:strVal val="visible"/>
                                      </p:to>
                                    </p:set>
                                    <p:animEffect filter="fade" transition="in">
                                      <p:cBhvr>
                                        <p:cTn dur="500"/>
                                        <p:tgtEl>
                                          <p:spTgt spid="18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9" st="9"/>
                                            </p:txEl>
                                          </p:spTgt>
                                        </p:tgtEl>
                                        <p:attrNameLst>
                                          <p:attrName>style.visibility</p:attrName>
                                        </p:attrNameLst>
                                      </p:cBhvr>
                                      <p:to>
                                        <p:strVal val="visible"/>
                                      </p:to>
                                    </p:set>
                                    <p:animEffect filter="fade" transition="in">
                                      <p:cBhvr>
                                        <p:cTn dur="500"/>
                                        <p:tgtEl>
                                          <p:spTgt spid="18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4">
                                            <p:txEl>
                                              <p:pRg end="10" st="10"/>
                                            </p:txEl>
                                          </p:spTgt>
                                        </p:tgtEl>
                                        <p:attrNameLst>
                                          <p:attrName>style.visibility</p:attrName>
                                        </p:attrNameLst>
                                      </p:cBhvr>
                                      <p:to>
                                        <p:strVal val="visible"/>
                                      </p:to>
                                    </p:set>
                                    <p:animEffect filter="fade" transition="in">
                                      <p:cBhvr>
                                        <p:cTn dur="500"/>
                                        <p:tgtEl>
                                          <p:spTgt spid="18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500"/>
                                        <p:tgtEl>
                                          <p:spTgt spid="1875"/>
                                        </p:tgtEl>
                                      </p:cBhvr>
                                    </p:animEffect>
                                  </p:childTnLst>
                                </p:cTn>
                              </p:par>
                              <p:par>
                                <p:cTn fill="hold" nodeType="with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500"/>
                                        <p:tgtEl>
                                          <p:spTgt spid="1876"/>
                                        </p:tgtEl>
                                      </p:cBhvr>
                                    </p:animEffect>
                                  </p:childTnLst>
                                </p:cTn>
                              </p:par>
                              <p:par>
                                <p:cTn fill="hold" nodeType="with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500"/>
                                        <p:tgtEl>
                                          <p:spTgt spid="1867"/>
                                        </p:tgtEl>
                                      </p:cBhvr>
                                    </p:animEffect>
                                  </p:childTnLst>
                                </p:cTn>
                              </p:par>
                              <p:par>
                                <p:cTn fill="hold" nodeType="with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500"/>
                                        <p:tgtEl>
                                          <p:spTgt spid="1865"/>
                                        </p:tgtEl>
                                      </p:cBhvr>
                                    </p:animEffect>
                                  </p:childTnLst>
                                </p:cTn>
                              </p:par>
                              <p:par>
                                <p:cTn fill="hold" nodeType="with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500"/>
                                        <p:tgtEl>
                                          <p:spTgt spid="1868"/>
                                        </p:tgtEl>
                                      </p:cBhvr>
                                    </p:animEffect>
                                  </p:childTnLst>
                                </p:cTn>
                              </p:par>
                              <p:par>
                                <p:cTn fill="hold" nodeType="withEffect" presetClass="entr" presetID="10" presetSubtype="0">
                                  <p:stCondLst>
                                    <p:cond delay="0"/>
                                  </p:stCondLst>
                                  <p:childTnLst>
                                    <p:set>
                                      <p:cBhvr>
                                        <p:cTn dur="1" fill="hold">
                                          <p:stCondLst>
                                            <p:cond delay="0"/>
                                          </p:stCondLst>
                                        </p:cTn>
                                        <p:tgtEl>
                                          <p:spTgt spid="1870"/>
                                        </p:tgtEl>
                                        <p:attrNameLst>
                                          <p:attrName>style.visibility</p:attrName>
                                        </p:attrNameLst>
                                      </p:cBhvr>
                                      <p:to>
                                        <p:strVal val="visible"/>
                                      </p:to>
                                    </p:set>
                                    <p:animEffect filter="fade" transition="in">
                                      <p:cBhvr>
                                        <p:cTn dur="500"/>
                                        <p:tgtEl>
                                          <p:spTgt spid="1870"/>
                                        </p:tgtEl>
                                      </p:cBhvr>
                                    </p:animEffect>
                                  </p:childTnLst>
                                </p:cTn>
                              </p:par>
                              <p:par>
                                <p:cTn fill="hold" nodeType="with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500"/>
                                        <p:tgtEl>
                                          <p:spTgt spid="1866"/>
                                        </p:tgtEl>
                                      </p:cBhvr>
                                    </p:animEffect>
                                  </p:childTnLst>
                                </p:cTn>
                              </p:par>
                              <p:par>
                                <p:cTn fill="hold" nodeType="withEffect" presetClass="entr" presetID="10" presetSubtype="0">
                                  <p:stCondLst>
                                    <p:cond delay="0"/>
                                  </p:stCondLst>
                                  <p:childTnLst>
                                    <p:set>
                                      <p:cBhvr>
                                        <p:cTn dur="1" fill="hold">
                                          <p:stCondLst>
                                            <p:cond delay="0"/>
                                          </p:stCondLst>
                                        </p:cTn>
                                        <p:tgtEl>
                                          <p:spTgt spid="1871"/>
                                        </p:tgtEl>
                                        <p:attrNameLst>
                                          <p:attrName>style.visibility</p:attrName>
                                        </p:attrNameLst>
                                      </p:cBhvr>
                                      <p:to>
                                        <p:strVal val="visible"/>
                                      </p:to>
                                    </p:set>
                                    <p:animEffect filter="fade" transition="in">
                                      <p:cBhvr>
                                        <p:cTn dur="500"/>
                                        <p:tgtEl>
                                          <p:spTgt spid="1871"/>
                                        </p:tgtEl>
                                      </p:cBhvr>
                                    </p:animEffect>
                                  </p:childTnLst>
                                </p:cTn>
                              </p:par>
                              <p:par>
                                <p:cTn fill="hold" nodeType="with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500"/>
                                        <p:tgtEl>
                                          <p:spTgt spid="1874"/>
                                        </p:tgtEl>
                                      </p:cBhvr>
                                    </p:animEffect>
                                  </p:childTnLst>
                                </p:cTn>
                              </p:par>
                              <p:par>
                                <p:cTn fill="hold" nodeType="with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500"/>
                                        <p:tgtEl>
                                          <p:spTgt spid="1873"/>
                                        </p:tgtEl>
                                      </p:cBhvr>
                                    </p:animEffect>
                                  </p:childTnLst>
                                </p:cTn>
                              </p:par>
                              <p:par>
                                <p:cTn fill="hold" nodeType="withEffect" presetClass="entr" presetID="10" presetSubtype="0">
                                  <p:stCondLst>
                                    <p:cond delay="0"/>
                                  </p:stCondLst>
                                  <p:childTnLst>
                                    <p:set>
                                      <p:cBhvr>
                                        <p:cTn dur="1" fill="hold">
                                          <p:stCondLst>
                                            <p:cond delay="0"/>
                                          </p:stCondLst>
                                        </p:cTn>
                                        <p:tgtEl>
                                          <p:spTgt spid="1872"/>
                                        </p:tgtEl>
                                        <p:attrNameLst>
                                          <p:attrName>style.visibility</p:attrName>
                                        </p:attrNameLst>
                                      </p:cBhvr>
                                      <p:to>
                                        <p:strVal val="visible"/>
                                      </p:to>
                                    </p:set>
                                    <p:animEffect filter="fade" transition="in">
                                      <p:cBhvr>
                                        <p:cTn dur="500"/>
                                        <p:tgtEl>
                                          <p:spTgt spid="1872"/>
                                        </p:tgtEl>
                                      </p:cBhvr>
                                    </p:animEffect>
                                  </p:childTnLst>
                                </p:cTn>
                              </p:par>
                              <p:par>
                                <p:cTn fill="hold" nodeType="with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500"/>
                                        <p:tgtEl>
                                          <p:spTgt spid="1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2"/>
                                        </p:tgtEl>
                                        <p:attrNameLst>
                                          <p:attrName>style.visibility</p:attrName>
                                        </p:attrNameLst>
                                      </p:cBhvr>
                                      <p:to>
                                        <p:strVal val="visible"/>
                                      </p:to>
                                    </p:set>
                                    <p:animEffect filter="fade" transition="in">
                                      <p:cBhvr>
                                        <p:cTn dur="500"/>
                                        <p:tgtEl>
                                          <p:spTgt spid="1882"/>
                                        </p:tgtEl>
                                      </p:cBhvr>
                                    </p:animEffect>
                                  </p:childTnLst>
                                </p:cTn>
                              </p:par>
                              <p:par>
                                <p:cTn fill="hold" nodeType="with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500"/>
                                        <p:tgtEl>
                                          <p:spTgt spid="1881"/>
                                        </p:tgtEl>
                                      </p:cBhvr>
                                    </p:animEffect>
                                  </p:childTnLst>
                                </p:cTn>
                              </p:par>
                              <p:par>
                                <p:cTn fill="hold" nodeType="with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500"/>
                                        <p:tgtEl>
                                          <p:spTgt spid="1883"/>
                                        </p:tgtEl>
                                      </p:cBhvr>
                                    </p:animEffect>
                                  </p:childTnLst>
                                </p:cTn>
                              </p:par>
                              <p:par>
                                <p:cTn fill="hold" nodeType="with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500"/>
                                        <p:tgtEl>
                                          <p:spTgt spid="1878"/>
                                        </p:tgtEl>
                                      </p:cBhvr>
                                    </p:animEffect>
                                  </p:childTnLst>
                                </p:cTn>
                              </p:par>
                              <p:par>
                                <p:cTn fill="hold" nodeType="with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500"/>
                                        <p:tgtEl>
                                          <p:spTgt spid="1879"/>
                                        </p:tgtEl>
                                      </p:cBhvr>
                                    </p:animEffect>
                                  </p:childTnLst>
                                </p:cTn>
                              </p:par>
                              <p:par>
                                <p:cTn fill="hold" nodeType="with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500"/>
                                        <p:tgtEl>
                                          <p:spTgt spid="1884"/>
                                        </p:tgtEl>
                                      </p:cBhvr>
                                    </p:animEffect>
                                  </p:childTnLst>
                                </p:cTn>
                              </p:par>
                              <p:par>
                                <p:cTn fill="hold" nodeType="with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500"/>
                                        <p:tgtEl>
                                          <p:spTgt spid="1885"/>
                                        </p:tgtEl>
                                      </p:cBhvr>
                                    </p:animEffect>
                                  </p:childTnLst>
                                </p:cTn>
                              </p:par>
                              <p:par>
                                <p:cTn fill="hold" nodeType="withEffect" presetClass="entr" presetID="10" presetSubtype="0">
                                  <p:stCondLst>
                                    <p:cond delay="0"/>
                                  </p:stCondLst>
                                  <p:childTnLst>
                                    <p:set>
                                      <p:cBhvr>
                                        <p:cTn dur="1" fill="hold">
                                          <p:stCondLst>
                                            <p:cond delay="0"/>
                                          </p:stCondLst>
                                        </p:cTn>
                                        <p:tgtEl>
                                          <p:spTgt spid="1880"/>
                                        </p:tgtEl>
                                        <p:attrNameLst>
                                          <p:attrName>style.visibility</p:attrName>
                                        </p:attrNameLst>
                                      </p:cBhvr>
                                      <p:to>
                                        <p:strVal val="visible"/>
                                      </p:to>
                                    </p:set>
                                    <p:animEffect filter="fade" transition="in">
                                      <p:cBhvr>
                                        <p:cTn dur="500"/>
                                        <p:tgtEl>
                                          <p:spTgt spid="1880"/>
                                        </p:tgtEl>
                                      </p:cBhvr>
                                    </p:animEffect>
                                  </p:childTnLst>
                                </p:cTn>
                              </p:par>
                              <p:par>
                                <p:cTn fill="hold" nodeType="with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500"/>
                                        <p:tgtEl>
                                          <p:spTgt spid="18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22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MD5(Message Digest 5)</a:t>
            </a:r>
            <a:endParaRPr/>
          </a:p>
        </p:txBody>
      </p:sp>
      <p:sp>
        <p:nvSpPr>
          <p:cNvPr id="1892" name="Google Shape;1892;p22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90000"/>
              </a:lnSpc>
              <a:spcBef>
                <a:spcPts val="0"/>
              </a:spcBef>
              <a:spcAft>
                <a:spcPts val="0"/>
              </a:spcAft>
              <a:buSzPts val="1360"/>
              <a:buNone/>
            </a:pPr>
            <a:r>
              <a:rPr b="1" i="0" lang="en-US" sz="2000" u="none">
                <a:solidFill>
                  <a:schemeClr val="dk1"/>
                </a:solidFill>
                <a:latin typeface="Lucida Sans"/>
                <a:ea typeface="Lucida Sans"/>
                <a:cs typeface="Lucida Sans"/>
                <a:sym typeface="Lucida Sans"/>
              </a:rPr>
              <a:t>Note</a:t>
            </a:r>
            <a:r>
              <a:rPr b="0" i="0" lang="en-US" sz="2000" u="none">
                <a:solidFill>
                  <a:schemeClr val="dk1"/>
                </a:solidFill>
                <a:latin typeface="Lucida Sans"/>
                <a:ea typeface="Lucida Sans"/>
                <a:cs typeface="Lucida Sans"/>
                <a:sym typeface="Lucida Sans"/>
              </a:rPr>
              <a:t> : Results of steps 1 and 2 is an expanded message i.e an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integer multiple of 512 and is represented as a sequence of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512-bit blocks Y0,Y1…YL-1</a:t>
            </a:r>
            <a:endParaRPr/>
          </a:p>
          <a:p>
            <a:pPr indent="-255587" lvl="0" marL="365125" rtl="0" algn="l">
              <a:lnSpc>
                <a:spcPct val="9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Step 3 : A 128 bit buffer is used to hold intermediate and final 	  results of the hash function.</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The buffer is represented as 4 32 bit registers ( A,B,C,D)</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These registers are initialized to the following 32 bit hex values</a:t>
            </a:r>
            <a:endParaRPr/>
          </a:p>
          <a:p>
            <a:pPr indent="-255587" lvl="0" marL="365125" rtl="0" algn="l">
              <a:lnSpc>
                <a:spcPct val="9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word A: 01 23 45 67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word B: 89 AB CD EF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word C: FE DC BA 98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word D: 76 54 32 10 </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0" st="0"/>
                                            </p:txEl>
                                          </p:spTgt>
                                        </p:tgtEl>
                                        <p:attrNameLst>
                                          <p:attrName>style.visibility</p:attrName>
                                        </p:attrNameLst>
                                      </p:cBhvr>
                                      <p:to>
                                        <p:strVal val="visible"/>
                                      </p:to>
                                    </p:set>
                                    <p:animEffect filter="fade" transition="in">
                                      <p:cBhvr>
                                        <p:cTn dur="500"/>
                                        <p:tgtEl>
                                          <p:spTgt spid="18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1" st="1"/>
                                            </p:txEl>
                                          </p:spTgt>
                                        </p:tgtEl>
                                        <p:attrNameLst>
                                          <p:attrName>style.visibility</p:attrName>
                                        </p:attrNameLst>
                                      </p:cBhvr>
                                      <p:to>
                                        <p:strVal val="visible"/>
                                      </p:to>
                                    </p:set>
                                    <p:animEffect filter="fade" transition="in">
                                      <p:cBhvr>
                                        <p:cTn dur="500"/>
                                        <p:tgtEl>
                                          <p:spTgt spid="18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2" st="2"/>
                                            </p:txEl>
                                          </p:spTgt>
                                        </p:tgtEl>
                                        <p:attrNameLst>
                                          <p:attrName>style.visibility</p:attrName>
                                        </p:attrNameLst>
                                      </p:cBhvr>
                                      <p:to>
                                        <p:strVal val="visible"/>
                                      </p:to>
                                    </p:set>
                                    <p:animEffect filter="fade" transition="in">
                                      <p:cBhvr>
                                        <p:cTn dur="500"/>
                                        <p:tgtEl>
                                          <p:spTgt spid="18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3" st="3"/>
                                            </p:txEl>
                                          </p:spTgt>
                                        </p:tgtEl>
                                        <p:attrNameLst>
                                          <p:attrName>style.visibility</p:attrName>
                                        </p:attrNameLst>
                                      </p:cBhvr>
                                      <p:to>
                                        <p:strVal val="visible"/>
                                      </p:to>
                                    </p:set>
                                    <p:animEffect filter="fade" transition="in">
                                      <p:cBhvr>
                                        <p:cTn dur="500"/>
                                        <p:tgtEl>
                                          <p:spTgt spid="18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4" st="4"/>
                                            </p:txEl>
                                          </p:spTgt>
                                        </p:tgtEl>
                                        <p:attrNameLst>
                                          <p:attrName>style.visibility</p:attrName>
                                        </p:attrNameLst>
                                      </p:cBhvr>
                                      <p:to>
                                        <p:strVal val="visible"/>
                                      </p:to>
                                    </p:set>
                                    <p:animEffect filter="fade" transition="in">
                                      <p:cBhvr>
                                        <p:cTn dur="500"/>
                                        <p:tgtEl>
                                          <p:spTgt spid="18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5" st="5"/>
                                            </p:txEl>
                                          </p:spTgt>
                                        </p:tgtEl>
                                        <p:attrNameLst>
                                          <p:attrName>style.visibility</p:attrName>
                                        </p:attrNameLst>
                                      </p:cBhvr>
                                      <p:to>
                                        <p:strVal val="visible"/>
                                      </p:to>
                                    </p:set>
                                    <p:animEffect filter="fade" transition="in">
                                      <p:cBhvr>
                                        <p:cTn dur="500"/>
                                        <p:tgtEl>
                                          <p:spTgt spid="18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6" st="6"/>
                                            </p:txEl>
                                          </p:spTgt>
                                        </p:tgtEl>
                                        <p:attrNameLst>
                                          <p:attrName>style.visibility</p:attrName>
                                        </p:attrNameLst>
                                      </p:cBhvr>
                                      <p:to>
                                        <p:strVal val="visible"/>
                                      </p:to>
                                    </p:set>
                                    <p:animEffect filter="fade" transition="in">
                                      <p:cBhvr>
                                        <p:cTn dur="500"/>
                                        <p:tgtEl>
                                          <p:spTgt spid="18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7" st="7"/>
                                            </p:txEl>
                                          </p:spTgt>
                                        </p:tgtEl>
                                        <p:attrNameLst>
                                          <p:attrName>style.visibility</p:attrName>
                                        </p:attrNameLst>
                                      </p:cBhvr>
                                      <p:to>
                                        <p:strVal val="visible"/>
                                      </p:to>
                                    </p:set>
                                    <p:animEffect filter="fade" transition="in">
                                      <p:cBhvr>
                                        <p:cTn dur="500"/>
                                        <p:tgtEl>
                                          <p:spTgt spid="189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8" st="8"/>
                                            </p:txEl>
                                          </p:spTgt>
                                        </p:tgtEl>
                                        <p:attrNameLst>
                                          <p:attrName>style.visibility</p:attrName>
                                        </p:attrNameLst>
                                      </p:cBhvr>
                                      <p:to>
                                        <p:strVal val="visible"/>
                                      </p:to>
                                    </p:set>
                                    <p:animEffect filter="fade" transition="in">
                                      <p:cBhvr>
                                        <p:cTn dur="500"/>
                                        <p:tgtEl>
                                          <p:spTgt spid="189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9" st="9"/>
                                            </p:txEl>
                                          </p:spTgt>
                                        </p:tgtEl>
                                        <p:attrNameLst>
                                          <p:attrName>style.visibility</p:attrName>
                                        </p:attrNameLst>
                                      </p:cBhvr>
                                      <p:to>
                                        <p:strVal val="visible"/>
                                      </p:to>
                                    </p:set>
                                    <p:animEffect filter="fade" transition="in">
                                      <p:cBhvr>
                                        <p:cTn dur="500"/>
                                        <p:tgtEl>
                                          <p:spTgt spid="189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10" st="10"/>
                                            </p:txEl>
                                          </p:spTgt>
                                        </p:tgtEl>
                                        <p:attrNameLst>
                                          <p:attrName>style.visibility</p:attrName>
                                        </p:attrNameLst>
                                      </p:cBhvr>
                                      <p:to>
                                        <p:strVal val="visible"/>
                                      </p:to>
                                    </p:set>
                                    <p:animEffect filter="fade" transition="in">
                                      <p:cBhvr>
                                        <p:cTn dur="500"/>
                                        <p:tgtEl>
                                          <p:spTgt spid="189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11" st="11"/>
                                            </p:txEl>
                                          </p:spTgt>
                                        </p:tgtEl>
                                        <p:attrNameLst>
                                          <p:attrName>style.visibility</p:attrName>
                                        </p:attrNameLst>
                                      </p:cBhvr>
                                      <p:to>
                                        <p:strVal val="visible"/>
                                      </p:to>
                                    </p:set>
                                    <p:animEffect filter="fade" transition="in">
                                      <p:cBhvr>
                                        <p:cTn dur="500"/>
                                        <p:tgtEl>
                                          <p:spTgt spid="189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xEl>
                                              <p:pRg end="12" st="12"/>
                                            </p:txEl>
                                          </p:spTgt>
                                        </p:tgtEl>
                                        <p:attrNameLst>
                                          <p:attrName>style.visibility</p:attrName>
                                        </p:attrNameLst>
                                      </p:cBhvr>
                                      <p:to>
                                        <p:strVal val="visible"/>
                                      </p:to>
                                    </p:set>
                                    <p:animEffect filter="fade" transition="in">
                                      <p:cBhvr>
                                        <p:cTn dur="500"/>
                                        <p:tgtEl>
                                          <p:spTgt spid="1892">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22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MD5(Message Digest 5)</a:t>
            </a:r>
            <a:endParaRPr/>
          </a:p>
        </p:txBody>
      </p:sp>
      <p:sp>
        <p:nvSpPr>
          <p:cNvPr id="1898" name="Google Shape;1898;p22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Step 4 : Process message in 512 bit blocks</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heart of MD5 is a compression function (HMD5) which consists of 4 round of processing.</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Each round consists of 16 identical steps.</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four rounds have similar structure but each uses a different primitive logical function, referred to as (F,G,H,I)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8">
                                            <p:txEl>
                                              <p:pRg end="0" st="0"/>
                                            </p:txEl>
                                          </p:spTgt>
                                        </p:tgtEl>
                                        <p:attrNameLst>
                                          <p:attrName>style.visibility</p:attrName>
                                        </p:attrNameLst>
                                      </p:cBhvr>
                                      <p:to>
                                        <p:strVal val="visible"/>
                                      </p:to>
                                    </p:set>
                                    <p:animEffect filter="fade" transition="in">
                                      <p:cBhvr>
                                        <p:cTn dur="500"/>
                                        <p:tgtEl>
                                          <p:spTgt spid="18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8">
                                            <p:txEl>
                                              <p:pRg end="1" st="1"/>
                                            </p:txEl>
                                          </p:spTgt>
                                        </p:tgtEl>
                                        <p:attrNameLst>
                                          <p:attrName>style.visibility</p:attrName>
                                        </p:attrNameLst>
                                      </p:cBhvr>
                                      <p:to>
                                        <p:strVal val="visible"/>
                                      </p:to>
                                    </p:set>
                                    <p:animEffect filter="fade" transition="in">
                                      <p:cBhvr>
                                        <p:cTn dur="500"/>
                                        <p:tgtEl>
                                          <p:spTgt spid="18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8">
                                            <p:txEl>
                                              <p:pRg end="2" st="2"/>
                                            </p:txEl>
                                          </p:spTgt>
                                        </p:tgtEl>
                                        <p:attrNameLst>
                                          <p:attrName>style.visibility</p:attrName>
                                        </p:attrNameLst>
                                      </p:cBhvr>
                                      <p:to>
                                        <p:strVal val="visible"/>
                                      </p:to>
                                    </p:set>
                                    <p:animEffect filter="fade" transition="in">
                                      <p:cBhvr>
                                        <p:cTn dur="500"/>
                                        <p:tgtEl>
                                          <p:spTgt spid="18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8">
                                            <p:txEl>
                                              <p:pRg end="3" st="3"/>
                                            </p:txEl>
                                          </p:spTgt>
                                        </p:tgtEl>
                                        <p:attrNameLst>
                                          <p:attrName>style.visibility</p:attrName>
                                        </p:attrNameLst>
                                      </p:cBhvr>
                                      <p:to>
                                        <p:strVal val="visible"/>
                                      </p:to>
                                    </p:set>
                                    <p:animEffect filter="fade" transition="in">
                                      <p:cBhvr>
                                        <p:cTn dur="500"/>
                                        <p:tgtEl>
                                          <p:spTgt spid="189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pic>
        <p:nvPicPr>
          <p:cNvPr id="1903" name="Google Shape;1903;p227"/>
          <p:cNvPicPr preferRelativeResize="0"/>
          <p:nvPr>
            <p:ph idx="1" type="body"/>
          </p:nvPr>
        </p:nvPicPr>
        <p:blipFill rotWithShape="1">
          <a:blip r:embed="rId3">
            <a:alphaModFix/>
          </a:blip>
          <a:srcRect b="0" l="0" r="0" t="0"/>
          <a:stretch/>
        </p:blipFill>
        <p:spPr>
          <a:xfrm>
            <a:off x="0" y="0"/>
            <a:ext cx="8458200" cy="685800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22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MD5(Message Digest 5)</a:t>
            </a:r>
            <a:endParaRPr/>
          </a:p>
        </p:txBody>
      </p:sp>
      <p:sp>
        <p:nvSpPr>
          <p:cNvPr id="1909" name="Google Shape;1909;p22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Pimitive functions</a:t>
            </a:r>
            <a:endParaRPr/>
          </a:p>
        </p:txBody>
      </p:sp>
      <p:grpSp>
        <p:nvGrpSpPr>
          <p:cNvPr id="1910" name="Google Shape;1910;p228"/>
          <p:cNvGrpSpPr/>
          <p:nvPr/>
        </p:nvGrpSpPr>
        <p:grpSpPr>
          <a:xfrm>
            <a:off x="533400" y="1905000"/>
            <a:ext cx="8001000" cy="2720975"/>
            <a:chOff x="816" y="336"/>
            <a:chExt cx="2652" cy="762"/>
          </a:xfrm>
        </p:grpSpPr>
        <p:graphicFrame>
          <p:nvGraphicFramePr>
            <p:cNvPr id="1911" name="Google Shape;1911;p228"/>
            <p:cNvGraphicFramePr/>
            <p:nvPr/>
          </p:nvGraphicFramePr>
          <p:xfrm>
            <a:off x="816" y="336"/>
            <a:ext cx="2652" cy="762"/>
          </p:xfrm>
          <a:graphic>
            <a:graphicData uri="http://schemas.openxmlformats.org/presentationml/2006/ole">
              <mc:AlternateContent>
                <mc:Choice Requires="v">
                  <p:oleObj r:id="rId4" imgH="762" imgW="2652" progId="Word.Document.8" spid="_x0000_s1">
                    <p:embed/>
                  </p:oleObj>
                </mc:Choice>
                <mc:Fallback>
                  <p:oleObj r:id="rId5" imgH="762" imgW="2652" progId="Word.Document.8">
                    <p:embed/>
                    <p:pic>
                      <p:nvPicPr>
                        <p:cNvPr id="1911" name="Google Shape;1911;p228"/>
                        <p:cNvPicPr preferRelativeResize="0"/>
                        <p:nvPr/>
                      </p:nvPicPr>
                      <p:blipFill rotWithShape="1">
                        <a:blip r:embed="rId6">
                          <a:alphaModFix/>
                        </a:blip>
                        <a:srcRect b="0" l="0" r="0" t="0"/>
                        <a:stretch/>
                      </p:blipFill>
                      <p:spPr>
                        <a:xfrm>
                          <a:off x="816" y="336"/>
                          <a:ext cx="2652" cy="762"/>
                        </a:xfrm>
                        <a:prstGeom prst="rect">
                          <a:avLst/>
                        </a:prstGeom>
                        <a:noFill/>
                        <a:ln>
                          <a:noFill/>
                        </a:ln>
                      </p:spPr>
                    </p:pic>
                  </p:oleObj>
                </mc:Fallback>
              </mc:AlternateContent>
            </a:graphicData>
          </a:graphic>
        </p:graphicFrame>
        <p:pic>
          <p:nvPicPr>
            <p:cNvPr id="1912" name="Google Shape;1912;p228"/>
            <p:cNvPicPr preferRelativeResize="0"/>
            <p:nvPr/>
          </p:nvPicPr>
          <p:blipFill rotWithShape="1">
            <a:blip r:embed="rId7">
              <a:alphaModFix/>
            </a:blip>
            <a:srcRect b="0" l="0" r="0" t="0"/>
            <a:stretch/>
          </p:blipFill>
          <p:spPr>
            <a:xfrm>
              <a:off x="2592" y="468"/>
              <a:ext cx="664" cy="151"/>
            </a:xfrm>
            <a:prstGeom prst="rect">
              <a:avLst/>
            </a:prstGeom>
            <a:noFill/>
            <a:ln>
              <a:noFill/>
            </a:ln>
          </p:spPr>
        </p:pic>
        <p:pic>
          <p:nvPicPr>
            <p:cNvPr id="1913" name="Google Shape;1913;p228"/>
            <p:cNvPicPr preferRelativeResize="0"/>
            <p:nvPr/>
          </p:nvPicPr>
          <p:blipFill rotWithShape="1">
            <a:blip r:embed="rId8">
              <a:alphaModFix/>
            </a:blip>
            <a:srcRect b="0" l="0" r="0" t="0"/>
            <a:stretch/>
          </p:blipFill>
          <p:spPr>
            <a:xfrm>
              <a:off x="2592" y="576"/>
              <a:ext cx="672" cy="151"/>
            </a:xfrm>
            <a:prstGeom prst="rect">
              <a:avLst/>
            </a:prstGeom>
            <a:noFill/>
            <a:ln>
              <a:noFill/>
            </a:ln>
          </p:spPr>
        </p:pic>
        <p:pic>
          <p:nvPicPr>
            <p:cNvPr id="1914" name="Google Shape;1914;p228"/>
            <p:cNvPicPr preferRelativeResize="0"/>
            <p:nvPr/>
          </p:nvPicPr>
          <p:blipFill rotWithShape="1">
            <a:blip r:embed="rId9">
              <a:alphaModFix/>
            </a:blip>
            <a:srcRect b="0" l="0" r="0" t="0"/>
            <a:stretch/>
          </p:blipFill>
          <p:spPr>
            <a:xfrm>
              <a:off x="2736" y="728"/>
              <a:ext cx="384" cy="111"/>
            </a:xfrm>
            <a:prstGeom prst="rect">
              <a:avLst/>
            </a:prstGeom>
            <a:noFill/>
            <a:ln>
              <a:noFill/>
            </a:ln>
          </p:spPr>
        </p:pic>
        <p:pic>
          <p:nvPicPr>
            <p:cNvPr id="1915" name="Google Shape;1915;p228"/>
            <p:cNvPicPr preferRelativeResize="0"/>
            <p:nvPr/>
          </p:nvPicPr>
          <p:blipFill rotWithShape="1">
            <a:blip r:embed="rId10">
              <a:alphaModFix/>
            </a:blip>
            <a:srcRect b="0" l="0" r="0" t="0"/>
            <a:stretch/>
          </p:blipFill>
          <p:spPr>
            <a:xfrm>
              <a:off x="2704" y="844"/>
              <a:ext cx="448" cy="151"/>
            </a:xfrm>
            <a:prstGeom prst="rect">
              <a:avLst/>
            </a:prstGeom>
            <a:noFill/>
            <a:ln>
              <a:noFill/>
            </a:ln>
          </p:spPr>
        </p:pic>
      </p:grpSp>
      <p:sp>
        <p:nvSpPr>
          <p:cNvPr id="1916" name="Google Shape;1916;p228"/>
          <p:cNvSpPr txBox="1"/>
          <p:nvPr/>
        </p:nvSpPr>
        <p:spPr>
          <a:xfrm>
            <a:off x="762000" y="4419600"/>
            <a:ext cx="6781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1917" name="Google Shape;1917;p228"/>
          <p:cNvPicPr preferRelativeResize="0"/>
          <p:nvPr/>
        </p:nvPicPr>
        <p:blipFill rotWithShape="1">
          <a:blip r:embed="rId11">
            <a:alphaModFix/>
          </a:blip>
          <a:srcRect b="0" l="0" r="0" t="0"/>
          <a:stretch/>
        </p:blipFill>
        <p:spPr>
          <a:xfrm>
            <a:off x="762000" y="4419600"/>
            <a:ext cx="304800" cy="228600"/>
          </a:xfrm>
          <a:prstGeom prst="rect">
            <a:avLst/>
          </a:prstGeom>
          <a:noFill/>
          <a:ln>
            <a:noFill/>
          </a:ln>
        </p:spPr>
      </p:pic>
      <p:sp>
        <p:nvSpPr>
          <p:cNvPr id="1918" name="Google Shape;1918;p228"/>
          <p:cNvSpPr txBox="1"/>
          <p:nvPr/>
        </p:nvSpPr>
        <p:spPr>
          <a:xfrm>
            <a:off x="1371600" y="4343400"/>
            <a:ext cx="10668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OR</a:t>
            </a:r>
            <a:endParaRPr/>
          </a:p>
        </p:txBody>
      </p:sp>
      <p:pic>
        <p:nvPicPr>
          <p:cNvPr id="1919" name="Google Shape;1919;p228"/>
          <p:cNvPicPr preferRelativeResize="0"/>
          <p:nvPr/>
        </p:nvPicPr>
        <p:blipFill rotWithShape="1">
          <a:blip r:embed="rId12">
            <a:alphaModFix/>
          </a:blip>
          <a:srcRect b="0" l="0" r="0" t="0"/>
          <a:stretch/>
        </p:blipFill>
        <p:spPr>
          <a:xfrm>
            <a:off x="809625" y="4724400"/>
            <a:ext cx="257175" cy="228600"/>
          </a:xfrm>
          <a:prstGeom prst="rect">
            <a:avLst/>
          </a:prstGeom>
          <a:noFill/>
          <a:ln>
            <a:noFill/>
          </a:ln>
        </p:spPr>
      </p:pic>
      <p:sp>
        <p:nvSpPr>
          <p:cNvPr id="1920" name="Google Shape;1920;p228"/>
          <p:cNvSpPr txBox="1"/>
          <p:nvPr/>
        </p:nvSpPr>
        <p:spPr>
          <a:xfrm>
            <a:off x="1371600" y="4648200"/>
            <a:ext cx="838200" cy="779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AND</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21" name="Google Shape;1921;p228"/>
          <p:cNvSpPr txBox="1"/>
          <p:nvPr/>
        </p:nvSpPr>
        <p:spPr>
          <a:xfrm>
            <a:off x="762000" y="5105400"/>
            <a:ext cx="12192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Lucida Sans"/>
              <a:buNone/>
            </a:pPr>
            <a:r>
              <a:rPr b="0" i="0" lang="en-US" sz="1800" u="none">
                <a:solidFill>
                  <a:schemeClr val="dk1"/>
                </a:solidFill>
                <a:latin typeface="Lucida Sans"/>
                <a:ea typeface="Lucida Sans"/>
                <a:cs typeface="Lucida Sans"/>
                <a:sym typeface="Lucida Sans"/>
              </a:rPr>
              <a:t>⊕      OR</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2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MD5(Message Digest 5)</a:t>
            </a:r>
            <a:endParaRPr/>
          </a:p>
        </p:txBody>
      </p:sp>
      <p:sp>
        <p:nvSpPr>
          <p:cNvPr id="1927" name="Google Shape;1927;p22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Each round takes as input the current 512-bit block being processed(Yq) and the 128 –bit buffer value ABCD and updates the contents of the buffer.</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Each round also makes use of ¼ of a 64-element table T[1..64]constructed from the sine function.</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ith element of T, T[i] has the value eual to the integer part of </a:t>
            </a:r>
            <a:r>
              <a:rPr b="0" i="0" lang="en-US" sz="2000" u="none">
                <a:solidFill>
                  <a:schemeClr val="accent2"/>
                </a:solidFill>
                <a:latin typeface="Lucida Sans"/>
                <a:ea typeface="Lucida Sans"/>
                <a:cs typeface="Lucida Sans"/>
                <a:sym typeface="Lucida Sans"/>
              </a:rPr>
              <a:t>2</a:t>
            </a:r>
            <a:r>
              <a:rPr b="0" baseline="30000" i="0" lang="en-US" sz="2000" u="none">
                <a:solidFill>
                  <a:schemeClr val="accent2"/>
                </a:solidFill>
                <a:latin typeface="Lucida Sans"/>
                <a:ea typeface="Lucida Sans"/>
                <a:cs typeface="Lucida Sans"/>
                <a:sym typeface="Lucida Sans"/>
              </a:rPr>
              <a:t>32</a:t>
            </a:r>
            <a:r>
              <a:rPr b="0" i="0" lang="en-US" sz="2000" u="none">
                <a:solidFill>
                  <a:schemeClr val="accent2"/>
                </a:solidFill>
                <a:latin typeface="Lucida Sans"/>
                <a:ea typeface="Lucida Sans"/>
                <a:cs typeface="Lucida Sans"/>
                <a:sym typeface="Lucida Sans"/>
              </a:rPr>
              <a:t> x abs(sin(i))</a:t>
            </a:r>
            <a:r>
              <a:rPr b="0" i="0" lang="en-US" sz="2700" u="none">
                <a:solidFill>
                  <a:schemeClr val="dk1"/>
                </a:solidFill>
                <a:latin typeface="Lucida Sans"/>
                <a:ea typeface="Lucida Sans"/>
                <a:cs typeface="Lucida Sans"/>
                <a:sym typeface="Lucida Sans"/>
              </a:rPr>
              <a:t>  </a:t>
            </a:r>
            <a:r>
              <a:rPr b="0" i="0" lang="en-US" sz="2000" u="none">
                <a:solidFill>
                  <a:schemeClr val="dk1"/>
                </a:solidFill>
                <a:latin typeface="Lucida Sans"/>
                <a:ea typeface="Lucida Sans"/>
                <a:cs typeface="Lucida Sans"/>
                <a:sym typeface="Lucida Sans"/>
              </a:rPr>
              <a:t>i is in radians</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o/p of the 4</a:t>
            </a:r>
            <a:r>
              <a:rPr b="0" baseline="30000" i="0" lang="en-US" sz="2000" u="none">
                <a:solidFill>
                  <a:schemeClr val="dk1"/>
                </a:solidFill>
                <a:latin typeface="Lucida Sans"/>
                <a:ea typeface="Lucida Sans"/>
                <a:cs typeface="Lucida Sans"/>
                <a:sym typeface="Lucida Sans"/>
              </a:rPr>
              <a:t>th</a:t>
            </a:r>
            <a:r>
              <a:rPr b="0" i="0" lang="en-US" sz="2000" u="none">
                <a:solidFill>
                  <a:schemeClr val="dk1"/>
                </a:solidFill>
                <a:latin typeface="Lucida Sans"/>
                <a:ea typeface="Lucida Sans"/>
                <a:cs typeface="Lucida Sans"/>
                <a:sym typeface="Lucida Sans"/>
              </a:rPr>
              <a:t> round is added to the first round CVq to produce CVq+1</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Step 5 : After all L 512 bit blocks have been processed , the o/p from the Lth stage is the 128 bit message digest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7">
                                            <p:txEl>
                                              <p:pRg end="0" st="0"/>
                                            </p:txEl>
                                          </p:spTgt>
                                        </p:tgtEl>
                                        <p:attrNameLst>
                                          <p:attrName>style.visibility</p:attrName>
                                        </p:attrNameLst>
                                      </p:cBhvr>
                                      <p:to>
                                        <p:strVal val="visible"/>
                                      </p:to>
                                    </p:set>
                                    <p:animEffect filter="fade" transition="in">
                                      <p:cBhvr>
                                        <p:cTn dur="500"/>
                                        <p:tgtEl>
                                          <p:spTgt spid="19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7">
                                            <p:txEl>
                                              <p:pRg end="1" st="1"/>
                                            </p:txEl>
                                          </p:spTgt>
                                        </p:tgtEl>
                                        <p:attrNameLst>
                                          <p:attrName>style.visibility</p:attrName>
                                        </p:attrNameLst>
                                      </p:cBhvr>
                                      <p:to>
                                        <p:strVal val="visible"/>
                                      </p:to>
                                    </p:set>
                                    <p:animEffect filter="fade" transition="in">
                                      <p:cBhvr>
                                        <p:cTn dur="500"/>
                                        <p:tgtEl>
                                          <p:spTgt spid="19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7">
                                            <p:txEl>
                                              <p:pRg end="2" st="2"/>
                                            </p:txEl>
                                          </p:spTgt>
                                        </p:tgtEl>
                                        <p:attrNameLst>
                                          <p:attrName>style.visibility</p:attrName>
                                        </p:attrNameLst>
                                      </p:cBhvr>
                                      <p:to>
                                        <p:strVal val="visible"/>
                                      </p:to>
                                    </p:set>
                                    <p:animEffect filter="fade" transition="in">
                                      <p:cBhvr>
                                        <p:cTn dur="500"/>
                                        <p:tgtEl>
                                          <p:spTgt spid="19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7">
                                            <p:txEl>
                                              <p:pRg end="3" st="3"/>
                                            </p:txEl>
                                          </p:spTgt>
                                        </p:tgtEl>
                                        <p:attrNameLst>
                                          <p:attrName>style.visibility</p:attrName>
                                        </p:attrNameLst>
                                      </p:cBhvr>
                                      <p:to>
                                        <p:strVal val="visible"/>
                                      </p:to>
                                    </p:set>
                                    <p:animEffect filter="fade" transition="in">
                                      <p:cBhvr>
                                        <p:cTn dur="500"/>
                                        <p:tgtEl>
                                          <p:spTgt spid="19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7">
                                            <p:txEl>
                                              <p:pRg end="4" st="4"/>
                                            </p:txEl>
                                          </p:spTgt>
                                        </p:tgtEl>
                                        <p:attrNameLst>
                                          <p:attrName>style.visibility</p:attrName>
                                        </p:attrNameLst>
                                      </p:cBhvr>
                                      <p:to>
                                        <p:strVal val="visible"/>
                                      </p:to>
                                    </p:set>
                                    <p:animEffect filter="fade" transition="in">
                                      <p:cBhvr>
                                        <p:cTn dur="500"/>
                                        <p:tgtEl>
                                          <p:spTgt spid="192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Arial"/>
                <a:ea typeface="Arial"/>
                <a:cs typeface="Arial"/>
                <a:sym typeface="Arial"/>
              </a:rPr>
              <a:t>An integer may or may not have a multiplicative inverse.</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Arial"/>
                <a:ea typeface="Arial"/>
                <a:cs typeface="Arial"/>
                <a:sym typeface="Arial"/>
              </a:rPr>
              <a:t>We say that multiplicative inverse of a in Zm exists if gcd(a,m)=1.</a:t>
            </a:r>
            <a:endParaRPr/>
          </a:p>
          <a:p>
            <a:pPr indent="-255587" lvl="0" marL="365125" marR="0" rtl="0" algn="just">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Find the multiplicative inverse of 8 in Z</a:t>
            </a:r>
            <a:r>
              <a:rPr b="0" baseline="-25000" i="0" lang="en-US" sz="2400" u="none">
                <a:solidFill>
                  <a:schemeClr val="dk1"/>
                </a:solidFill>
                <a:latin typeface="Lucida Sans"/>
                <a:ea typeface="Lucida Sans"/>
                <a:cs typeface="Lucida Sans"/>
                <a:sym typeface="Lucida Sans"/>
              </a:rPr>
              <a:t>10</a:t>
            </a:r>
            <a:r>
              <a:rPr b="0" i="0" lang="en-US" sz="2400" u="none">
                <a:solidFill>
                  <a:schemeClr val="dk1"/>
                </a:solidFill>
                <a:latin typeface="Lucida Sans"/>
                <a:ea typeface="Lucida Sans"/>
                <a:cs typeface="Lucida Sans"/>
                <a:sym typeface="Lucida Sans"/>
              </a:rPr>
              <a:t>.</a:t>
            </a:r>
            <a:endParaRPr/>
          </a:p>
          <a:p>
            <a:pPr indent="-255587" lvl="0" marL="365125" marR="0" rtl="0" algn="just">
              <a:lnSpc>
                <a:spcPct val="100000"/>
              </a:lnSpc>
              <a:spcBef>
                <a:spcPts val="400"/>
              </a:spcBef>
              <a:spcAft>
                <a:spcPts val="0"/>
              </a:spcAft>
              <a:buClr>
                <a:schemeClr val="accent1"/>
              </a:buClr>
              <a:buSzPts val="1360"/>
              <a:buFont typeface="Noto Sans Symbols"/>
              <a:buNone/>
            </a:pPr>
            <a:r>
              <a:rPr b="1" i="0" lang="en-US" sz="2000" u="none">
                <a:solidFill>
                  <a:schemeClr val="dk1"/>
                </a:solidFill>
                <a:latin typeface="Lucida Sans"/>
                <a:ea typeface="Lucida Sans"/>
                <a:cs typeface="Lucida Sans"/>
                <a:sym typeface="Lucida Sans"/>
              </a:rPr>
              <a:t>There is no multiplicative inverse because gcd (10, 8) = 2 ≠ 1. </a:t>
            </a:r>
            <a:endParaRPr/>
          </a:p>
          <a:p>
            <a:pPr indent="-255587" lvl="0" marL="365125" marR="0" rtl="0" algn="just">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In other words, we cannot find any number between 0 and 9 </a:t>
            </a:r>
            <a:endParaRPr/>
          </a:p>
          <a:p>
            <a:pPr indent="-255587" lvl="0" marL="365125" marR="0" rtl="0" algn="just">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such that when multiplied by 8 mod 10 =1.</a:t>
            </a:r>
            <a:endParaRPr/>
          </a:p>
        </p:txBody>
      </p:sp>
      <p:sp>
        <p:nvSpPr>
          <p:cNvPr id="333" name="Google Shape;333;p2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Modular multiplicative inverse</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Effect filter="fade" transition="in">
                                      <p:cBhvr>
                                        <p:cTn dur="500"/>
                                        <p:tgtEl>
                                          <p:spTgt spid="3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Effect filter="fade" transition="in">
                                      <p:cBhvr>
                                        <p:cTn dur="500"/>
                                        <p:tgtEl>
                                          <p:spTgt spid="3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animEffect filter="fade" transition="in">
                                      <p:cBhvr>
                                        <p:cTn dur="500"/>
                                        <p:tgtEl>
                                          <p:spTgt spid="3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animEffect filter="fade" transition="in">
                                      <p:cBhvr>
                                        <p:cTn dur="500"/>
                                        <p:tgtEl>
                                          <p:spTgt spid="3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4" st="4"/>
                                            </p:txEl>
                                          </p:spTgt>
                                        </p:tgtEl>
                                        <p:attrNameLst>
                                          <p:attrName>style.visibility</p:attrName>
                                        </p:attrNameLst>
                                      </p:cBhvr>
                                      <p:to>
                                        <p:strVal val="visible"/>
                                      </p:to>
                                    </p:set>
                                    <p:animEffect filter="fade" transition="in">
                                      <p:cBhvr>
                                        <p:cTn dur="500"/>
                                        <p:tgtEl>
                                          <p:spTgt spid="3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5" st="5"/>
                                            </p:txEl>
                                          </p:spTgt>
                                        </p:tgtEl>
                                        <p:attrNameLst>
                                          <p:attrName>style.visibility</p:attrName>
                                        </p:attrNameLst>
                                      </p:cBhvr>
                                      <p:to>
                                        <p:strVal val="visible"/>
                                      </p:to>
                                    </p:set>
                                    <p:animEffect filter="fade" transition="in">
                                      <p:cBhvr>
                                        <p:cTn dur="500"/>
                                        <p:tgtEl>
                                          <p:spTgt spid="3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230"/>
          <p:cNvSpPr txBox="1"/>
          <p:nvPr/>
        </p:nvSpPr>
        <p:spPr>
          <a:xfrm>
            <a:off x="685800" y="685800"/>
            <a:ext cx="7397750" cy="52181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 Table T, constructed from the sine function</a:t>
            </a:r>
            <a:endParaRPr/>
          </a:p>
          <a:p>
            <a:pPr indent="0" lvl="0" marL="0" marR="0" rtl="0" algn="ctr">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T[1] = D76AA478      T[17] = F61E2562      T[33] = FFFA3942      T[49] = F4292244</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T[2] = E8C7B756       T[18] = C040B340     T[34] = 8771F681        T[50] = 432AFF97</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T[3] = 242070DB       T[19] = 265E5A51      T[35] = 699D6122      T[51] = AB9423A7</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T[4] = C1BDCEEE    T[20] = E9B6C7AA    T[36] = FDE5380C     T[52] = FC93A039</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T[5] = F57C0FAF      T[21] = D62F105D      T[37] = A4BEEA44    T[53] = 655B59C3</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T[6] = 4787C62A      T[22] = 02441453        T[38] = 4BDECFA9    T[54] = 8F0CCC92</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T[7] = A8304613       T[23] = D8A1E681      T[39] = F6BB4B60     T[55] = FFEFF47D</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T[8] = FD469501       T[24] = E7D3FBC8     T[40] = BEBFBC70    T[56] = 85845DD1</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T[9] = 698098D8       T[25] = 21E1CDE6      T[41] = 289B7EC6     T[57] = 6FA87E4F</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T[10] = 8B44F7AF    T[26] = C33707D6       T[42] = EAA127FA   T[58] = FE2CE6E0</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T[11] = FFFF5BB1    T[27] = F4D50D87      T[43] = D4EF3085     T[59] = A3014314</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T[12] = 895CD7BE    T[28] = 455A14ED     T[44] = 04881D05      T[60] = 4E0811A1</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T[13] = 6B901122      T[29] = A9E3E905      T[45] = D9D4D039    T[61] = F7537E82</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T[14] = FD987193      T[30] = FCEFA3F8     T[46] = E6DB99E5    T[62] = BD3AF235</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T[15] = A679438E      T[31] = 676F02D9      T[47] = 1FA27CF8     T[63] = 2AD7D2BB</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T[16] = 49B40821      T[32] = 8D2A4C8A    T[48] = C4AC5665     T[64] = EB86D391</a:t>
            </a:r>
            <a:endParaRPr/>
          </a:p>
          <a:p>
            <a:pPr indent="0" lvl="0" marL="0" marR="0" rtl="0" algn="l">
              <a:lnSpc>
                <a:spcPct val="100000"/>
              </a:lnSpc>
              <a:spcBef>
                <a:spcPts val="600"/>
              </a:spcBef>
              <a:spcAft>
                <a:spcPts val="0"/>
              </a:spcAft>
              <a:buClr>
                <a:schemeClr val="dk1"/>
              </a:buClr>
              <a:buSzPts val="1200"/>
              <a:buFont typeface="Times New Roman"/>
              <a:buNone/>
            </a:pPr>
            <a:r>
              <a:rPr b="0" i="0" lang="en-US" sz="1200" u="non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231"/>
          <p:cNvSpPr txBox="1"/>
          <p:nvPr/>
        </p:nvSpPr>
        <p:spPr>
          <a:xfrm>
            <a:off x="2743200" y="12954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8" name="Google Shape;1938;p231"/>
          <p:cNvSpPr txBox="1"/>
          <p:nvPr/>
        </p:nvSpPr>
        <p:spPr>
          <a:xfrm>
            <a:off x="3962400" y="12954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39" name="Google Shape;1939;p231"/>
          <p:cNvSpPr txBox="1"/>
          <p:nvPr/>
        </p:nvSpPr>
        <p:spPr>
          <a:xfrm>
            <a:off x="5181600" y="12954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0" name="Google Shape;1940;p231"/>
          <p:cNvSpPr txBox="1"/>
          <p:nvPr/>
        </p:nvSpPr>
        <p:spPr>
          <a:xfrm>
            <a:off x="6400800" y="12954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1" name="Google Shape;1941;p231"/>
          <p:cNvSpPr txBox="1"/>
          <p:nvPr/>
        </p:nvSpPr>
        <p:spPr>
          <a:xfrm>
            <a:off x="2743200" y="12954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2" name="Google Shape;1942;p231"/>
          <p:cNvSpPr txBox="1"/>
          <p:nvPr/>
        </p:nvSpPr>
        <p:spPr>
          <a:xfrm>
            <a:off x="3962400" y="12954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3" name="Google Shape;1943;p231"/>
          <p:cNvSpPr txBox="1"/>
          <p:nvPr/>
        </p:nvSpPr>
        <p:spPr>
          <a:xfrm>
            <a:off x="5181600" y="12954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4" name="Google Shape;1944;p231"/>
          <p:cNvSpPr txBox="1"/>
          <p:nvPr/>
        </p:nvSpPr>
        <p:spPr>
          <a:xfrm>
            <a:off x="6400800" y="12954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45" name="Google Shape;1945;p231"/>
          <p:cNvSpPr txBox="1"/>
          <p:nvPr/>
        </p:nvSpPr>
        <p:spPr>
          <a:xfrm>
            <a:off x="3124200" y="1295400"/>
            <a:ext cx="3683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A</a:t>
            </a:r>
            <a:endParaRPr/>
          </a:p>
        </p:txBody>
      </p:sp>
      <p:sp>
        <p:nvSpPr>
          <p:cNvPr id="1946" name="Google Shape;1946;p231"/>
          <p:cNvSpPr txBox="1"/>
          <p:nvPr/>
        </p:nvSpPr>
        <p:spPr>
          <a:xfrm>
            <a:off x="4343400" y="1295400"/>
            <a:ext cx="3540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a:t>
            </a:r>
            <a:endParaRPr/>
          </a:p>
        </p:txBody>
      </p:sp>
      <p:sp>
        <p:nvSpPr>
          <p:cNvPr id="1947" name="Google Shape;1947;p231"/>
          <p:cNvSpPr txBox="1"/>
          <p:nvPr/>
        </p:nvSpPr>
        <p:spPr>
          <a:xfrm>
            <a:off x="5638800" y="1295400"/>
            <a:ext cx="3540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C</a:t>
            </a:r>
            <a:endParaRPr/>
          </a:p>
        </p:txBody>
      </p:sp>
      <p:sp>
        <p:nvSpPr>
          <p:cNvPr id="1948" name="Google Shape;1948;p231"/>
          <p:cNvSpPr txBox="1"/>
          <p:nvPr/>
        </p:nvSpPr>
        <p:spPr>
          <a:xfrm>
            <a:off x="6781800" y="1295400"/>
            <a:ext cx="3683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D</a:t>
            </a:r>
            <a:endParaRPr/>
          </a:p>
        </p:txBody>
      </p:sp>
      <p:sp>
        <p:nvSpPr>
          <p:cNvPr id="1949" name="Google Shape;1949;p231"/>
          <p:cNvSpPr txBox="1"/>
          <p:nvPr/>
        </p:nvSpPr>
        <p:spPr>
          <a:xfrm>
            <a:off x="3124200" y="2057400"/>
            <a:ext cx="3810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t>
            </a:r>
            <a:endParaRPr/>
          </a:p>
        </p:txBody>
      </p:sp>
      <p:sp>
        <p:nvSpPr>
          <p:cNvPr id="1950" name="Google Shape;1950;p231"/>
          <p:cNvSpPr txBox="1"/>
          <p:nvPr/>
        </p:nvSpPr>
        <p:spPr>
          <a:xfrm>
            <a:off x="3124200" y="2819400"/>
            <a:ext cx="3810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t>
            </a:r>
            <a:endParaRPr/>
          </a:p>
        </p:txBody>
      </p:sp>
      <p:sp>
        <p:nvSpPr>
          <p:cNvPr id="1951" name="Google Shape;1951;p231"/>
          <p:cNvSpPr txBox="1"/>
          <p:nvPr/>
        </p:nvSpPr>
        <p:spPr>
          <a:xfrm>
            <a:off x="3124200" y="3581400"/>
            <a:ext cx="3810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t>
            </a:r>
            <a:endParaRPr/>
          </a:p>
        </p:txBody>
      </p:sp>
      <p:sp>
        <p:nvSpPr>
          <p:cNvPr id="1952" name="Google Shape;1952;p231"/>
          <p:cNvSpPr txBox="1"/>
          <p:nvPr/>
        </p:nvSpPr>
        <p:spPr>
          <a:xfrm>
            <a:off x="3124200" y="5029200"/>
            <a:ext cx="3810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t>
            </a:r>
            <a:endParaRPr/>
          </a:p>
        </p:txBody>
      </p:sp>
      <p:sp>
        <p:nvSpPr>
          <p:cNvPr id="1953" name="Google Shape;1953;p231"/>
          <p:cNvSpPr txBox="1"/>
          <p:nvPr/>
        </p:nvSpPr>
        <p:spPr>
          <a:xfrm>
            <a:off x="5562600" y="2057400"/>
            <a:ext cx="3810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g</a:t>
            </a:r>
            <a:endParaRPr/>
          </a:p>
        </p:txBody>
      </p:sp>
      <p:cxnSp>
        <p:nvCxnSpPr>
          <p:cNvPr id="1954" name="Google Shape;1954;p231"/>
          <p:cNvCxnSpPr/>
          <p:nvPr/>
        </p:nvCxnSpPr>
        <p:spPr>
          <a:xfrm>
            <a:off x="3276600" y="1676400"/>
            <a:ext cx="0" cy="3810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55" name="Google Shape;1955;p231"/>
          <p:cNvCxnSpPr/>
          <p:nvPr/>
        </p:nvCxnSpPr>
        <p:spPr>
          <a:xfrm>
            <a:off x="3276600" y="2438400"/>
            <a:ext cx="0" cy="3810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56" name="Google Shape;1956;p231"/>
          <p:cNvCxnSpPr/>
          <p:nvPr/>
        </p:nvCxnSpPr>
        <p:spPr>
          <a:xfrm>
            <a:off x="3276600" y="3200400"/>
            <a:ext cx="0" cy="3810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57" name="Google Shape;1957;p231"/>
          <p:cNvCxnSpPr/>
          <p:nvPr/>
        </p:nvCxnSpPr>
        <p:spPr>
          <a:xfrm>
            <a:off x="4572000" y="1676400"/>
            <a:ext cx="990600" cy="3810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58" name="Google Shape;1958;p231"/>
          <p:cNvCxnSpPr/>
          <p:nvPr/>
        </p:nvCxnSpPr>
        <p:spPr>
          <a:xfrm>
            <a:off x="5715000" y="1676400"/>
            <a:ext cx="0" cy="3810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59" name="Google Shape;1959;p231"/>
          <p:cNvCxnSpPr/>
          <p:nvPr/>
        </p:nvCxnSpPr>
        <p:spPr>
          <a:xfrm flipH="1">
            <a:off x="5943600" y="1676400"/>
            <a:ext cx="990600" cy="3810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60" name="Google Shape;1960;p231"/>
          <p:cNvCxnSpPr/>
          <p:nvPr/>
        </p:nvCxnSpPr>
        <p:spPr>
          <a:xfrm rot="10800000">
            <a:off x="3505200" y="2209800"/>
            <a:ext cx="2057400" cy="0"/>
          </a:xfrm>
          <a:prstGeom prst="straightConnector1">
            <a:avLst/>
          </a:prstGeom>
          <a:noFill/>
          <a:ln cap="flat" cmpd="sng" w="19050">
            <a:solidFill>
              <a:schemeClr val="dk1"/>
            </a:solidFill>
            <a:prstDash val="solid"/>
            <a:miter lim="800000"/>
            <a:headEnd len="med" w="med" type="none"/>
            <a:tailEnd len="med" w="med" type="triangle"/>
          </a:ln>
        </p:spPr>
      </p:cxnSp>
      <p:sp>
        <p:nvSpPr>
          <p:cNvPr id="1961" name="Google Shape;1961;p231"/>
          <p:cNvSpPr txBox="1"/>
          <p:nvPr/>
        </p:nvSpPr>
        <p:spPr>
          <a:xfrm>
            <a:off x="1828800" y="2819400"/>
            <a:ext cx="760412"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X[k]</a:t>
            </a:r>
            <a:endParaRPr/>
          </a:p>
        </p:txBody>
      </p:sp>
      <p:sp>
        <p:nvSpPr>
          <p:cNvPr id="1962" name="Google Shape;1962;p231"/>
          <p:cNvSpPr txBox="1"/>
          <p:nvPr/>
        </p:nvSpPr>
        <p:spPr>
          <a:xfrm>
            <a:off x="1905000" y="3581400"/>
            <a:ext cx="65722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T[i]</a:t>
            </a:r>
            <a:endParaRPr/>
          </a:p>
        </p:txBody>
      </p:sp>
      <p:cxnSp>
        <p:nvCxnSpPr>
          <p:cNvPr id="1963" name="Google Shape;1963;p231"/>
          <p:cNvCxnSpPr/>
          <p:nvPr/>
        </p:nvCxnSpPr>
        <p:spPr>
          <a:xfrm>
            <a:off x="2514600" y="3048000"/>
            <a:ext cx="609600" cy="0"/>
          </a:xfrm>
          <a:prstGeom prst="straightConnector1">
            <a:avLst/>
          </a:prstGeom>
          <a:noFill/>
          <a:ln cap="flat" cmpd="sng" w="19050">
            <a:solidFill>
              <a:schemeClr val="dk1"/>
            </a:solidFill>
            <a:prstDash val="solid"/>
            <a:miter lim="800000"/>
            <a:headEnd len="med" w="med" type="none"/>
            <a:tailEnd len="med" w="med" type="triangle"/>
          </a:ln>
        </p:spPr>
      </p:cxnSp>
      <p:cxnSp>
        <p:nvCxnSpPr>
          <p:cNvPr id="1964" name="Google Shape;1964;p231"/>
          <p:cNvCxnSpPr/>
          <p:nvPr/>
        </p:nvCxnSpPr>
        <p:spPr>
          <a:xfrm>
            <a:off x="2514600" y="3810000"/>
            <a:ext cx="609600" cy="0"/>
          </a:xfrm>
          <a:prstGeom prst="straightConnector1">
            <a:avLst/>
          </a:prstGeom>
          <a:noFill/>
          <a:ln cap="flat" cmpd="sng" w="19050">
            <a:solidFill>
              <a:schemeClr val="dk1"/>
            </a:solidFill>
            <a:prstDash val="solid"/>
            <a:miter lim="800000"/>
            <a:headEnd len="med" w="med" type="none"/>
            <a:tailEnd len="med" w="med" type="triangle"/>
          </a:ln>
        </p:spPr>
      </p:cxnSp>
      <p:sp>
        <p:nvSpPr>
          <p:cNvPr id="1965" name="Google Shape;1965;p231"/>
          <p:cNvSpPr txBox="1"/>
          <p:nvPr/>
        </p:nvSpPr>
        <p:spPr>
          <a:xfrm>
            <a:off x="2895600" y="4191000"/>
            <a:ext cx="762000" cy="609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CLS</a:t>
            </a:r>
            <a:r>
              <a:rPr b="0" baseline="-25000" i="0" lang="en-US" sz="2400" u="none">
                <a:solidFill>
                  <a:schemeClr val="dk1"/>
                </a:solidFill>
                <a:latin typeface="Times New Roman"/>
                <a:ea typeface="Times New Roman"/>
                <a:cs typeface="Times New Roman"/>
                <a:sym typeface="Times New Roman"/>
              </a:rPr>
              <a:t>s</a:t>
            </a:r>
            <a:endParaRPr/>
          </a:p>
        </p:txBody>
      </p:sp>
      <p:cxnSp>
        <p:nvCxnSpPr>
          <p:cNvPr id="1966" name="Google Shape;1966;p231"/>
          <p:cNvCxnSpPr/>
          <p:nvPr/>
        </p:nvCxnSpPr>
        <p:spPr>
          <a:xfrm>
            <a:off x="3276600" y="3962400"/>
            <a:ext cx="0" cy="2286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67" name="Google Shape;1967;p231"/>
          <p:cNvCxnSpPr/>
          <p:nvPr/>
        </p:nvCxnSpPr>
        <p:spPr>
          <a:xfrm>
            <a:off x="3276600" y="4800600"/>
            <a:ext cx="0" cy="228600"/>
          </a:xfrm>
          <a:prstGeom prst="straightConnector1">
            <a:avLst/>
          </a:prstGeom>
          <a:noFill/>
          <a:ln cap="flat" cmpd="sng" w="19050">
            <a:solidFill>
              <a:schemeClr val="dk1"/>
            </a:solidFill>
            <a:prstDash val="solid"/>
            <a:miter lim="800000"/>
            <a:headEnd len="med" w="med" type="none"/>
            <a:tailEnd len="med" w="med" type="triangle"/>
          </a:ln>
        </p:spPr>
      </p:cxnSp>
      <p:sp>
        <p:nvSpPr>
          <p:cNvPr id="1968" name="Google Shape;1968;p231"/>
          <p:cNvSpPr txBox="1"/>
          <p:nvPr/>
        </p:nvSpPr>
        <p:spPr>
          <a:xfrm>
            <a:off x="2743200" y="59436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69" name="Google Shape;1969;p231"/>
          <p:cNvSpPr txBox="1"/>
          <p:nvPr/>
        </p:nvSpPr>
        <p:spPr>
          <a:xfrm>
            <a:off x="3962400" y="59436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70" name="Google Shape;1970;p231"/>
          <p:cNvSpPr txBox="1"/>
          <p:nvPr/>
        </p:nvSpPr>
        <p:spPr>
          <a:xfrm>
            <a:off x="5181600" y="59436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71" name="Google Shape;1971;p231"/>
          <p:cNvSpPr txBox="1"/>
          <p:nvPr/>
        </p:nvSpPr>
        <p:spPr>
          <a:xfrm>
            <a:off x="6400800" y="5943600"/>
            <a:ext cx="1219200" cy="381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72" name="Google Shape;1972;p231"/>
          <p:cNvSpPr txBox="1"/>
          <p:nvPr/>
        </p:nvSpPr>
        <p:spPr>
          <a:xfrm>
            <a:off x="3200400" y="5943600"/>
            <a:ext cx="3683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A</a:t>
            </a:r>
            <a:endParaRPr/>
          </a:p>
        </p:txBody>
      </p:sp>
      <p:sp>
        <p:nvSpPr>
          <p:cNvPr id="1973" name="Google Shape;1973;p231"/>
          <p:cNvSpPr txBox="1"/>
          <p:nvPr/>
        </p:nvSpPr>
        <p:spPr>
          <a:xfrm>
            <a:off x="4419600" y="5943600"/>
            <a:ext cx="3540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B</a:t>
            </a:r>
            <a:endParaRPr/>
          </a:p>
        </p:txBody>
      </p:sp>
      <p:sp>
        <p:nvSpPr>
          <p:cNvPr id="1974" name="Google Shape;1974;p231"/>
          <p:cNvSpPr txBox="1"/>
          <p:nvPr/>
        </p:nvSpPr>
        <p:spPr>
          <a:xfrm>
            <a:off x="5638800" y="5943600"/>
            <a:ext cx="354012"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C</a:t>
            </a:r>
            <a:endParaRPr/>
          </a:p>
        </p:txBody>
      </p:sp>
      <p:sp>
        <p:nvSpPr>
          <p:cNvPr id="1975" name="Google Shape;1975;p231"/>
          <p:cNvSpPr txBox="1"/>
          <p:nvPr/>
        </p:nvSpPr>
        <p:spPr>
          <a:xfrm>
            <a:off x="6858000" y="5943600"/>
            <a:ext cx="3683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D</a:t>
            </a:r>
            <a:endParaRPr/>
          </a:p>
        </p:txBody>
      </p:sp>
      <p:cxnSp>
        <p:nvCxnSpPr>
          <p:cNvPr id="1976" name="Google Shape;1976;p231"/>
          <p:cNvCxnSpPr/>
          <p:nvPr/>
        </p:nvCxnSpPr>
        <p:spPr>
          <a:xfrm>
            <a:off x="3352800" y="5715000"/>
            <a:ext cx="0" cy="2286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77" name="Google Shape;1977;p231"/>
          <p:cNvCxnSpPr/>
          <p:nvPr/>
        </p:nvCxnSpPr>
        <p:spPr>
          <a:xfrm>
            <a:off x="4648200" y="5715000"/>
            <a:ext cx="0" cy="2286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78" name="Google Shape;1978;p231"/>
          <p:cNvCxnSpPr/>
          <p:nvPr/>
        </p:nvCxnSpPr>
        <p:spPr>
          <a:xfrm>
            <a:off x="5791200" y="5715000"/>
            <a:ext cx="0" cy="2286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79" name="Google Shape;1979;p231"/>
          <p:cNvCxnSpPr/>
          <p:nvPr/>
        </p:nvCxnSpPr>
        <p:spPr>
          <a:xfrm>
            <a:off x="7010400" y="5715000"/>
            <a:ext cx="0" cy="228600"/>
          </a:xfrm>
          <a:prstGeom prst="straightConnector1">
            <a:avLst/>
          </a:prstGeom>
          <a:noFill/>
          <a:ln cap="flat" cmpd="sng" w="19050">
            <a:solidFill>
              <a:schemeClr val="dk1"/>
            </a:solidFill>
            <a:prstDash val="solid"/>
            <a:miter lim="800000"/>
            <a:headEnd len="med" w="med" type="none"/>
            <a:tailEnd len="med" w="med" type="triangle"/>
          </a:ln>
        </p:spPr>
      </p:cxnSp>
      <p:cxnSp>
        <p:nvCxnSpPr>
          <p:cNvPr id="1980" name="Google Shape;1980;p231"/>
          <p:cNvCxnSpPr/>
          <p:nvPr/>
        </p:nvCxnSpPr>
        <p:spPr>
          <a:xfrm>
            <a:off x="3352800" y="5410200"/>
            <a:ext cx="1295400" cy="304800"/>
          </a:xfrm>
          <a:prstGeom prst="straightConnector1">
            <a:avLst/>
          </a:prstGeom>
          <a:noFill/>
          <a:ln cap="flat" cmpd="sng" w="9525">
            <a:solidFill>
              <a:schemeClr val="dk1"/>
            </a:solidFill>
            <a:prstDash val="solid"/>
            <a:miter lim="800000"/>
            <a:headEnd len="med" w="med" type="none"/>
            <a:tailEnd len="med" w="med" type="none"/>
          </a:ln>
        </p:spPr>
      </p:cxnSp>
      <p:cxnSp>
        <p:nvCxnSpPr>
          <p:cNvPr id="1981" name="Google Shape;1981;p231"/>
          <p:cNvCxnSpPr/>
          <p:nvPr/>
        </p:nvCxnSpPr>
        <p:spPr>
          <a:xfrm>
            <a:off x="4572000" y="1676400"/>
            <a:ext cx="0" cy="3581400"/>
          </a:xfrm>
          <a:prstGeom prst="straightConnector1">
            <a:avLst/>
          </a:prstGeom>
          <a:noFill/>
          <a:ln cap="flat" cmpd="sng" w="9525">
            <a:solidFill>
              <a:schemeClr val="dk1"/>
            </a:solidFill>
            <a:prstDash val="solid"/>
            <a:miter lim="800000"/>
            <a:headEnd len="med" w="med" type="none"/>
            <a:tailEnd len="med" w="med" type="none"/>
          </a:ln>
        </p:spPr>
      </p:cxnSp>
      <p:cxnSp>
        <p:nvCxnSpPr>
          <p:cNvPr id="1982" name="Google Shape;1982;p231"/>
          <p:cNvCxnSpPr/>
          <p:nvPr/>
        </p:nvCxnSpPr>
        <p:spPr>
          <a:xfrm rot="10800000">
            <a:off x="3505200" y="5257800"/>
            <a:ext cx="1066800" cy="0"/>
          </a:xfrm>
          <a:prstGeom prst="straightConnector1">
            <a:avLst/>
          </a:prstGeom>
          <a:noFill/>
          <a:ln cap="flat" cmpd="sng" w="19050">
            <a:solidFill>
              <a:schemeClr val="dk1"/>
            </a:solidFill>
            <a:prstDash val="solid"/>
            <a:miter lim="800000"/>
            <a:headEnd len="med" w="med" type="none"/>
            <a:tailEnd len="med" w="med" type="triangle"/>
          </a:ln>
        </p:spPr>
      </p:cxnSp>
      <p:cxnSp>
        <p:nvCxnSpPr>
          <p:cNvPr id="1983" name="Google Shape;1983;p231"/>
          <p:cNvCxnSpPr/>
          <p:nvPr/>
        </p:nvCxnSpPr>
        <p:spPr>
          <a:xfrm>
            <a:off x="4572000" y="5257800"/>
            <a:ext cx="1219200" cy="457200"/>
          </a:xfrm>
          <a:prstGeom prst="straightConnector1">
            <a:avLst/>
          </a:prstGeom>
          <a:noFill/>
          <a:ln cap="flat" cmpd="sng" w="9525">
            <a:solidFill>
              <a:schemeClr val="dk1"/>
            </a:solidFill>
            <a:prstDash val="solid"/>
            <a:miter lim="800000"/>
            <a:headEnd len="med" w="med" type="none"/>
            <a:tailEnd len="med" w="med" type="none"/>
          </a:ln>
        </p:spPr>
      </p:cxnSp>
      <p:cxnSp>
        <p:nvCxnSpPr>
          <p:cNvPr id="1984" name="Google Shape;1984;p231"/>
          <p:cNvCxnSpPr/>
          <p:nvPr/>
        </p:nvCxnSpPr>
        <p:spPr>
          <a:xfrm>
            <a:off x="6172200" y="1676400"/>
            <a:ext cx="0" cy="3581400"/>
          </a:xfrm>
          <a:prstGeom prst="straightConnector1">
            <a:avLst/>
          </a:prstGeom>
          <a:noFill/>
          <a:ln cap="flat" cmpd="sng" w="9525">
            <a:solidFill>
              <a:schemeClr val="dk1"/>
            </a:solidFill>
            <a:prstDash val="solid"/>
            <a:miter lim="800000"/>
            <a:headEnd len="med" w="med" type="none"/>
            <a:tailEnd len="med" w="med" type="none"/>
          </a:ln>
        </p:spPr>
      </p:cxnSp>
      <p:cxnSp>
        <p:nvCxnSpPr>
          <p:cNvPr id="1985" name="Google Shape;1985;p231"/>
          <p:cNvCxnSpPr/>
          <p:nvPr/>
        </p:nvCxnSpPr>
        <p:spPr>
          <a:xfrm>
            <a:off x="6172200" y="5257800"/>
            <a:ext cx="838200" cy="457200"/>
          </a:xfrm>
          <a:prstGeom prst="straightConnector1">
            <a:avLst/>
          </a:prstGeom>
          <a:noFill/>
          <a:ln cap="flat" cmpd="sng" w="9525">
            <a:solidFill>
              <a:schemeClr val="dk1"/>
            </a:solidFill>
            <a:prstDash val="solid"/>
            <a:miter lim="800000"/>
            <a:headEnd len="med" w="med" type="none"/>
            <a:tailEnd len="med" w="med" type="none"/>
          </a:ln>
        </p:spPr>
      </p:cxnSp>
      <p:cxnSp>
        <p:nvCxnSpPr>
          <p:cNvPr id="1986" name="Google Shape;1986;p231"/>
          <p:cNvCxnSpPr/>
          <p:nvPr/>
        </p:nvCxnSpPr>
        <p:spPr>
          <a:xfrm>
            <a:off x="7086600" y="1676400"/>
            <a:ext cx="0" cy="3657600"/>
          </a:xfrm>
          <a:prstGeom prst="straightConnector1">
            <a:avLst/>
          </a:prstGeom>
          <a:noFill/>
          <a:ln cap="flat" cmpd="sng" w="9525">
            <a:solidFill>
              <a:schemeClr val="dk1"/>
            </a:solidFill>
            <a:prstDash val="solid"/>
            <a:miter lim="800000"/>
            <a:headEnd len="med" w="med" type="none"/>
            <a:tailEnd len="med" w="med" type="none"/>
          </a:ln>
        </p:spPr>
      </p:cxnSp>
      <p:cxnSp>
        <p:nvCxnSpPr>
          <p:cNvPr id="1987" name="Google Shape;1987;p231"/>
          <p:cNvCxnSpPr/>
          <p:nvPr/>
        </p:nvCxnSpPr>
        <p:spPr>
          <a:xfrm flipH="1">
            <a:off x="3352800" y="5334000"/>
            <a:ext cx="3733800" cy="381000"/>
          </a:xfrm>
          <a:prstGeom prst="straightConnector1">
            <a:avLst/>
          </a:prstGeom>
          <a:noFill/>
          <a:ln cap="flat" cmpd="sng" w="9525">
            <a:solidFill>
              <a:schemeClr val="dk1"/>
            </a:solidFill>
            <a:prstDash val="solid"/>
            <a:miter lim="800000"/>
            <a:headEnd len="med" w="med" type="none"/>
            <a:tailEnd len="med" w="med" type="none"/>
          </a:ln>
        </p:spPr>
      </p:cxnSp>
      <p:sp>
        <p:nvSpPr>
          <p:cNvPr id="1988" name="Google Shape;1988;p231"/>
          <p:cNvSpPr txBox="1"/>
          <p:nvPr/>
        </p:nvSpPr>
        <p:spPr>
          <a:xfrm>
            <a:off x="1371600" y="0"/>
            <a:ext cx="7600950"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Each round is 16 steps, this is an ex.of a single step</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The order in which a,b,c,d is used produces a circular right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shift of one word for each step</a:t>
            </a:r>
            <a:endParaRPr/>
          </a:p>
        </p:txBody>
      </p:sp>
      <p:sp>
        <p:nvSpPr>
          <p:cNvPr id="1989" name="Google Shape;1989;p231"/>
          <p:cNvSpPr txBox="1"/>
          <p:nvPr/>
        </p:nvSpPr>
        <p:spPr>
          <a:xfrm>
            <a:off x="0" y="4340225"/>
            <a:ext cx="2895600" cy="2289175"/>
          </a:xfrm>
          <a:prstGeom prst="rect">
            <a:avLst/>
          </a:prstGeom>
          <a:noFill/>
          <a:ln>
            <a:noFill/>
          </a:ln>
        </p:spPr>
        <p:txBody>
          <a:bodyPr anchorCtr="0" anchor="t" bIns="45700" lIns="91425" spcFirstLastPara="1" rIns="91425" wrap="square" tIns="45700">
            <a:spAutoFit/>
          </a:bodyPr>
          <a:lstStyle/>
          <a:p>
            <a:pPr indent="-114300" lvl="0" marL="0" marR="0" rtl="0" algn="l">
              <a:lnSpc>
                <a:spcPct val="100000"/>
              </a:lnSpc>
              <a:spcBef>
                <a:spcPts val="0"/>
              </a:spcBef>
              <a:spcAft>
                <a:spcPts val="0"/>
              </a:spcAft>
              <a:buClr>
                <a:schemeClr val="accent2"/>
              </a:buClr>
              <a:buSzPts val="1800"/>
              <a:buFont typeface="Times New Roman"/>
              <a:buChar char="•"/>
            </a:pPr>
            <a:r>
              <a:rPr b="0" i="0" lang="en-US" sz="1800" u="none">
                <a:solidFill>
                  <a:schemeClr val="accent2"/>
                </a:solidFill>
                <a:latin typeface="Times New Roman"/>
                <a:ea typeface="Times New Roman"/>
                <a:cs typeface="Times New Roman"/>
                <a:sym typeface="Times New Roman"/>
              </a:rPr>
              <a:t>g = primitive function</a:t>
            </a:r>
            <a:endParaRPr/>
          </a:p>
          <a:p>
            <a:pPr indent="-114300" lvl="0" marL="0" marR="0" rtl="0" algn="l">
              <a:lnSpc>
                <a:spcPct val="100000"/>
              </a:lnSpc>
              <a:spcBef>
                <a:spcPts val="0"/>
              </a:spcBef>
              <a:spcAft>
                <a:spcPts val="0"/>
              </a:spcAft>
              <a:buClr>
                <a:schemeClr val="accent2"/>
              </a:buClr>
              <a:buSzPts val="1800"/>
              <a:buFont typeface="Times New Roman"/>
              <a:buChar char="•"/>
            </a:pPr>
            <a:r>
              <a:rPr b="0" i="0" lang="en-US" sz="1800" u="none">
                <a:solidFill>
                  <a:schemeClr val="accent2"/>
                </a:solidFill>
                <a:latin typeface="Times New Roman"/>
                <a:ea typeface="Times New Roman"/>
                <a:cs typeface="Times New Roman"/>
                <a:sym typeface="Times New Roman"/>
              </a:rPr>
              <a:t>X[k] = kth 32-bit word in one of the 512 bit blocks</a:t>
            </a:r>
            <a:endParaRPr/>
          </a:p>
          <a:p>
            <a:pPr indent="-114300" lvl="0" marL="0" marR="0" rtl="0" algn="l">
              <a:lnSpc>
                <a:spcPct val="100000"/>
              </a:lnSpc>
              <a:spcBef>
                <a:spcPts val="0"/>
              </a:spcBef>
              <a:spcAft>
                <a:spcPts val="0"/>
              </a:spcAft>
              <a:buClr>
                <a:schemeClr val="accent2"/>
              </a:buClr>
              <a:buSzPts val="1800"/>
              <a:buFont typeface="Times New Roman"/>
              <a:buChar char="•"/>
            </a:pPr>
            <a:r>
              <a:rPr b="0" i="0" lang="en-US" sz="1800" u="none">
                <a:solidFill>
                  <a:schemeClr val="accent2"/>
                </a:solidFill>
                <a:latin typeface="Times New Roman"/>
                <a:ea typeface="Times New Roman"/>
                <a:cs typeface="Times New Roman"/>
                <a:sym typeface="Times New Roman"/>
              </a:rPr>
              <a:t>T[i] = 2</a:t>
            </a:r>
            <a:r>
              <a:rPr b="0" baseline="30000" i="0" lang="en-US" sz="1800" u="none">
                <a:solidFill>
                  <a:schemeClr val="accent2"/>
                </a:solidFill>
                <a:latin typeface="Times New Roman"/>
                <a:ea typeface="Times New Roman"/>
                <a:cs typeface="Times New Roman"/>
                <a:sym typeface="Times New Roman"/>
              </a:rPr>
              <a:t>32</a:t>
            </a:r>
            <a:r>
              <a:rPr b="0" i="0" lang="en-US" sz="1800" u="none">
                <a:solidFill>
                  <a:schemeClr val="accent2"/>
                </a:solidFill>
                <a:latin typeface="Times New Roman"/>
                <a:ea typeface="Times New Roman"/>
                <a:cs typeface="Times New Roman"/>
                <a:sym typeface="Times New Roman"/>
              </a:rPr>
              <a:t> x abs(sin(i)) </a:t>
            </a:r>
            <a:endParaRPr/>
          </a:p>
          <a:p>
            <a:pPr indent="0" lvl="0" marL="0" marR="0" rtl="0" algn="l">
              <a:lnSpc>
                <a:spcPct val="100000"/>
              </a:lnSpc>
              <a:spcBef>
                <a:spcPts val="0"/>
              </a:spcBef>
              <a:spcAft>
                <a:spcPts val="0"/>
              </a:spcAft>
              <a:buClr>
                <a:schemeClr val="accent2"/>
              </a:buClr>
              <a:buSzPts val="1800"/>
              <a:buFont typeface="Times New Roman"/>
              <a:buNone/>
            </a:pPr>
            <a:r>
              <a:rPr b="0" i="0" lang="en-US" sz="1800" u="none">
                <a:solidFill>
                  <a:schemeClr val="accent2"/>
                </a:solidFill>
                <a:latin typeface="Times New Roman"/>
                <a:ea typeface="Times New Roman"/>
                <a:cs typeface="Times New Roman"/>
                <a:sym typeface="Times New Roman"/>
              </a:rPr>
              <a:t>i -is in radians</a:t>
            </a:r>
            <a:endParaRPr/>
          </a:p>
          <a:p>
            <a:pPr indent="0" lvl="0" marL="0" marR="0" rtl="0" algn="l">
              <a:lnSpc>
                <a:spcPct val="100000"/>
              </a:lnSpc>
              <a:spcBef>
                <a:spcPts val="0"/>
              </a:spcBef>
              <a:spcAft>
                <a:spcPts val="0"/>
              </a:spcAft>
              <a:buClr>
                <a:schemeClr val="accent2"/>
              </a:buClr>
              <a:buSzPts val="1800"/>
              <a:buFont typeface="Times New Roman"/>
              <a:buNone/>
            </a:pPr>
            <a:r>
              <a:rPr b="0" i="0" lang="en-US" sz="1800" u="none">
                <a:solidFill>
                  <a:schemeClr val="accent2"/>
                </a:solidFill>
                <a:latin typeface="Times New Roman"/>
                <a:ea typeface="Times New Roman"/>
                <a:cs typeface="Times New Roman"/>
                <a:sym typeface="Times New Roman"/>
              </a:rPr>
              <a:t>i varies from 1-64</a:t>
            </a:r>
            <a:endParaRPr/>
          </a:p>
          <a:p>
            <a:pPr indent="-114300" lvl="0" marL="0" marR="0" rtl="0" algn="l">
              <a:lnSpc>
                <a:spcPct val="100000"/>
              </a:lnSpc>
              <a:spcBef>
                <a:spcPts val="0"/>
              </a:spcBef>
              <a:spcAft>
                <a:spcPts val="0"/>
              </a:spcAft>
              <a:buClr>
                <a:schemeClr val="accent2"/>
              </a:buClr>
              <a:buSzPts val="1800"/>
              <a:buFont typeface="Times New Roman"/>
              <a:buChar char="•"/>
            </a:pPr>
            <a:r>
              <a:rPr b="0" i="0" lang="en-US" sz="1800" u="none">
                <a:solidFill>
                  <a:schemeClr val="accent2"/>
                </a:solidFill>
                <a:latin typeface="Times New Roman"/>
                <a:ea typeface="Times New Roman"/>
                <a:cs typeface="Times New Roman"/>
                <a:sym typeface="Times New Roman"/>
              </a:rPr>
              <a:t>CLSs- circular left shift of       </a:t>
            </a:r>
            <a:endParaRPr/>
          </a:p>
          <a:p>
            <a:pPr indent="0" lvl="0" marL="0" marR="0" rtl="0" algn="l">
              <a:lnSpc>
                <a:spcPct val="100000"/>
              </a:lnSpc>
              <a:spcBef>
                <a:spcPts val="0"/>
              </a:spcBef>
              <a:spcAft>
                <a:spcPts val="0"/>
              </a:spcAft>
              <a:buClr>
                <a:schemeClr val="accent2"/>
              </a:buClr>
              <a:buSzPts val="1800"/>
              <a:buFont typeface="Times New Roman"/>
              <a:buNone/>
            </a:pPr>
            <a:r>
              <a:rPr b="0" i="0" lang="en-US" sz="1800" u="none">
                <a:solidFill>
                  <a:schemeClr val="accent2"/>
                </a:solidFill>
                <a:latin typeface="Times New Roman"/>
                <a:ea typeface="Times New Roman"/>
                <a:cs typeface="Times New Roman"/>
                <a:sym typeface="Times New Roman"/>
              </a:rPr>
              <a:t>  32-bits by s bits</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3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SHA-1(Secure hash algorithm)</a:t>
            </a:r>
            <a:endParaRPr/>
          </a:p>
        </p:txBody>
      </p:sp>
      <p:sp>
        <p:nvSpPr>
          <p:cNvPr id="1995" name="Google Shape;1995;p23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Developed by NIST(National Institute of standards and technology).</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SHA-1 Logic :</a:t>
            </a:r>
            <a:endParaRPr/>
          </a:p>
          <a:p>
            <a:pPr indent="-255587" lvl="0" marL="365125"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The algorithm takes as input a message with a maximum length of less than 2</a:t>
            </a:r>
            <a:r>
              <a:rPr b="0" baseline="30000" i="0" lang="en-US" sz="1800" u="none">
                <a:solidFill>
                  <a:schemeClr val="dk1"/>
                </a:solidFill>
                <a:latin typeface="Lucida Sans"/>
                <a:ea typeface="Lucida Sans"/>
                <a:cs typeface="Lucida Sans"/>
                <a:sym typeface="Lucida Sans"/>
              </a:rPr>
              <a:t>64</a:t>
            </a:r>
            <a:r>
              <a:rPr b="0" i="0" lang="en-US" sz="1800" u="none">
                <a:solidFill>
                  <a:schemeClr val="dk1"/>
                </a:solidFill>
                <a:latin typeface="Lucida Sans"/>
                <a:ea typeface="Lucida Sans"/>
                <a:cs typeface="Lucida Sans"/>
                <a:sym typeface="Lucida Sans"/>
              </a:rPr>
              <a:t> bits and produces a 160-bit message digest.</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input is processed in 512-bit blocks.</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28599" lvl="1" marL="620712" rtl="0" algn="l">
              <a:lnSpc>
                <a:spcPct val="100000"/>
              </a:lnSpc>
              <a:spcBef>
                <a:spcPts val="300"/>
              </a:spcBef>
              <a:spcAft>
                <a:spcPts val="0"/>
              </a:spcAft>
              <a:buSzPts val="1800"/>
              <a:buNone/>
            </a:pPr>
            <a:r>
              <a:t/>
            </a:r>
            <a:endParaRPr b="0" i="0" sz="1800" u="none">
              <a:solidFill>
                <a:schemeClr val="dk1"/>
              </a:solidFill>
              <a:latin typeface="Lucida Sans"/>
              <a:ea typeface="Lucida Sans"/>
              <a:cs typeface="Lucida Sans"/>
              <a:sym typeface="Lucida Sans"/>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pic>
        <p:nvPicPr>
          <p:cNvPr id="1996" name="Google Shape;1996;p232"/>
          <p:cNvPicPr preferRelativeResize="0"/>
          <p:nvPr/>
        </p:nvPicPr>
        <p:blipFill rotWithShape="1">
          <a:blip r:embed="rId3">
            <a:alphaModFix/>
          </a:blip>
          <a:srcRect b="0" l="0" r="0" t="0"/>
          <a:stretch/>
        </p:blipFill>
        <p:spPr>
          <a:xfrm>
            <a:off x="1295400" y="3005137"/>
            <a:ext cx="6858000" cy="3846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xEl>
                                              <p:pRg end="0" st="0"/>
                                            </p:txEl>
                                          </p:spTgt>
                                        </p:tgtEl>
                                        <p:attrNameLst>
                                          <p:attrName>style.visibility</p:attrName>
                                        </p:attrNameLst>
                                      </p:cBhvr>
                                      <p:to>
                                        <p:strVal val="visible"/>
                                      </p:to>
                                    </p:set>
                                    <p:animEffect filter="fade" transition="in">
                                      <p:cBhvr>
                                        <p:cTn dur="500"/>
                                        <p:tgtEl>
                                          <p:spTgt spid="19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xEl>
                                              <p:pRg end="1" st="1"/>
                                            </p:txEl>
                                          </p:spTgt>
                                        </p:tgtEl>
                                        <p:attrNameLst>
                                          <p:attrName>style.visibility</p:attrName>
                                        </p:attrNameLst>
                                      </p:cBhvr>
                                      <p:to>
                                        <p:strVal val="visible"/>
                                      </p:to>
                                    </p:set>
                                    <p:animEffect filter="fade" transition="in">
                                      <p:cBhvr>
                                        <p:cTn dur="500"/>
                                        <p:tgtEl>
                                          <p:spTgt spid="19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xEl>
                                              <p:pRg end="2" st="2"/>
                                            </p:txEl>
                                          </p:spTgt>
                                        </p:tgtEl>
                                        <p:attrNameLst>
                                          <p:attrName>style.visibility</p:attrName>
                                        </p:attrNameLst>
                                      </p:cBhvr>
                                      <p:to>
                                        <p:strVal val="visible"/>
                                      </p:to>
                                    </p:set>
                                    <p:animEffect filter="fade" transition="in">
                                      <p:cBhvr>
                                        <p:cTn dur="500"/>
                                        <p:tgtEl>
                                          <p:spTgt spid="19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xEl>
                                              <p:pRg end="3" st="3"/>
                                            </p:txEl>
                                          </p:spTgt>
                                        </p:tgtEl>
                                        <p:attrNameLst>
                                          <p:attrName>style.visibility</p:attrName>
                                        </p:attrNameLst>
                                      </p:cBhvr>
                                      <p:to>
                                        <p:strVal val="visible"/>
                                      </p:to>
                                    </p:set>
                                    <p:animEffect filter="fade" transition="in">
                                      <p:cBhvr>
                                        <p:cTn dur="500"/>
                                        <p:tgtEl>
                                          <p:spTgt spid="19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xEl>
                                              <p:pRg end="4" st="4"/>
                                            </p:txEl>
                                          </p:spTgt>
                                        </p:tgtEl>
                                        <p:attrNameLst>
                                          <p:attrName>style.visibility</p:attrName>
                                        </p:attrNameLst>
                                      </p:cBhvr>
                                      <p:to>
                                        <p:strVal val="visible"/>
                                      </p:to>
                                    </p:set>
                                    <p:animEffect filter="fade" transition="in">
                                      <p:cBhvr>
                                        <p:cTn dur="500"/>
                                        <p:tgtEl>
                                          <p:spTgt spid="19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xEl>
                                              <p:pRg end="5" st="5"/>
                                            </p:txEl>
                                          </p:spTgt>
                                        </p:tgtEl>
                                        <p:attrNameLst>
                                          <p:attrName>style.visibility</p:attrName>
                                        </p:attrNameLst>
                                      </p:cBhvr>
                                      <p:to>
                                        <p:strVal val="visible"/>
                                      </p:to>
                                    </p:set>
                                    <p:animEffect filter="fade" transition="in">
                                      <p:cBhvr>
                                        <p:cTn dur="500"/>
                                        <p:tgtEl>
                                          <p:spTgt spid="19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5">
                                            <p:txEl>
                                              <p:pRg end="6" st="6"/>
                                            </p:txEl>
                                          </p:spTgt>
                                        </p:tgtEl>
                                        <p:attrNameLst>
                                          <p:attrName>style.visibility</p:attrName>
                                        </p:attrNameLst>
                                      </p:cBhvr>
                                      <p:to>
                                        <p:strVal val="visible"/>
                                      </p:to>
                                    </p:set>
                                    <p:animEffect filter="fade" transition="in">
                                      <p:cBhvr>
                                        <p:cTn dur="500"/>
                                        <p:tgtEl>
                                          <p:spTgt spid="19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500"/>
                                        <p:tgtEl>
                                          <p:spTgt spid="19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23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SHA-1</a:t>
            </a:r>
            <a:endParaRPr/>
          </a:p>
        </p:txBody>
      </p:sp>
      <p:sp>
        <p:nvSpPr>
          <p:cNvPr id="2002" name="Google Shape;2002;p23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9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Processing Steps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Step 1 : Append padding bits (Same as MD5)</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Step 2 : Append length (Same as MD5)</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Step 3 : Initialize MD buffer.</a:t>
            </a:r>
            <a:endParaRPr/>
          </a:p>
          <a:p>
            <a:pPr indent="-255587" lvl="0" marL="365125" rtl="0" algn="l">
              <a:lnSpc>
                <a:spcPct val="9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A 160-bit buffer is used to hold intermediate and final results of the hash function.</a:t>
            </a:r>
            <a:endParaRPr/>
          </a:p>
          <a:p>
            <a:pPr indent="-228599" lvl="1" marL="620712" rtl="0" algn="l">
              <a:lnSpc>
                <a:spcPct val="90000"/>
              </a:lnSpc>
              <a:spcBef>
                <a:spcPts val="300"/>
              </a:spcBef>
              <a:spcAft>
                <a:spcPts val="0"/>
              </a:spcAft>
              <a:buClr>
                <a:schemeClr val="accent1"/>
              </a:buClr>
              <a:buSzPts val="2000"/>
              <a:buFont typeface="Verdana"/>
              <a:buChar char="◦"/>
            </a:pPr>
            <a:r>
              <a:rPr b="0" i="0" lang="en-US" sz="2000" u="none">
                <a:solidFill>
                  <a:schemeClr val="dk1"/>
                </a:solidFill>
                <a:latin typeface="Lucida Sans"/>
                <a:ea typeface="Lucida Sans"/>
                <a:cs typeface="Lucida Sans"/>
                <a:sym typeface="Lucida Sans"/>
              </a:rPr>
              <a:t>It is represented as five 32-bit registers {A, B, C, D, E}.</a:t>
            </a:r>
            <a:endParaRPr/>
          </a:p>
          <a:p>
            <a:pPr indent="-255587" lvl="0" marL="365125" rtl="0" algn="l">
              <a:lnSpc>
                <a:spcPct val="9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initial register value are:</a:t>
            </a:r>
            <a:endParaRPr/>
          </a:p>
          <a:p>
            <a:pPr indent="-228599" lvl="1" marL="620712" rtl="0" algn="l">
              <a:lnSpc>
                <a:spcPct val="90000"/>
              </a:lnSpc>
              <a:spcBef>
                <a:spcPts val="300"/>
              </a:spcBef>
              <a:spcAft>
                <a:spcPts val="0"/>
              </a:spcAft>
              <a:buClr>
                <a:schemeClr val="accent1"/>
              </a:buClr>
              <a:buSzPts val="2000"/>
              <a:buFont typeface="Verdana"/>
              <a:buChar char="◦"/>
            </a:pPr>
            <a:r>
              <a:rPr b="0" i="0" lang="en-US" sz="2000" u="none">
                <a:solidFill>
                  <a:schemeClr val="dk1"/>
                </a:solidFill>
                <a:latin typeface="Lucida Sans"/>
                <a:ea typeface="Lucida Sans"/>
                <a:cs typeface="Lucida Sans"/>
                <a:sym typeface="Lucida Sans"/>
              </a:rPr>
              <a:t>A = 67452301</a:t>
            </a:r>
            <a:endParaRPr/>
          </a:p>
          <a:p>
            <a:pPr indent="-228599" lvl="1" marL="620712" rtl="0" algn="l">
              <a:lnSpc>
                <a:spcPct val="90000"/>
              </a:lnSpc>
              <a:spcBef>
                <a:spcPts val="300"/>
              </a:spcBef>
              <a:spcAft>
                <a:spcPts val="0"/>
              </a:spcAft>
              <a:buClr>
                <a:schemeClr val="accent1"/>
              </a:buClr>
              <a:buSzPts val="2000"/>
              <a:buFont typeface="Verdana"/>
              <a:buChar char="◦"/>
            </a:pPr>
            <a:r>
              <a:rPr b="0" i="0" lang="en-US" sz="2000" u="none">
                <a:solidFill>
                  <a:schemeClr val="dk1"/>
                </a:solidFill>
                <a:latin typeface="Lucida Sans"/>
                <a:ea typeface="Lucida Sans"/>
                <a:cs typeface="Lucida Sans"/>
                <a:sym typeface="Lucida Sans"/>
              </a:rPr>
              <a:t>B = EFCDAB89</a:t>
            </a:r>
            <a:endParaRPr/>
          </a:p>
          <a:p>
            <a:pPr indent="-228599" lvl="1" marL="620712" rtl="0" algn="l">
              <a:lnSpc>
                <a:spcPct val="90000"/>
              </a:lnSpc>
              <a:spcBef>
                <a:spcPts val="300"/>
              </a:spcBef>
              <a:spcAft>
                <a:spcPts val="0"/>
              </a:spcAft>
              <a:buClr>
                <a:schemeClr val="accent1"/>
              </a:buClr>
              <a:buSzPts val="2000"/>
              <a:buFont typeface="Verdana"/>
              <a:buChar char="◦"/>
            </a:pPr>
            <a:r>
              <a:rPr b="0" i="0" lang="en-US" sz="2000" u="none">
                <a:solidFill>
                  <a:schemeClr val="dk1"/>
                </a:solidFill>
                <a:latin typeface="Lucida Sans"/>
                <a:ea typeface="Lucida Sans"/>
                <a:cs typeface="Lucida Sans"/>
                <a:sym typeface="Lucida Sans"/>
              </a:rPr>
              <a:t>C = 98BACDFE</a:t>
            </a:r>
            <a:endParaRPr/>
          </a:p>
          <a:p>
            <a:pPr indent="-228599" lvl="1" marL="620712" rtl="0" algn="l">
              <a:lnSpc>
                <a:spcPct val="90000"/>
              </a:lnSpc>
              <a:spcBef>
                <a:spcPts val="300"/>
              </a:spcBef>
              <a:spcAft>
                <a:spcPts val="0"/>
              </a:spcAft>
              <a:buClr>
                <a:schemeClr val="accent1"/>
              </a:buClr>
              <a:buSzPts val="2000"/>
              <a:buFont typeface="Verdana"/>
              <a:buChar char="◦"/>
            </a:pPr>
            <a:r>
              <a:rPr b="0" i="0" lang="en-US" sz="2000" u="none">
                <a:solidFill>
                  <a:schemeClr val="dk1"/>
                </a:solidFill>
                <a:latin typeface="Lucida Sans"/>
                <a:ea typeface="Lucida Sans"/>
                <a:cs typeface="Lucida Sans"/>
                <a:sym typeface="Lucida Sans"/>
              </a:rPr>
              <a:t>D = 10325476</a:t>
            </a:r>
            <a:endParaRPr/>
          </a:p>
          <a:p>
            <a:pPr indent="-228599" lvl="1" marL="620712" rtl="0" algn="l">
              <a:lnSpc>
                <a:spcPct val="90000"/>
              </a:lnSpc>
              <a:spcBef>
                <a:spcPts val="300"/>
              </a:spcBef>
              <a:spcAft>
                <a:spcPts val="0"/>
              </a:spcAft>
              <a:buClr>
                <a:schemeClr val="accent1"/>
              </a:buClr>
              <a:buSzPts val="2000"/>
              <a:buFont typeface="Verdana"/>
              <a:buChar char="◦"/>
            </a:pPr>
            <a:r>
              <a:rPr b="0" i="0" lang="en-US" sz="2000" u="none">
                <a:solidFill>
                  <a:schemeClr val="dk1"/>
                </a:solidFill>
                <a:latin typeface="Lucida Sans"/>
                <a:ea typeface="Lucida Sans"/>
                <a:cs typeface="Lucida Sans"/>
                <a:sym typeface="Lucida Sans"/>
              </a:rPr>
              <a:t>E = C3D2E1F0</a:t>
            </a:r>
            <a:endParaRPr/>
          </a:p>
          <a:p>
            <a:pPr indent="-101599" lvl="1" marL="620712" rtl="0" algn="l">
              <a:lnSpc>
                <a:spcPct val="90000"/>
              </a:lnSpc>
              <a:spcBef>
                <a:spcPts val="300"/>
              </a:spcBef>
              <a:spcAft>
                <a:spcPts val="0"/>
              </a:spcAft>
              <a:buClr>
                <a:schemeClr val="accent1"/>
              </a:buClr>
              <a:buSzPts val="2000"/>
              <a:buFont typeface="Verdana"/>
              <a:buNone/>
            </a:pPr>
            <a:r>
              <a:t/>
            </a:r>
            <a:endParaRPr b="0" i="0" sz="2000" u="none">
              <a:solidFill>
                <a:schemeClr val="dk1"/>
              </a:solidFill>
              <a:latin typeface="Lucida Sans"/>
              <a:ea typeface="Lucida Sans"/>
              <a:cs typeface="Lucida Sans"/>
              <a:sym typeface="Lucida Sans"/>
            </a:endParaRPr>
          </a:p>
          <a:p>
            <a:pPr indent="-255587" lvl="0" marL="365125" rtl="0" algn="l">
              <a:lnSpc>
                <a:spcPct val="9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9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0" st="0"/>
                                            </p:txEl>
                                          </p:spTgt>
                                        </p:tgtEl>
                                        <p:attrNameLst>
                                          <p:attrName>style.visibility</p:attrName>
                                        </p:attrNameLst>
                                      </p:cBhvr>
                                      <p:to>
                                        <p:strVal val="visible"/>
                                      </p:to>
                                    </p:set>
                                    <p:animEffect filter="fade" transition="in">
                                      <p:cBhvr>
                                        <p:cTn dur="500"/>
                                        <p:tgtEl>
                                          <p:spTgt spid="20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1" st="1"/>
                                            </p:txEl>
                                          </p:spTgt>
                                        </p:tgtEl>
                                        <p:attrNameLst>
                                          <p:attrName>style.visibility</p:attrName>
                                        </p:attrNameLst>
                                      </p:cBhvr>
                                      <p:to>
                                        <p:strVal val="visible"/>
                                      </p:to>
                                    </p:set>
                                    <p:animEffect filter="fade" transition="in">
                                      <p:cBhvr>
                                        <p:cTn dur="500"/>
                                        <p:tgtEl>
                                          <p:spTgt spid="20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2" st="2"/>
                                            </p:txEl>
                                          </p:spTgt>
                                        </p:tgtEl>
                                        <p:attrNameLst>
                                          <p:attrName>style.visibility</p:attrName>
                                        </p:attrNameLst>
                                      </p:cBhvr>
                                      <p:to>
                                        <p:strVal val="visible"/>
                                      </p:to>
                                    </p:set>
                                    <p:animEffect filter="fade" transition="in">
                                      <p:cBhvr>
                                        <p:cTn dur="500"/>
                                        <p:tgtEl>
                                          <p:spTgt spid="20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3" st="3"/>
                                            </p:txEl>
                                          </p:spTgt>
                                        </p:tgtEl>
                                        <p:attrNameLst>
                                          <p:attrName>style.visibility</p:attrName>
                                        </p:attrNameLst>
                                      </p:cBhvr>
                                      <p:to>
                                        <p:strVal val="visible"/>
                                      </p:to>
                                    </p:set>
                                    <p:animEffect filter="fade" transition="in">
                                      <p:cBhvr>
                                        <p:cTn dur="500"/>
                                        <p:tgtEl>
                                          <p:spTgt spid="20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4" st="4"/>
                                            </p:txEl>
                                          </p:spTgt>
                                        </p:tgtEl>
                                        <p:attrNameLst>
                                          <p:attrName>style.visibility</p:attrName>
                                        </p:attrNameLst>
                                      </p:cBhvr>
                                      <p:to>
                                        <p:strVal val="visible"/>
                                      </p:to>
                                    </p:set>
                                    <p:animEffect filter="fade" transition="in">
                                      <p:cBhvr>
                                        <p:cTn dur="500"/>
                                        <p:tgtEl>
                                          <p:spTgt spid="20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5" st="5"/>
                                            </p:txEl>
                                          </p:spTgt>
                                        </p:tgtEl>
                                        <p:attrNameLst>
                                          <p:attrName>style.visibility</p:attrName>
                                        </p:attrNameLst>
                                      </p:cBhvr>
                                      <p:to>
                                        <p:strVal val="visible"/>
                                      </p:to>
                                    </p:set>
                                    <p:animEffect filter="fade" transition="in">
                                      <p:cBhvr>
                                        <p:cTn dur="500"/>
                                        <p:tgtEl>
                                          <p:spTgt spid="20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6" st="6"/>
                                            </p:txEl>
                                          </p:spTgt>
                                        </p:tgtEl>
                                        <p:attrNameLst>
                                          <p:attrName>style.visibility</p:attrName>
                                        </p:attrNameLst>
                                      </p:cBhvr>
                                      <p:to>
                                        <p:strVal val="visible"/>
                                      </p:to>
                                    </p:set>
                                    <p:animEffect filter="fade" transition="in">
                                      <p:cBhvr>
                                        <p:cTn dur="500"/>
                                        <p:tgtEl>
                                          <p:spTgt spid="200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7" st="7"/>
                                            </p:txEl>
                                          </p:spTgt>
                                        </p:tgtEl>
                                        <p:attrNameLst>
                                          <p:attrName>style.visibility</p:attrName>
                                        </p:attrNameLst>
                                      </p:cBhvr>
                                      <p:to>
                                        <p:strVal val="visible"/>
                                      </p:to>
                                    </p:set>
                                    <p:animEffect filter="fade" transition="in">
                                      <p:cBhvr>
                                        <p:cTn dur="500"/>
                                        <p:tgtEl>
                                          <p:spTgt spid="200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8" st="8"/>
                                            </p:txEl>
                                          </p:spTgt>
                                        </p:tgtEl>
                                        <p:attrNameLst>
                                          <p:attrName>style.visibility</p:attrName>
                                        </p:attrNameLst>
                                      </p:cBhvr>
                                      <p:to>
                                        <p:strVal val="visible"/>
                                      </p:to>
                                    </p:set>
                                    <p:animEffect filter="fade" transition="in">
                                      <p:cBhvr>
                                        <p:cTn dur="500"/>
                                        <p:tgtEl>
                                          <p:spTgt spid="200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9" st="9"/>
                                            </p:txEl>
                                          </p:spTgt>
                                        </p:tgtEl>
                                        <p:attrNameLst>
                                          <p:attrName>style.visibility</p:attrName>
                                        </p:attrNameLst>
                                      </p:cBhvr>
                                      <p:to>
                                        <p:strVal val="visible"/>
                                      </p:to>
                                    </p:set>
                                    <p:animEffect filter="fade" transition="in">
                                      <p:cBhvr>
                                        <p:cTn dur="500"/>
                                        <p:tgtEl>
                                          <p:spTgt spid="200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10" st="10"/>
                                            </p:txEl>
                                          </p:spTgt>
                                        </p:tgtEl>
                                        <p:attrNameLst>
                                          <p:attrName>style.visibility</p:attrName>
                                        </p:attrNameLst>
                                      </p:cBhvr>
                                      <p:to>
                                        <p:strVal val="visible"/>
                                      </p:to>
                                    </p:set>
                                    <p:animEffect filter="fade" transition="in">
                                      <p:cBhvr>
                                        <p:cTn dur="500"/>
                                        <p:tgtEl>
                                          <p:spTgt spid="200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11" st="11"/>
                                            </p:txEl>
                                          </p:spTgt>
                                        </p:tgtEl>
                                        <p:attrNameLst>
                                          <p:attrName>style.visibility</p:attrName>
                                        </p:attrNameLst>
                                      </p:cBhvr>
                                      <p:to>
                                        <p:strVal val="visible"/>
                                      </p:to>
                                    </p:set>
                                    <p:animEffect filter="fade" transition="in">
                                      <p:cBhvr>
                                        <p:cTn dur="500"/>
                                        <p:tgtEl>
                                          <p:spTgt spid="200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12" st="12"/>
                                            </p:txEl>
                                          </p:spTgt>
                                        </p:tgtEl>
                                        <p:attrNameLst>
                                          <p:attrName>style.visibility</p:attrName>
                                        </p:attrNameLst>
                                      </p:cBhvr>
                                      <p:to>
                                        <p:strVal val="visible"/>
                                      </p:to>
                                    </p:set>
                                    <p:animEffect filter="fade" transition="in">
                                      <p:cBhvr>
                                        <p:cTn dur="500"/>
                                        <p:tgtEl>
                                          <p:spTgt spid="200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13" st="13"/>
                                            </p:txEl>
                                          </p:spTgt>
                                        </p:tgtEl>
                                        <p:attrNameLst>
                                          <p:attrName>style.visibility</p:attrName>
                                        </p:attrNameLst>
                                      </p:cBhvr>
                                      <p:to>
                                        <p:strVal val="visible"/>
                                      </p:to>
                                    </p:set>
                                    <p:animEffect filter="fade" transition="in">
                                      <p:cBhvr>
                                        <p:cTn dur="500"/>
                                        <p:tgtEl>
                                          <p:spTgt spid="200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14" st="14"/>
                                            </p:txEl>
                                          </p:spTgt>
                                        </p:tgtEl>
                                        <p:attrNameLst>
                                          <p:attrName>style.visibility</p:attrName>
                                        </p:attrNameLst>
                                      </p:cBhvr>
                                      <p:to>
                                        <p:strVal val="visible"/>
                                      </p:to>
                                    </p:set>
                                    <p:animEffect filter="fade" transition="in">
                                      <p:cBhvr>
                                        <p:cTn dur="500"/>
                                        <p:tgtEl>
                                          <p:spTgt spid="200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2">
                                            <p:txEl>
                                              <p:pRg end="15" st="15"/>
                                            </p:txEl>
                                          </p:spTgt>
                                        </p:tgtEl>
                                        <p:attrNameLst>
                                          <p:attrName>style.visibility</p:attrName>
                                        </p:attrNameLst>
                                      </p:cBhvr>
                                      <p:to>
                                        <p:strVal val="visible"/>
                                      </p:to>
                                    </p:set>
                                    <p:animEffect filter="fade" transition="in">
                                      <p:cBhvr>
                                        <p:cTn dur="500"/>
                                        <p:tgtEl>
                                          <p:spTgt spid="2002">
                                            <p:txEl>
                                              <p:pRg end="15" st="1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23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SHA-1</a:t>
            </a:r>
            <a:endParaRPr/>
          </a:p>
        </p:txBody>
      </p:sp>
      <p:sp>
        <p:nvSpPr>
          <p:cNvPr id="2008" name="Google Shape;2008;p234"/>
          <p:cNvSpPr txBox="1"/>
          <p:nvPr>
            <p:ph idx="1" type="body"/>
          </p:nvPr>
        </p:nvSpPr>
        <p:spPr>
          <a:xfrm>
            <a:off x="457200" y="1447800"/>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90000"/>
              </a:lnSpc>
              <a:spcBef>
                <a:spcPts val="0"/>
              </a:spcBef>
              <a:spcAft>
                <a:spcPts val="0"/>
              </a:spcAft>
              <a:buSzPts val="1564"/>
              <a:buNone/>
            </a:pPr>
            <a:r>
              <a:rPr b="0" i="0" lang="en-US" sz="2300" u="none">
                <a:solidFill>
                  <a:schemeClr val="dk1"/>
                </a:solidFill>
                <a:latin typeface="Lucida Sans"/>
                <a:ea typeface="Lucida Sans"/>
                <a:cs typeface="Lucida Sans"/>
                <a:sym typeface="Lucida Sans"/>
              </a:rPr>
              <a:t>Step 4 : Process the message in 512 bit blocks.</a:t>
            </a:r>
            <a:endParaRPr/>
          </a:p>
          <a:p>
            <a:pPr indent="-255586" lvl="0" marL="365125" rtl="0" algn="l">
              <a:lnSpc>
                <a:spcPct val="9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The compression function consists of four rounds.</a:t>
            </a:r>
            <a:endParaRPr/>
          </a:p>
          <a:p>
            <a:pPr indent="-255586" lvl="0" marL="365125" rtl="0" algn="l">
              <a:lnSpc>
                <a:spcPct val="9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Each round consists of 20 processing steps.</a:t>
            </a:r>
            <a:endParaRPr/>
          </a:p>
          <a:p>
            <a:pPr indent="-255586" lvl="0" marL="365125" rtl="0" algn="l">
              <a:lnSpc>
                <a:spcPct val="9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The four rounds have a similar structure but each uses a different primitive logical function f</a:t>
            </a:r>
            <a:r>
              <a:rPr b="0" baseline="-25000" i="0" lang="en-US" sz="2300" u="none">
                <a:solidFill>
                  <a:schemeClr val="dk1"/>
                </a:solidFill>
                <a:latin typeface="Lucida Sans"/>
                <a:ea typeface="Lucida Sans"/>
                <a:cs typeface="Lucida Sans"/>
                <a:sym typeface="Lucida Sans"/>
              </a:rPr>
              <a:t>1</a:t>
            </a:r>
            <a:r>
              <a:rPr b="0" i="0" lang="en-US" sz="2300" u="none">
                <a:solidFill>
                  <a:schemeClr val="dk1"/>
                </a:solidFill>
                <a:latin typeface="Lucida Sans"/>
                <a:ea typeface="Lucida Sans"/>
                <a:cs typeface="Lucida Sans"/>
                <a:sym typeface="Lucida Sans"/>
              </a:rPr>
              <a:t>, f</a:t>
            </a:r>
            <a:r>
              <a:rPr b="0" baseline="-25000" i="0" lang="en-US" sz="2300" u="none">
                <a:solidFill>
                  <a:schemeClr val="dk1"/>
                </a:solidFill>
                <a:latin typeface="Lucida Sans"/>
                <a:ea typeface="Lucida Sans"/>
                <a:cs typeface="Lucida Sans"/>
                <a:sym typeface="Lucida Sans"/>
              </a:rPr>
              <a:t>2</a:t>
            </a:r>
            <a:r>
              <a:rPr b="0" i="0" lang="en-US" sz="2300" u="none">
                <a:solidFill>
                  <a:schemeClr val="dk1"/>
                </a:solidFill>
                <a:latin typeface="Lucida Sans"/>
                <a:ea typeface="Lucida Sans"/>
                <a:cs typeface="Lucida Sans"/>
                <a:sym typeface="Lucida Sans"/>
              </a:rPr>
              <a:t>, f</a:t>
            </a:r>
            <a:r>
              <a:rPr b="0" baseline="-25000" i="0" lang="en-US" sz="2300" u="none">
                <a:solidFill>
                  <a:schemeClr val="dk1"/>
                </a:solidFill>
                <a:latin typeface="Lucida Sans"/>
                <a:ea typeface="Lucida Sans"/>
                <a:cs typeface="Lucida Sans"/>
                <a:sym typeface="Lucida Sans"/>
              </a:rPr>
              <a:t>3</a:t>
            </a:r>
            <a:r>
              <a:rPr b="0" i="0" lang="en-US" sz="2300" u="none">
                <a:solidFill>
                  <a:schemeClr val="dk1"/>
                </a:solidFill>
                <a:latin typeface="Lucida Sans"/>
                <a:ea typeface="Lucida Sans"/>
                <a:cs typeface="Lucida Sans"/>
                <a:sym typeface="Lucida Sans"/>
              </a:rPr>
              <a:t>, and f</a:t>
            </a:r>
            <a:r>
              <a:rPr b="0" baseline="-25000" i="0" lang="en-US" sz="2300" u="none">
                <a:solidFill>
                  <a:schemeClr val="dk1"/>
                </a:solidFill>
                <a:latin typeface="Lucida Sans"/>
                <a:ea typeface="Lucida Sans"/>
                <a:cs typeface="Lucida Sans"/>
                <a:sym typeface="Lucida Sans"/>
              </a:rPr>
              <a:t>4</a:t>
            </a:r>
            <a:r>
              <a:rPr b="0" i="0" lang="en-US" sz="2300" u="none">
                <a:solidFill>
                  <a:schemeClr val="dk1"/>
                </a:solidFill>
                <a:latin typeface="Lucida Sans"/>
                <a:ea typeface="Lucida Sans"/>
                <a:cs typeface="Lucida Sans"/>
                <a:sym typeface="Lucida Sans"/>
              </a:rPr>
              <a:t>.</a:t>
            </a:r>
            <a:endParaRPr/>
          </a:p>
          <a:p>
            <a:pPr indent="-255586" lvl="0" marL="365125" rtl="0" algn="l">
              <a:lnSpc>
                <a:spcPct val="9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Each round takes as an input the current 512-bit block being processed Y</a:t>
            </a:r>
            <a:r>
              <a:rPr b="0" baseline="-25000" i="0" lang="en-US" sz="2300" u="none">
                <a:solidFill>
                  <a:schemeClr val="dk1"/>
                </a:solidFill>
                <a:latin typeface="Lucida Sans"/>
                <a:ea typeface="Lucida Sans"/>
                <a:cs typeface="Lucida Sans"/>
                <a:sym typeface="Lucida Sans"/>
              </a:rPr>
              <a:t>q</a:t>
            </a:r>
            <a:r>
              <a:rPr b="0" i="0" lang="en-US" sz="2300" u="none">
                <a:solidFill>
                  <a:schemeClr val="dk1"/>
                </a:solidFill>
                <a:latin typeface="Lucida Sans"/>
                <a:ea typeface="Lucida Sans"/>
                <a:cs typeface="Lucida Sans"/>
                <a:sym typeface="Lucida Sans"/>
              </a:rPr>
              <a:t> and the 160-bit buffer value {ABCDE} and updates the contents of the buffer.</a:t>
            </a:r>
            <a:endParaRPr/>
          </a:p>
          <a:p>
            <a:pPr indent="-156273" lvl="0" marL="365125" rtl="0" algn="l">
              <a:lnSpc>
                <a:spcPct val="90000"/>
              </a:lnSpc>
              <a:spcBef>
                <a:spcPts val="400"/>
              </a:spcBef>
              <a:spcAft>
                <a:spcPts val="0"/>
              </a:spcAft>
              <a:buClr>
                <a:schemeClr val="accent1"/>
              </a:buClr>
              <a:buSzPts val="1564"/>
              <a:buFont typeface="Noto Sans Symbols"/>
              <a:buNone/>
            </a:pPr>
            <a:r>
              <a:t/>
            </a:r>
            <a:endParaRPr b="0" i="0" sz="2300" u="none">
              <a:solidFill>
                <a:schemeClr val="dk1"/>
              </a:solidFill>
              <a:latin typeface="Lucida Sans"/>
              <a:ea typeface="Lucida Sans"/>
              <a:cs typeface="Lucida Sans"/>
              <a:sym typeface="Lucida Sans"/>
            </a:endParaRPr>
          </a:p>
          <a:p>
            <a:pPr indent="-255586" lvl="0" marL="365125" rtl="0" algn="l">
              <a:lnSpc>
                <a:spcPct val="9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Each round makes use of an additive constant K</a:t>
            </a:r>
            <a:r>
              <a:rPr b="0" baseline="-25000" i="0" lang="en-US" sz="2300" u="none">
                <a:solidFill>
                  <a:schemeClr val="dk1"/>
                </a:solidFill>
                <a:latin typeface="Lucida Sans"/>
                <a:ea typeface="Lucida Sans"/>
                <a:cs typeface="Lucida Sans"/>
                <a:sym typeface="Lucida Sans"/>
              </a:rPr>
              <a:t>t</a:t>
            </a:r>
            <a:r>
              <a:rPr b="0" i="0" lang="en-US" sz="2300" u="none">
                <a:solidFill>
                  <a:schemeClr val="dk1"/>
                </a:solidFill>
                <a:latin typeface="Lucida Sans"/>
                <a:ea typeface="Lucida Sans"/>
                <a:cs typeface="Lucida Sans"/>
                <a:sym typeface="Lucida Sans"/>
              </a:rPr>
              <a:t>, where 0 ≤ t ≤ 79 indicates one of 80 processing steps across four rounds.</a:t>
            </a:r>
            <a:endParaRPr/>
          </a:p>
          <a:p>
            <a:pPr indent="-156273" lvl="0" marL="365125" rtl="0" algn="l">
              <a:lnSpc>
                <a:spcPct val="90000"/>
              </a:lnSpc>
              <a:spcBef>
                <a:spcPts val="400"/>
              </a:spcBef>
              <a:spcAft>
                <a:spcPts val="0"/>
              </a:spcAft>
              <a:buClr>
                <a:schemeClr val="accent1"/>
              </a:buClr>
              <a:buSzPts val="1564"/>
              <a:buFont typeface="Noto Sans Symbols"/>
              <a:buNone/>
            </a:pPr>
            <a:r>
              <a:t/>
            </a:r>
            <a:endParaRPr b="0" i="0" sz="2300" u="none">
              <a:solidFill>
                <a:schemeClr val="dk1"/>
              </a:solidFill>
              <a:latin typeface="Lucida Sans"/>
              <a:ea typeface="Lucida Sans"/>
              <a:cs typeface="Lucida Sans"/>
              <a:sym typeface="Lucida Sans"/>
            </a:endParaRPr>
          </a:p>
          <a:p>
            <a:pPr indent="-156273" lvl="0" marL="365125" rtl="0" algn="l">
              <a:spcBef>
                <a:spcPts val="400"/>
              </a:spcBef>
              <a:spcAft>
                <a:spcPts val="0"/>
              </a:spcAft>
              <a:buSzPts val="1564"/>
              <a:buNone/>
            </a:pPr>
            <a:r>
              <a:t/>
            </a:r>
            <a:endParaRPr b="0" i="0" sz="23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0" st="0"/>
                                            </p:txEl>
                                          </p:spTgt>
                                        </p:tgtEl>
                                        <p:attrNameLst>
                                          <p:attrName>style.visibility</p:attrName>
                                        </p:attrNameLst>
                                      </p:cBhvr>
                                      <p:to>
                                        <p:strVal val="visible"/>
                                      </p:to>
                                    </p:set>
                                    <p:animEffect filter="fade" transition="in">
                                      <p:cBhvr>
                                        <p:cTn dur="500"/>
                                        <p:tgtEl>
                                          <p:spTgt spid="20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1" st="1"/>
                                            </p:txEl>
                                          </p:spTgt>
                                        </p:tgtEl>
                                        <p:attrNameLst>
                                          <p:attrName>style.visibility</p:attrName>
                                        </p:attrNameLst>
                                      </p:cBhvr>
                                      <p:to>
                                        <p:strVal val="visible"/>
                                      </p:to>
                                    </p:set>
                                    <p:animEffect filter="fade" transition="in">
                                      <p:cBhvr>
                                        <p:cTn dur="500"/>
                                        <p:tgtEl>
                                          <p:spTgt spid="20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2" st="2"/>
                                            </p:txEl>
                                          </p:spTgt>
                                        </p:tgtEl>
                                        <p:attrNameLst>
                                          <p:attrName>style.visibility</p:attrName>
                                        </p:attrNameLst>
                                      </p:cBhvr>
                                      <p:to>
                                        <p:strVal val="visible"/>
                                      </p:to>
                                    </p:set>
                                    <p:animEffect filter="fade" transition="in">
                                      <p:cBhvr>
                                        <p:cTn dur="500"/>
                                        <p:tgtEl>
                                          <p:spTgt spid="20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3" st="3"/>
                                            </p:txEl>
                                          </p:spTgt>
                                        </p:tgtEl>
                                        <p:attrNameLst>
                                          <p:attrName>style.visibility</p:attrName>
                                        </p:attrNameLst>
                                      </p:cBhvr>
                                      <p:to>
                                        <p:strVal val="visible"/>
                                      </p:to>
                                    </p:set>
                                    <p:animEffect filter="fade" transition="in">
                                      <p:cBhvr>
                                        <p:cTn dur="500"/>
                                        <p:tgtEl>
                                          <p:spTgt spid="20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4" st="4"/>
                                            </p:txEl>
                                          </p:spTgt>
                                        </p:tgtEl>
                                        <p:attrNameLst>
                                          <p:attrName>style.visibility</p:attrName>
                                        </p:attrNameLst>
                                      </p:cBhvr>
                                      <p:to>
                                        <p:strVal val="visible"/>
                                      </p:to>
                                    </p:set>
                                    <p:animEffect filter="fade" transition="in">
                                      <p:cBhvr>
                                        <p:cTn dur="500"/>
                                        <p:tgtEl>
                                          <p:spTgt spid="20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5" st="5"/>
                                            </p:txEl>
                                          </p:spTgt>
                                        </p:tgtEl>
                                        <p:attrNameLst>
                                          <p:attrName>style.visibility</p:attrName>
                                        </p:attrNameLst>
                                      </p:cBhvr>
                                      <p:to>
                                        <p:strVal val="visible"/>
                                      </p:to>
                                    </p:set>
                                    <p:animEffect filter="fade" transition="in">
                                      <p:cBhvr>
                                        <p:cTn dur="500"/>
                                        <p:tgtEl>
                                          <p:spTgt spid="20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6" st="6"/>
                                            </p:txEl>
                                          </p:spTgt>
                                        </p:tgtEl>
                                        <p:attrNameLst>
                                          <p:attrName>style.visibility</p:attrName>
                                        </p:attrNameLst>
                                      </p:cBhvr>
                                      <p:to>
                                        <p:strVal val="visible"/>
                                      </p:to>
                                    </p:set>
                                    <p:animEffect filter="fade" transition="in">
                                      <p:cBhvr>
                                        <p:cTn dur="500"/>
                                        <p:tgtEl>
                                          <p:spTgt spid="20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7" st="7"/>
                                            </p:txEl>
                                          </p:spTgt>
                                        </p:tgtEl>
                                        <p:attrNameLst>
                                          <p:attrName>style.visibility</p:attrName>
                                        </p:attrNameLst>
                                      </p:cBhvr>
                                      <p:to>
                                        <p:strVal val="visible"/>
                                      </p:to>
                                    </p:set>
                                    <p:animEffect filter="fade" transition="in">
                                      <p:cBhvr>
                                        <p:cTn dur="500"/>
                                        <p:tgtEl>
                                          <p:spTgt spid="20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8" st="8"/>
                                            </p:txEl>
                                          </p:spTgt>
                                        </p:tgtEl>
                                        <p:attrNameLst>
                                          <p:attrName>style.visibility</p:attrName>
                                        </p:attrNameLst>
                                      </p:cBhvr>
                                      <p:to>
                                        <p:strVal val="visible"/>
                                      </p:to>
                                    </p:set>
                                    <p:animEffect filter="fade" transition="in">
                                      <p:cBhvr>
                                        <p:cTn dur="500"/>
                                        <p:tgtEl>
                                          <p:spTgt spid="200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pic>
        <p:nvPicPr>
          <p:cNvPr id="2013" name="Google Shape;2013;p235"/>
          <p:cNvPicPr preferRelativeResize="0"/>
          <p:nvPr>
            <p:ph idx="1" type="body"/>
          </p:nvPr>
        </p:nvPicPr>
        <p:blipFill rotWithShape="1">
          <a:blip r:embed="rId3">
            <a:alphaModFix/>
          </a:blip>
          <a:srcRect b="0" l="0" r="0" t="0"/>
          <a:stretch/>
        </p:blipFill>
        <p:spPr>
          <a:xfrm>
            <a:off x="-1587" y="0"/>
            <a:ext cx="5010150" cy="6858000"/>
          </a:xfrm>
          <a:prstGeom prst="rect">
            <a:avLst/>
          </a:prstGeom>
          <a:noFill/>
          <a:ln>
            <a:noFill/>
          </a:ln>
        </p:spPr>
      </p:pic>
      <p:sp>
        <p:nvSpPr>
          <p:cNvPr id="2014" name="Google Shape;2014;p235"/>
          <p:cNvSpPr txBox="1"/>
          <p:nvPr/>
        </p:nvSpPr>
        <p:spPr>
          <a:xfrm>
            <a:off x="4795837" y="533400"/>
            <a:ext cx="4348162" cy="4572000"/>
          </a:xfrm>
          <a:prstGeom prst="rect">
            <a:avLst/>
          </a:prstGeom>
          <a:noFill/>
          <a:ln>
            <a:noFill/>
          </a:ln>
        </p:spPr>
        <p:txBody>
          <a:bodyPr anchorCtr="0" anchor="t" bIns="45700" lIns="91425" spcFirstLastPara="1" rIns="91425" wrap="square" tIns="45700">
            <a:noAutofit/>
          </a:bodyPr>
          <a:lstStyle/>
          <a:p>
            <a:pPr indent="-255587" lvl="0" marL="365125" marR="0" rtl="0" algn="l">
              <a:lnSpc>
                <a:spcPct val="90000"/>
              </a:lnSpc>
              <a:spcBef>
                <a:spcPts val="0"/>
              </a:spcBef>
              <a:spcAft>
                <a:spcPts val="0"/>
              </a:spcAft>
              <a:buClr>
                <a:schemeClr val="accent1"/>
              </a:buClr>
              <a:buSzPts val="1088"/>
              <a:buFont typeface="Noto Sans Symbols"/>
              <a:buChar char="🞂"/>
            </a:pPr>
            <a:r>
              <a:rPr b="0" i="0" lang="en-US" sz="1600" u="none">
                <a:solidFill>
                  <a:schemeClr val="dk1"/>
                </a:solidFill>
                <a:latin typeface="Lucida Sans"/>
                <a:ea typeface="Lucida Sans"/>
                <a:cs typeface="Lucida Sans"/>
                <a:sym typeface="Lucida Sans"/>
              </a:rPr>
              <a:t>The value for these in hex are:</a:t>
            </a:r>
            <a:endParaRPr/>
          </a:p>
          <a:p>
            <a:pPr indent="-255587" lvl="0" marL="365125" marR="0" rtl="0" algn="l">
              <a:lnSpc>
                <a:spcPct val="90000"/>
              </a:lnSpc>
              <a:spcBef>
                <a:spcPts val="400"/>
              </a:spcBef>
              <a:spcAft>
                <a:spcPts val="0"/>
              </a:spcAft>
              <a:buClr>
                <a:schemeClr val="dk1"/>
              </a:buClr>
              <a:buSzPts val="1600"/>
              <a:buFont typeface="Arial"/>
              <a:buNone/>
            </a:pPr>
            <a:r>
              <a:t/>
            </a:r>
            <a:endParaRPr b="0" i="0" sz="1600" u="none">
              <a:solidFill>
                <a:schemeClr val="dk1"/>
              </a:solidFill>
              <a:latin typeface="Lucida Sans"/>
              <a:ea typeface="Lucida Sans"/>
              <a:cs typeface="Lucida Sans"/>
              <a:sym typeface="Lucida Sans"/>
            </a:endParaRPr>
          </a:p>
          <a:p>
            <a:pPr indent="-228599" lvl="1" marL="620712" marR="0" rtl="0" algn="l">
              <a:lnSpc>
                <a:spcPct val="90000"/>
              </a:lnSpc>
              <a:spcBef>
                <a:spcPts val="300"/>
              </a:spcBef>
              <a:spcAft>
                <a:spcPts val="0"/>
              </a:spcAft>
              <a:buClr>
                <a:schemeClr val="accent1"/>
              </a:buClr>
              <a:buSzPts val="1700"/>
              <a:buFont typeface="Verdana"/>
              <a:buChar char="◦"/>
            </a:pPr>
            <a:r>
              <a:rPr b="0" i="0" lang="en-US" sz="1700" u="none" cap="none" strike="noStrike">
                <a:solidFill>
                  <a:schemeClr val="dk1"/>
                </a:solidFill>
                <a:latin typeface="Lucida Sans"/>
                <a:ea typeface="Lucida Sans"/>
                <a:cs typeface="Lucida Sans"/>
                <a:sym typeface="Lucida Sans"/>
              </a:rPr>
              <a:t>For 0 ≤ t ≤ 19 </a:t>
            </a:r>
            <a:endParaRPr/>
          </a:p>
          <a:p>
            <a:pPr indent="-228599" lvl="2" marL="858837" marR="0" rtl="0" algn="l">
              <a:lnSpc>
                <a:spcPct val="90000"/>
              </a:lnSpc>
              <a:spcBef>
                <a:spcPts val="300"/>
              </a:spcBef>
              <a:spcAft>
                <a:spcPts val="0"/>
              </a:spcAft>
              <a:buClr>
                <a:schemeClr val="accent2"/>
              </a:buClr>
              <a:buSzPts val="1700"/>
              <a:buFont typeface="Noto Sans Symbols"/>
              <a:buChar char="●"/>
            </a:pPr>
            <a:r>
              <a:rPr b="0" i="0" lang="en-US" sz="1700" u="none" cap="none" strike="noStrike">
                <a:solidFill>
                  <a:schemeClr val="dk1"/>
                </a:solidFill>
                <a:latin typeface="Lucida Sans"/>
                <a:ea typeface="Lucida Sans"/>
                <a:cs typeface="Lucida Sans"/>
                <a:sym typeface="Lucida Sans"/>
              </a:rPr>
              <a:t>K</a:t>
            </a:r>
            <a:r>
              <a:rPr b="0" baseline="-25000" i="0" lang="en-US" sz="1700" u="none" cap="none" strike="noStrike">
                <a:solidFill>
                  <a:schemeClr val="dk1"/>
                </a:solidFill>
                <a:latin typeface="Lucida Sans"/>
                <a:ea typeface="Lucida Sans"/>
                <a:cs typeface="Lucida Sans"/>
                <a:sym typeface="Lucida Sans"/>
              </a:rPr>
              <a:t>t</a:t>
            </a:r>
            <a:r>
              <a:rPr b="0" i="0" lang="en-US" sz="1700" u="none" cap="none" strike="noStrike">
                <a:solidFill>
                  <a:schemeClr val="dk1"/>
                </a:solidFill>
                <a:latin typeface="Lucida Sans"/>
                <a:ea typeface="Lucida Sans"/>
                <a:cs typeface="Lucida Sans"/>
                <a:sym typeface="Lucida Sans"/>
              </a:rPr>
              <a:t> = 5A827999</a:t>
            </a:r>
            <a:endParaRPr/>
          </a:p>
          <a:p>
            <a:pPr indent="-120649" lvl="2" marL="858837" marR="0" rtl="0" algn="l">
              <a:lnSpc>
                <a:spcPct val="90000"/>
              </a:lnSpc>
              <a:spcBef>
                <a:spcPts val="300"/>
              </a:spcBef>
              <a:spcAft>
                <a:spcPts val="0"/>
              </a:spcAft>
              <a:buClr>
                <a:schemeClr val="accent2"/>
              </a:buClr>
              <a:buSzPts val="1700"/>
              <a:buFont typeface="Noto Sans Symbols"/>
              <a:buNone/>
            </a:pPr>
            <a:r>
              <a:t/>
            </a:r>
            <a:endParaRPr b="0" i="0" sz="1700" u="none" cap="none" strike="noStrike">
              <a:solidFill>
                <a:schemeClr val="dk1"/>
              </a:solidFill>
              <a:latin typeface="Lucida Sans"/>
              <a:ea typeface="Lucida Sans"/>
              <a:cs typeface="Lucida Sans"/>
              <a:sym typeface="Lucida Sans"/>
            </a:endParaRPr>
          </a:p>
          <a:p>
            <a:pPr indent="-228599" lvl="1" marL="620712" marR="0" rtl="0" algn="l">
              <a:lnSpc>
                <a:spcPct val="90000"/>
              </a:lnSpc>
              <a:spcBef>
                <a:spcPts val="300"/>
              </a:spcBef>
              <a:spcAft>
                <a:spcPts val="0"/>
              </a:spcAft>
              <a:buClr>
                <a:schemeClr val="accent1"/>
              </a:buClr>
              <a:buSzPts val="1700"/>
              <a:buFont typeface="Verdana"/>
              <a:buChar char="◦"/>
            </a:pPr>
            <a:r>
              <a:rPr b="0" i="0" lang="en-US" sz="1700" u="none" cap="none" strike="noStrike">
                <a:solidFill>
                  <a:schemeClr val="dk1"/>
                </a:solidFill>
                <a:latin typeface="Lucida Sans"/>
                <a:ea typeface="Lucida Sans"/>
                <a:cs typeface="Lucida Sans"/>
                <a:sym typeface="Lucida Sans"/>
              </a:rPr>
              <a:t>For 20 ≤ t ≤ 39 </a:t>
            </a:r>
            <a:endParaRPr/>
          </a:p>
          <a:p>
            <a:pPr indent="-228599" lvl="2" marL="858837" marR="0" rtl="0" algn="l">
              <a:lnSpc>
                <a:spcPct val="90000"/>
              </a:lnSpc>
              <a:spcBef>
                <a:spcPts val="300"/>
              </a:spcBef>
              <a:spcAft>
                <a:spcPts val="0"/>
              </a:spcAft>
              <a:buClr>
                <a:schemeClr val="accent2"/>
              </a:buClr>
              <a:buSzPts val="1700"/>
              <a:buFont typeface="Noto Sans Symbols"/>
              <a:buChar char="●"/>
            </a:pPr>
            <a:r>
              <a:rPr b="0" i="0" lang="en-US" sz="1700" u="none" cap="none" strike="noStrike">
                <a:solidFill>
                  <a:schemeClr val="dk1"/>
                </a:solidFill>
                <a:latin typeface="Lucida Sans"/>
                <a:ea typeface="Lucida Sans"/>
                <a:cs typeface="Lucida Sans"/>
                <a:sym typeface="Lucida Sans"/>
              </a:rPr>
              <a:t>K</a:t>
            </a:r>
            <a:r>
              <a:rPr b="0" baseline="-25000" i="0" lang="en-US" sz="1700" u="none" cap="none" strike="noStrike">
                <a:solidFill>
                  <a:schemeClr val="dk1"/>
                </a:solidFill>
                <a:latin typeface="Lucida Sans"/>
                <a:ea typeface="Lucida Sans"/>
                <a:cs typeface="Lucida Sans"/>
                <a:sym typeface="Lucida Sans"/>
              </a:rPr>
              <a:t>t</a:t>
            </a:r>
            <a:r>
              <a:rPr b="0" i="0" lang="en-US" sz="1700" u="none" cap="none" strike="noStrike">
                <a:solidFill>
                  <a:schemeClr val="dk1"/>
                </a:solidFill>
                <a:latin typeface="Lucida Sans"/>
                <a:ea typeface="Lucida Sans"/>
                <a:cs typeface="Lucida Sans"/>
                <a:sym typeface="Lucida Sans"/>
              </a:rPr>
              <a:t> = 6ED9EBA1</a:t>
            </a:r>
            <a:endParaRPr/>
          </a:p>
          <a:p>
            <a:pPr indent="-120649" lvl="2" marL="858837" marR="0" rtl="0" algn="l">
              <a:lnSpc>
                <a:spcPct val="90000"/>
              </a:lnSpc>
              <a:spcBef>
                <a:spcPts val="300"/>
              </a:spcBef>
              <a:spcAft>
                <a:spcPts val="0"/>
              </a:spcAft>
              <a:buClr>
                <a:schemeClr val="accent2"/>
              </a:buClr>
              <a:buSzPts val="1700"/>
              <a:buFont typeface="Noto Sans Symbols"/>
              <a:buNone/>
            </a:pPr>
            <a:r>
              <a:t/>
            </a:r>
            <a:endParaRPr b="0" i="0" sz="1700" u="none" cap="none" strike="noStrike">
              <a:solidFill>
                <a:schemeClr val="dk1"/>
              </a:solidFill>
              <a:latin typeface="Lucida Sans"/>
              <a:ea typeface="Lucida Sans"/>
              <a:cs typeface="Lucida Sans"/>
              <a:sym typeface="Lucida Sans"/>
            </a:endParaRPr>
          </a:p>
          <a:p>
            <a:pPr indent="-228599" lvl="1" marL="620712" marR="0" rtl="0" algn="l">
              <a:lnSpc>
                <a:spcPct val="90000"/>
              </a:lnSpc>
              <a:spcBef>
                <a:spcPts val="300"/>
              </a:spcBef>
              <a:spcAft>
                <a:spcPts val="0"/>
              </a:spcAft>
              <a:buClr>
                <a:schemeClr val="accent1"/>
              </a:buClr>
              <a:buSzPts val="1700"/>
              <a:buFont typeface="Verdana"/>
              <a:buChar char="◦"/>
            </a:pPr>
            <a:r>
              <a:rPr b="0" i="0" lang="en-US" sz="1700" u="none" cap="none" strike="noStrike">
                <a:solidFill>
                  <a:schemeClr val="dk1"/>
                </a:solidFill>
                <a:latin typeface="Lucida Sans"/>
                <a:ea typeface="Lucida Sans"/>
                <a:cs typeface="Lucida Sans"/>
                <a:sym typeface="Lucida Sans"/>
              </a:rPr>
              <a:t>For 40 ≤ t ≤ 59 </a:t>
            </a:r>
            <a:endParaRPr/>
          </a:p>
          <a:p>
            <a:pPr indent="-228599" lvl="2" marL="858837" marR="0" rtl="0" algn="l">
              <a:lnSpc>
                <a:spcPct val="90000"/>
              </a:lnSpc>
              <a:spcBef>
                <a:spcPts val="300"/>
              </a:spcBef>
              <a:spcAft>
                <a:spcPts val="0"/>
              </a:spcAft>
              <a:buClr>
                <a:schemeClr val="accent2"/>
              </a:buClr>
              <a:buSzPts val="1700"/>
              <a:buFont typeface="Noto Sans Symbols"/>
              <a:buChar char="●"/>
            </a:pPr>
            <a:r>
              <a:rPr b="0" i="0" lang="en-US" sz="1700" u="none" cap="none" strike="noStrike">
                <a:solidFill>
                  <a:schemeClr val="dk1"/>
                </a:solidFill>
                <a:latin typeface="Lucida Sans"/>
                <a:ea typeface="Lucida Sans"/>
                <a:cs typeface="Lucida Sans"/>
                <a:sym typeface="Lucida Sans"/>
              </a:rPr>
              <a:t>K</a:t>
            </a:r>
            <a:r>
              <a:rPr b="0" baseline="-25000" i="0" lang="en-US" sz="1700" u="none" cap="none" strike="noStrike">
                <a:solidFill>
                  <a:schemeClr val="dk1"/>
                </a:solidFill>
                <a:latin typeface="Lucida Sans"/>
                <a:ea typeface="Lucida Sans"/>
                <a:cs typeface="Lucida Sans"/>
                <a:sym typeface="Lucida Sans"/>
              </a:rPr>
              <a:t>t</a:t>
            </a:r>
            <a:r>
              <a:rPr b="0" i="0" lang="en-US" sz="1700" u="none" cap="none" strike="noStrike">
                <a:solidFill>
                  <a:schemeClr val="dk1"/>
                </a:solidFill>
                <a:latin typeface="Lucida Sans"/>
                <a:ea typeface="Lucida Sans"/>
                <a:cs typeface="Lucida Sans"/>
                <a:sym typeface="Lucida Sans"/>
              </a:rPr>
              <a:t> = 8F1BBCDC</a:t>
            </a:r>
            <a:endParaRPr/>
          </a:p>
          <a:p>
            <a:pPr indent="-120649" lvl="2" marL="858837" marR="0" rtl="0" algn="l">
              <a:lnSpc>
                <a:spcPct val="90000"/>
              </a:lnSpc>
              <a:spcBef>
                <a:spcPts val="300"/>
              </a:spcBef>
              <a:spcAft>
                <a:spcPts val="0"/>
              </a:spcAft>
              <a:buClr>
                <a:schemeClr val="accent2"/>
              </a:buClr>
              <a:buSzPts val="1700"/>
              <a:buFont typeface="Noto Sans Symbols"/>
              <a:buNone/>
            </a:pPr>
            <a:r>
              <a:t/>
            </a:r>
            <a:endParaRPr b="0" i="0" sz="1700" u="none" cap="none" strike="noStrike">
              <a:solidFill>
                <a:schemeClr val="dk1"/>
              </a:solidFill>
              <a:latin typeface="Lucida Sans"/>
              <a:ea typeface="Lucida Sans"/>
              <a:cs typeface="Lucida Sans"/>
              <a:sym typeface="Lucida Sans"/>
            </a:endParaRPr>
          </a:p>
          <a:p>
            <a:pPr indent="-228599" lvl="1" marL="620712" marR="0" rtl="0" algn="l">
              <a:lnSpc>
                <a:spcPct val="90000"/>
              </a:lnSpc>
              <a:spcBef>
                <a:spcPts val="300"/>
              </a:spcBef>
              <a:spcAft>
                <a:spcPts val="0"/>
              </a:spcAft>
              <a:buClr>
                <a:schemeClr val="accent1"/>
              </a:buClr>
              <a:buSzPts val="1700"/>
              <a:buFont typeface="Verdana"/>
              <a:buChar char="◦"/>
            </a:pPr>
            <a:r>
              <a:rPr b="0" i="0" lang="en-US" sz="1700" u="none" cap="none" strike="noStrike">
                <a:solidFill>
                  <a:schemeClr val="dk1"/>
                </a:solidFill>
                <a:latin typeface="Lucida Sans"/>
                <a:ea typeface="Lucida Sans"/>
                <a:cs typeface="Lucida Sans"/>
                <a:sym typeface="Lucida Sans"/>
              </a:rPr>
              <a:t>For 60 ≤ t ≤ 79 </a:t>
            </a:r>
            <a:endParaRPr/>
          </a:p>
          <a:p>
            <a:pPr indent="-228599" lvl="2" marL="858837" marR="0" rtl="0" algn="l">
              <a:lnSpc>
                <a:spcPct val="90000"/>
              </a:lnSpc>
              <a:spcBef>
                <a:spcPts val="300"/>
              </a:spcBef>
              <a:spcAft>
                <a:spcPts val="0"/>
              </a:spcAft>
              <a:buClr>
                <a:schemeClr val="accent2"/>
              </a:buClr>
              <a:buSzPts val="1700"/>
              <a:buFont typeface="Noto Sans Symbols"/>
              <a:buChar char="●"/>
            </a:pPr>
            <a:r>
              <a:rPr b="0" i="0" lang="en-US" sz="1700" u="none" cap="none" strike="noStrike">
                <a:solidFill>
                  <a:schemeClr val="dk1"/>
                </a:solidFill>
                <a:latin typeface="Lucida Sans"/>
                <a:ea typeface="Lucida Sans"/>
                <a:cs typeface="Lucida Sans"/>
                <a:sym typeface="Lucida Sans"/>
              </a:rPr>
              <a:t>K</a:t>
            </a:r>
            <a:r>
              <a:rPr b="0" baseline="-25000" i="0" lang="en-US" sz="1700" u="none" cap="none" strike="noStrike">
                <a:solidFill>
                  <a:schemeClr val="dk1"/>
                </a:solidFill>
                <a:latin typeface="Lucida Sans"/>
                <a:ea typeface="Lucida Sans"/>
                <a:cs typeface="Lucida Sans"/>
                <a:sym typeface="Lucida Sans"/>
              </a:rPr>
              <a:t>t</a:t>
            </a:r>
            <a:r>
              <a:rPr b="0" i="0" lang="en-US" sz="1700" u="none" cap="none" strike="noStrike">
                <a:solidFill>
                  <a:schemeClr val="dk1"/>
                </a:solidFill>
                <a:latin typeface="Lucida Sans"/>
                <a:ea typeface="Lucida Sans"/>
                <a:cs typeface="Lucida Sans"/>
                <a:sym typeface="Lucida Sans"/>
              </a:rPr>
              <a:t> = CA62C1D6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3"/>
                                        </p:tgtEl>
                                        <p:attrNameLst>
                                          <p:attrName>style.visibility</p:attrName>
                                        </p:attrNameLst>
                                      </p:cBhvr>
                                      <p:to>
                                        <p:strVal val="visible"/>
                                      </p:to>
                                    </p:set>
                                    <p:animEffect filter="fade" transition="in">
                                      <p:cBhvr>
                                        <p:cTn dur="500"/>
                                        <p:tgtEl>
                                          <p:spTgt spid="2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4"/>
                                        </p:tgtEl>
                                        <p:attrNameLst>
                                          <p:attrName>style.visibility</p:attrName>
                                        </p:attrNameLst>
                                      </p:cBhvr>
                                      <p:to>
                                        <p:strVal val="visible"/>
                                      </p:to>
                                    </p:set>
                                    <p:animEffect filter="fade" transition="in">
                                      <p:cBhvr>
                                        <p:cTn dur="500"/>
                                        <p:tgtEl>
                                          <p:spTgt spid="20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23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SHA-1</a:t>
            </a:r>
            <a:endParaRPr/>
          </a:p>
        </p:txBody>
      </p:sp>
      <p:sp>
        <p:nvSpPr>
          <p:cNvPr id="2020" name="Google Shape;2020;p23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224"/>
              <a:buNone/>
            </a:pPr>
            <a:r>
              <a:rPr b="0" i="0" lang="en-US" sz="1800" u="none">
                <a:solidFill>
                  <a:schemeClr val="dk1"/>
                </a:solidFill>
                <a:latin typeface="Lucida Sans"/>
                <a:ea typeface="Lucida Sans"/>
                <a:cs typeface="Lucida Sans"/>
                <a:sym typeface="Lucida Sans"/>
              </a:rPr>
              <a:t>How the 32-bit word values Wt are derived from the 512-bit message ?</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The first sixteen values of W</a:t>
            </a:r>
            <a:r>
              <a:rPr b="0" baseline="-25000" i="0" lang="en-US" sz="1800" u="none">
                <a:solidFill>
                  <a:schemeClr val="dk1"/>
                </a:solidFill>
                <a:latin typeface="Lucida Sans"/>
                <a:ea typeface="Lucida Sans"/>
                <a:cs typeface="Lucida Sans"/>
                <a:sym typeface="Lucida Sans"/>
              </a:rPr>
              <a:t>t</a:t>
            </a:r>
            <a:r>
              <a:rPr b="0" i="0" lang="en-US" sz="1800" u="none">
                <a:solidFill>
                  <a:schemeClr val="dk1"/>
                </a:solidFill>
                <a:latin typeface="Lucida Sans"/>
                <a:ea typeface="Lucida Sans"/>
                <a:cs typeface="Lucida Sans"/>
                <a:sym typeface="Lucida Sans"/>
              </a:rPr>
              <a:t> are taken directly from the 16 words of the current block and the remaining values are defined as …</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i.e. for the remaining 64 steps, the value Wt consists of the circular left shift by one bit of the XOR of 4 of the preceding values of Wt.</a:t>
            </a:r>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sp>
        <p:nvSpPr>
          <p:cNvPr id="2021" name="Google Shape;2021;p236"/>
          <p:cNvSpPr txBox="1"/>
          <p:nvPr/>
        </p:nvSpPr>
        <p:spPr>
          <a:xfrm>
            <a:off x="304800" y="1447800"/>
            <a:ext cx="8591550" cy="4498975"/>
          </a:xfrm>
          <a:prstGeom prst="rect">
            <a:avLst/>
          </a:prstGeom>
          <a:noFill/>
          <a:ln>
            <a:noFill/>
          </a:ln>
        </p:spPr>
        <p:txBody>
          <a:bodyPr anchorCtr="0" anchor="t" bIns="45700" lIns="91425" spcFirstLastPara="1" rIns="91425" wrap="square" tIns="45700">
            <a:noAutofit/>
          </a:bodyPr>
          <a:lstStyle/>
          <a:p>
            <a:pPr indent="-156273" lvl="0" marL="365125" marR="0" rtl="0" algn="l">
              <a:lnSpc>
                <a:spcPct val="100000"/>
              </a:lnSpc>
              <a:spcBef>
                <a:spcPts val="0"/>
              </a:spcBef>
              <a:spcAft>
                <a:spcPts val="0"/>
              </a:spcAft>
              <a:buClr>
                <a:schemeClr val="accent1"/>
              </a:buClr>
              <a:buSzPts val="1564"/>
              <a:buFont typeface="Noto Sans Symbols"/>
              <a:buNone/>
            </a:pPr>
            <a:r>
              <a:t/>
            </a:r>
            <a:endParaRPr b="0" i="0" sz="2300" u="none">
              <a:solidFill>
                <a:schemeClr val="dk1"/>
              </a:solidFill>
              <a:latin typeface="Lucida Sans"/>
              <a:ea typeface="Lucida Sans"/>
              <a:cs typeface="Lucida Sans"/>
              <a:sym typeface="Lucida Sans"/>
            </a:endParaRPr>
          </a:p>
          <a:p>
            <a:pPr indent="-156273" lvl="0" marL="365125" marR="0" rtl="0" algn="l">
              <a:lnSpc>
                <a:spcPct val="100000"/>
              </a:lnSpc>
              <a:spcBef>
                <a:spcPts val="400"/>
              </a:spcBef>
              <a:spcAft>
                <a:spcPts val="0"/>
              </a:spcAft>
              <a:buClr>
                <a:schemeClr val="accent1"/>
              </a:buClr>
              <a:buSzPts val="1564"/>
              <a:buFont typeface="Noto Sans Symbols"/>
              <a:buNone/>
            </a:pPr>
            <a:r>
              <a:t/>
            </a:r>
            <a:endParaRPr b="0" i="0" sz="23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dk1"/>
              </a:buClr>
              <a:buSzPts val="2300"/>
              <a:buFont typeface="Arial"/>
              <a:buNone/>
            </a:pPr>
            <a:r>
              <a:t/>
            </a:r>
            <a:endParaRPr b="0" i="0" sz="2300" u="none">
              <a:solidFill>
                <a:schemeClr val="dk1"/>
              </a:solidFill>
              <a:latin typeface="Lucida Sans"/>
              <a:ea typeface="Lucida Sans"/>
              <a:cs typeface="Lucida Sans"/>
              <a:sym typeface="Lucida Sans"/>
            </a:endParaRPr>
          </a:p>
          <a:p>
            <a:pPr indent="-156273" lvl="0" marL="365125" marR="0" rtl="0" algn="l">
              <a:lnSpc>
                <a:spcPct val="100000"/>
              </a:lnSpc>
              <a:spcBef>
                <a:spcPts val="400"/>
              </a:spcBef>
              <a:spcAft>
                <a:spcPts val="0"/>
              </a:spcAft>
              <a:buClr>
                <a:schemeClr val="accent1"/>
              </a:buClr>
              <a:buSzPts val="1564"/>
              <a:buFont typeface="Noto Sans Symbols"/>
              <a:buNone/>
            </a:pPr>
            <a:r>
              <a:t/>
            </a:r>
            <a:endParaRPr b="0" i="0" sz="2300" u="none">
              <a:solidFill>
                <a:schemeClr val="dk1"/>
              </a:solidFill>
              <a:latin typeface="Lucida Sans"/>
              <a:ea typeface="Lucida Sans"/>
              <a:cs typeface="Lucida Sans"/>
              <a:sym typeface="Lucida Sans"/>
            </a:endParaRPr>
          </a:p>
          <a:p>
            <a:pPr indent="-156273" lvl="0" marL="365125" marR="0" rtl="0" algn="l">
              <a:lnSpc>
                <a:spcPct val="100000"/>
              </a:lnSpc>
              <a:spcBef>
                <a:spcPts val="400"/>
              </a:spcBef>
              <a:spcAft>
                <a:spcPts val="0"/>
              </a:spcAft>
              <a:buClr>
                <a:schemeClr val="accent1"/>
              </a:buClr>
              <a:buSzPts val="1564"/>
              <a:buFont typeface="Noto Sans Symbols"/>
              <a:buNone/>
            </a:pPr>
            <a:r>
              <a:t/>
            </a:r>
            <a:endParaRPr b="0" i="0" sz="2300" u="none">
              <a:solidFill>
                <a:schemeClr val="dk1"/>
              </a:solidFill>
              <a:latin typeface="Lucida Sans"/>
              <a:ea typeface="Lucida Sans"/>
              <a:cs typeface="Lucida Sans"/>
              <a:sym typeface="Lucida Sans"/>
            </a:endParaRPr>
          </a:p>
          <a:p>
            <a:pPr indent="-255586" lvl="0" marL="365125" marR="0" rtl="0" algn="l">
              <a:lnSpc>
                <a:spcPct val="10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W</a:t>
            </a:r>
            <a:r>
              <a:rPr b="0" baseline="-25000" i="0" lang="en-US" sz="2300" u="none">
                <a:solidFill>
                  <a:schemeClr val="dk1"/>
                </a:solidFill>
                <a:latin typeface="Lucida Sans"/>
                <a:ea typeface="Lucida Sans"/>
                <a:cs typeface="Lucida Sans"/>
                <a:sym typeface="Lucida Sans"/>
              </a:rPr>
              <a:t>t</a:t>
            </a:r>
            <a:r>
              <a:rPr b="0" i="0" lang="en-US" sz="2300" u="none">
                <a:solidFill>
                  <a:schemeClr val="dk1"/>
                </a:solidFill>
                <a:latin typeface="Lucida Sans"/>
                <a:ea typeface="Lucida Sans"/>
                <a:cs typeface="Lucida Sans"/>
                <a:sym typeface="Lucida Sans"/>
              </a:rPr>
              <a:t>=S</a:t>
            </a:r>
            <a:r>
              <a:rPr b="0" baseline="30000" i="0" lang="en-US" sz="2300" u="none">
                <a:solidFill>
                  <a:schemeClr val="dk1"/>
                </a:solidFill>
                <a:latin typeface="Lucida Sans"/>
                <a:ea typeface="Lucida Sans"/>
                <a:cs typeface="Lucida Sans"/>
                <a:sym typeface="Lucida Sans"/>
              </a:rPr>
              <a:t>1</a:t>
            </a:r>
            <a:r>
              <a:rPr b="0" i="0" lang="en-US" sz="2300" u="none">
                <a:solidFill>
                  <a:schemeClr val="dk1"/>
                </a:solidFill>
                <a:latin typeface="Lucida Sans"/>
                <a:ea typeface="Lucida Sans"/>
                <a:cs typeface="Lucida Sans"/>
                <a:sym typeface="Lucida Sans"/>
              </a:rPr>
              <a:t>(W</a:t>
            </a:r>
            <a:r>
              <a:rPr b="0" baseline="-25000" i="0" lang="en-US" sz="2300" u="none">
                <a:solidFill>
                  <a:schemeClr val="dk1"/>
                </a:solidFill>
                <a:latin typeface="Lucida Sans"/>
                <a:ea typeface="Lucida Sans"/>
                <a:cs typeface="Lucida Sans"/>
                <a:sym typeface="Lucida Sans"/>
              </a:rPr>
              <a:t>t-16</a:t>
            </a:r>
            <a:r>
              <a:rPr b="0" i="0" lang="en-US" sz="2300" u="none">
                <a:solidFill>
                  <a:schemeClr val="dk1"/>
                </a:solidFill>
                <a:latin typeface="Lucida Sans"/>
                <a:ea typeface="Lucida Sans"/>
                <a:cs typeface="Lucida Sans"/>
                <a:sym typeface="Lucida Sans"/>
              </a:rPr>
              <a:t>⊕W</a:t>
            </a:r>
            <a:r>
              <a:rPr b="0" baseline="-25000" i="0" lang="en-US" sz="2300" u="none">
                <a:solidFill>
                  <a:schemeClr val="dk1"/>
                </a:solidFill>
                <a:latin typeface="Lucida Sans"/>
                <a:ea typeface="Lucida Sans"/>
                <a:cs typeface="Lucida Sans"/>
                <a:sym typeface="Lucida Sans"/>
              </a:rPr>
              <a:t>t-14</a:t>
            </a:r>
            <a:r>
              <a:rPr b="0" i="0" lang="en-US" sz="2300" u="none">
                <a:solidFill>
                  <a:schemeClr val="dk1"/>
                </a:solidFill>
                <a:latin typeface="Lucida Sans"/>
                <a:ea typeface="Lucida Sans"/>
                <a:cs typeface="Lucida Sans"/>
                <a:sym typeface="Lucida Sans"/>
              </a:rPr>
              <a:t> ⊕W</a:t>
            </a:r>
            <a:r>
              <a:rPr b="0" baseline="-25000" i="0" lang="en-US" sz="2300" u="none">
                <a:solidFill>
                  <a:schemeClr val="dk1"/>
                </a:solidFill>
                <a:latin typeface="Lucida Sans"/>
                <a:ea typeface="Lucida Sans"/>
                <a:cs typeface="Lucida Sans"/>
                <a:sym typeface="Lucida Sans"/>
              </a:rPr>
              <a:t>t-8</a:t>
            </a:r>
            <a:r>
              <a:rPr b="0" i="0" lang="en-US" sz="2300" u="none">
                <a:solidFill>
                  <a:schemeClr val="dk1"/>
                </a:solidFill>
                <a:latin typeface="Lucida Sans"/>
                <a:ea typeface="Lucida Sans"/>
                <a:cs typeface="Lucida Sans"/>
                <a:sym typeface="Lucida Sans"/>
              </a:rPr>
              <a:t> ⊕W</a:t>
            </a:r>
            <a:r>
              <a:rPr b="0" baseline="-25000" i="0" lang="en-US" sz="2300" u="none">
                <a:solidFill>
                  <a:schemeClr val="dk1"/>
                </a:solidFill>
                <a:latin typeface="Lucida Sans"/>
                <a:ea typeface="Lucida Sans"/>
                <a:cs typeface="Lucida Sans"/>
                <a:sym typeface="Lucida Sans"/>
              </a:rPr>
              <a:t>t-3</a:t>
            </a:r>
            <a:r>
              <a:rPr b="0" i="0" lang="en-US" sz="2300" u="none">
                <a:solidFill>
                  <a:schemeClr val="dk1"/>
                </a:solidFill>
                <a:latin typeface="Lucida Sans"/>
                <a:ea typeface="Lucida Sans"/>
                <a:cs typeface="Lucida Sans"/>
                <a:sym typeface="Lucida Sans"/>
              </a:rPr>
              <a:t>)</a:t>
            </a:r>
            <a:endParaRPr/>
          </a:p>
        </p:txBody>
      </p:sp>
      <p:pic>
        <p:nvPicPr>
          <p:cNvPr id="2022" name="Google Shape;2022;p236"/>
          <p:cNvPicPr preferRelativeResize="0"/>
          <p:nvPr/>
        </p:nvPicPr>
        <p:blipFill rotWithShape="1">
          <a:blip r:embed="rId3">
            <a:alphaModFix/>
          </a:blip>
          <a:srcRect b="0" l="0" r="0" t="0"/>
          <a:stretch/>
        </p:blipFill>
        <p:spPr>
          <a:xfrm>
            <a:off x="0" y="3924300"/>
            <a:ext cx="8642350" cy="293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0">
                                            <p:txEl>
                                              <p:pRg end="0" st="0"/>
                                            </p:txEl>
                                          </p:spTgt>
                                        </p:tgtEl>
                                        <p:attrNameLst>
                                          <p:attrName>style.visibility</p:attrName>
                                        </p:attrNameLst>
                                      </p:cBhvr>
                                      <p:to>
                                        <p:strVal val="visible"/>
                                      </p:to>
                                    </p:set>
                                    <p:animEffect filter="fade" transition="in">
                                      <p:cBhvr>
                                        <p:cTn dur="500"/>
                                        <p:tgtEl>
                                          <p:spTgt spid="20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0">
                                            <p:txEl>
                                              <p:pRg end="1" st="1"/>
                                            </p:txEl>
                                          </p:spTgt>
                                        </p:tgtEl>
                                        <p:attrNameLst>
                                          <p:attrName>style.visibility</p:attrName>
                                        </p:attrNameLst>
                                      </p:cBhvr>
                                      <p:to>
                                        <p:strVal val="visible"/>
                                      </p:to>
                                    </p:set>
                                    <p:animEffect filter="fade" transition="in">
                                      <p:cBhvr>
                                        <p:cTn dur="500"/>
                                        <p:tgtEl>
                                          <p:spTgt spid="20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0">
                                            <p:txEl>
                                              <p:pRg end="2" st="2"/>
                                            </p:txEl>
                                          </p:spTgt>
                                        </p:tgtEl>
                                        <p:attrNameLst>
                                          <p:attrName>style.visibility</p:attrName>
                                        </p:attrNameLst>
                                      </p:cBhvr>
                                      <p:to>
                                        <p:strVal val="visible"/>
                                      </p:to>
                                    </p:set>
                                    <p:animEffect filter="fade" transition="in">
                                      <p:cBhvr>
                                        <p:cTn dur="500"/>
                                        <p:tgtEl>
                                          <p:spTgt spid="20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0">
                                            <p:txEl>
                                              <p:pRg end="3" st="3"/>
                                            </p:txEl>
                                          </p:spTgt>
                                        </p:tgtEl>
                                        <p:attrNameLst>
                                          <p:attrName>style.visibility</p:attrName>
                                        </p:attrNameLst>
                                      </p:cBhvr>
                                      <p:to>
                                        <p:strVal val="visible"/>
                                      </p:to>
                                    </p:set>
                                    <p:animEffect filter="fade" transition="in">
                                      <p:cBhvr>
                                        <p:cTn dur="500"/>
                                        <p:tgtEl>
                                          <p:spTgt spid="20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0">
                                            <p:txEl>
                                              <p:pRg end="4" st="4"/>
                                            </p:txEl>
                                          </p:spTgt>
                                        </p:tgtEl>
                                        <p:attrNameLst>
                                          <p:attrName>style.visibility</p:attrName>
                                        </p:attrNameLst>
                                      </p:cBhvr>
                                      <p:to>
                                        <p:strVal val="visible"/>
                                      </p:to>
                                    </p:set>
                                    <p:animEffect filter="fade" transition="in">
                                      <p:cBhvr>
                                        <p:cTn dur="500"/>
                                        <p:tgtEl>
                                          <p:spTgt spid="20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0">
                                            <p:txEl>
                                              <p:pRg end="5" st="5"/>
                                            </p:txEl>
                                          </p:spTgt>
                                        </p:tgtEl>
                                        <p:attrNameLst>
                                          <p:attrName>style.visibility</p:attrName>
                                        </p:attrNameLst>
                                      </p:cBhvr>
                                      <p:to>
                                        <p:strVal val="visible"/>
                                      </p:to>
                                    </p:set>
                                    <p:animEffect filter="fade" transition="in">
                                      <p:cBhvr>
                                        <p:cTn dur="500"/>
                                        <p:tgtEl>
                                          <p:spTgt spid="20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0">
                                            <p:txEl>
                                              <p:pRg end="6" st="6"/>
                                            </p:txEl>
                                          </p:spTgt>
                                        </p:tgtEl>
                                        <p:attrNameLst>
                                          <p:attrName>style.visibility</p:attrName>
                                        </p:attrNameLst>
                                      </p:cBhvr>
                                      <p:to>
                                        <p:strVal val="visible"/>
                                      </p:to>
                                    </p:set>
                                    <p:animEffect filter="fade" transition="in">
                                      <p:cBhvr>
                                        <p:cTn dur="500"/>
                                        <p:tgtEl>
                                          <p:spTgt spid="20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0">
                                            <p:txEl>
                                              <p:pRg end="7" st="7"/>
                                            </p:txEl>
                                          </p:spTgt>
                                        </p:tgtEl>
                                        <p:attrNameLst>
                                          <p:attrName>style.visibility</p:attrName>
                                        </p:attrNameLst>
                                      </p:cBhvr>
                                      <p:to>
                                        <p:strVal val="visible"/>
                                      </p:to>
                                    </p:set>
                                    <p:animEffect filter="fade" transition="in">
                                      <p:cBhvr>
                                        <p:cTn dur="500"/>
                                        <p:tgtEl>
                                          <p:spTgt spid="20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2"/>
                                        </p:tgtEl>
                                        <p:attrNameLst>
                                          <p:attrName>style.visibility</p:attrName>
                                        </p:attrNameLst>
                                      </p:cBhvr>
                                      <p:to>
                                        <p:strVal val="visible"/>
                                      </p:to>
                                    </p:set>
                                    <p:animEffect filter="fade" transition="in">
                                      <p:cBhvr>
                                        <p:cTn dur="500"/>
                                        <p:tgtEl>
                                          <p:spTgt spid="20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23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SHA-1</a:t>
            </a:r>
            <a:endParaRPr/>
          </a:p>
        </p:txBody>
      </p:sp>
      <p:sp>
        <p:nvSpPr>
          <p:cNvPr id="2028" name="Google Shape;2028;p237"/>
          <p:cNvSpPr txBox="1"/>
          <p:nvPr>
            <p:ph idx="1" type="body"/>
          </p:nvPr>
        </p:nvSpPr>
        <p:spPr>
          <a:xfrm>
            <a:off x="457200" y="1143000"/>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632"/>
              <a:buNone/>
            </a:pPr>
            <a:r>
              <a:rPr b="0" i="0" lang="en-US" sz="2400" u="none">
                <a:solidFill>
                  <a:schemeClr val="dk1"/>
                </a:solidFill>
                <a:latin typeface="Lucida Sans"/>
                <a:ea typeface="Lucida Sans"/>
                <a:cs typeface="Lucida Sans"/>
                <a:sym typeface="Lucida Sans"/>
              </a:rPr>
              <a:t>A single step of the SHA-1 operation  :</a:t>
            </a:r>
            <a:endParaRPr/>
          </a:p>
          <a:p>
            <a:pPr indent="-151955" lvl="0" marL="365125" rtl="0" algn="l">
              <a:spcBef>
                <a:spcPts val="400"/>
              </a:spcBef>
              <a:spcAft>
                <a:spcPts val="0"/>
              </a:spcAft>
              <a:buSzPts val="1632"/>
              <a:buNone/>
            </a:pPr>
            <a:r>
              <a:t/>
            </a:r>
            <a:endParaRPr b="0" i="0" sz="2400" u="none">
              <a:solidFill>
                <a:schemeClr val="dk1"/>
              </a:solidFill>
              <a:latin typeface="Lucida Sans"/>
              <a:ea typeface="Lucida Sans"/>
              <a:cs typeface="Lucida Sans"/>
              <a:sym typeface="Lucida Sans"/>
            </a:endParaRPr>
          </a:p>
        </p:txBody>
      </p:sp>
      <p:pic>
        <p:nvPicPr>
          <p:cNvPr id="2029" name="Google Shape;2029;p237"/>
          <p:cNvPicPr preferRelativeResize="0"/>
          <p:nvPr/>
        </p:nvPicPr>
        <p:blipFill rotWithShape="1">
          <a:blip r:embed="rId4">
            <a:alphaModFix/>
          </a:blip>
          <a:srcRect b="0" l="0" r="0" t="0"/>
          <a:stretch/>
        </p:blipFill>
        <p:spPr>
          <a:xfrm>
            <a:off x="76200" y="1905000"/>
            <a:ext cx="4572000" cy="3886200"/>
          </a:xfrm>
          <a:prstGeom prst="rect">
            <a:avLst/>
          </a:prstGeom>
          <a:noFill/>
          <a:ln>
            <a:noFill/>
          </a:ln>
        </p:spPr>
      </p:pic>
      <p:graphicFrame>
        <p:nvGraphicFramePr>
          <p:cNvPr id="2030" name="Google Shape;2030;p237"/>
          <p:cNvGraphicFramePr/>
          <p:nvPr/>
        </p:nvGraphicFramePr>
        <p:xfrm>
          <a:off x="4648200" y="1733550"/>
          <a:ext cx="4495800" cy="3179762"/>
        </p:xfrm>
        <a:graphic>
          <a:graphicData uri="http://schemas.openxmlformats.org/presentationml/2006/ole">
            <mc:AlternateContent>
              <mc:Choice Requires="v">
                <p:oleObj r:id="rId5" imgH="3179762" imgW="4495800" progId="PI3.Image" spid="_x0000_s1">
                  <p:embed/>
                </p:oleObj>
              </mc:Choice>
              <mc:Fallback>
                <p:oleObj r:id="rId6" imgH="3179762" imgW="4495800" progId="PI3.Image">
                  <p:embed/>
                  <p:pic>
                    <p:nvPicPr>
                      <p:cNvPr id="2030" name="Google Shape;2030;p237"/>
                      <p:cNvPicPr preferRelativeResize="0"/>
                      <p:nvPr/>
                    </p:nvPicPr>
                    <p:blipFill rotWithShape="1">
                      <a:blip r:embed="rId7">
                        <a:alphaModFix/>
                      </a:blip>
                      <a:srcRect b="0" l="0" r="0" t="0"/>
                      <a:stretch/>
                    </p:blipFill>
                    <p:spPr>
                      <a:xfrm>
                        <a:off x="4648200" y="1733550"/>
                        <a:ext cx="4495800" cy="3179762"/>
                      </a:xfrm>
                      <a:prstGeom prst="rect">
                        <a:avLst/>
                      </a:prstGeom>
                      <a:noFill/>
                      <a:ln>
                        <a:noFill/>
                      </a:ln>
                    </p:spPr>
                  </p:pic>
                </p:oleObj>
              </mc:Fallback>
            </mc:AlternateContent>
          </a:graphicData>
        </a:graphic>
      </p:graphicFrame>
      <p:sp>
        <p:nvSpPr>
          <p:cNvPr id="2031" name="Google Shape;2031;p237"/>
          <p:cNvSpPr txBox="1"/>
          <p:nvPr/>
        </p:nvSpPr>
        <p:spPr>
          <a:xfrm>
            <a:off x="0" y="5943600"/>
            <a:ext cx="9144000" cy="779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a:t>
            </a:r>
            <a:r>
              <a:rPr b="0" baseline="30000" i="0" lang="en-US" sz="1800" u="none">
                <a:solidFill>
                  <a:schemeClr val="dk1"/>
                </a:solidFill>
                <a:latin typeface="Arial"/>
                <a:ea typeface="Arial"/>
                <a:cs typeface="Arial"/>
                <a:sym typeface="Arial"/>
              </a:rPr>
              <a:t>k</a:t>
            </a:r>
            <a:r>
              <a:rPr b="0" i="0" lang="en-US" sz="1800" u="none">
                <a:solidFill>
                  <a:schemeClr val="dk1"/>
                </a:solidFill>
                <a:latin typeface="Arial"/>
                <a:ea typeface="Arial"/>
                <a:cs typeface="Arial"/>
                <a:sym typeface="Arial"/>
              </a:rPr>
              <a:t> – Circular left shift of the 32-bit argument by k- bits.</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9"/>
                                        </p:tgtEl>
                                        <p:attrNameLst>
                                          <p:attrName>style.visibility</p:attrName>
                                        </p:attrNameLst>
                                      </p:cBhvr>
                                      <p:to>
                                        <p:strVal val="visible"/>
                                      </p:to>
                                    </p:set>
                                    <p:animEffect filter="fade" transition="in">
                                      <p:cBhvr>
                                        <p:cTn dur="500"/>
                                        <p:tgtEl>
                                          <p:spTgt spid="20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1"/>
                                        </p:tgtEl>
                                        <p:attrNameLst>
                                          <p:attrName>style.visibility</p:attrName>
                                        </p:attrNameLst>
                                      </p:cBhvr>
                                      <p:to>
                                        <p:strVal val="visible"/>
                                      </p:to>
                                    </p:set>
                                    <p:animEffect filter="fade" transition="in">
                                      <p:cBhvr>
                                        <p:cTn dur="500"/>
                                        <p:tgtEl>
                                          <p:spTgt spid="20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3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SHA-1</a:t>
            </a:r>
            <a:endParaRPr/>
          </a:p>
        </p:txBody>
      </p:sp>
      <p:sp>
        <p:nvSpPr>
          <p:cNvPr id="2037" name="Google Shape;2037;p23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Step 5:</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After all L 512 blocks have been processed, the output from the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Lth stage is the 160-bit message digest</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23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Brute force attack for SHA-1 is harder (160 vs 128 bits for MD5) </a:t>
            </a:r>
            <a:endParaRPr/>
          </a:p>
          <a:p>
            <a:pPr indent="-255587" lvl="0" marL="365125"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SHA-1 is not vulnerable to any known attacks (compared to MD4/5) </a:t>
            </a:r>
            <a:endParaRPr b="0" i="0" sz="2400" u="none">
              <a:solidFill>
                <a:srgbClr val="FF3300"/>
              </a:solidFill>
              <a:latin typeface="Lucida Sans"/>
              <a:ea typeface="Lucida Sans"/>
              <a:cs typeface="Lucida Sans"/>
              <a:sym typeface="Lucida Sans"/>
            </a:endParaRPr>
          </a:p>
          <a:p>
            <a:pPr indent="-255587" lvl="0" marL="365125"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(Speed) SHA-1 is a little slower than MD5 (80 vs 64 steps) </a:t>
            </a:r>
            <a:endParaRPr/>
          </a:p>
          <a:p>
            <a:pPr indent="-255587" lvl="0" marL="365125"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Both designed is simple and compact</a:t>
            </a:r>
            <a:endParaRPr/>
          </a:p>
          <a:p>
            <a:pPr indent="-255587" lvl="0" marL="365125"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SHA-1 uses big endian scheme (MD5 uses little endian scheme) </a:t>
            </a:r>
            <a:endParaRPr/>
          </a:p>
          <a:p>
            <a:pPr indent="-151955" lvl="0" marL="365125" rtl="0" algn="l">
              <a:spcBef>
                <a:spcPts val="400"/>
              </a:spcBef>
              <a:spcAft>
                <a:spcPts val="0"/>
              </a:spcAft>
              <a:buSzPts val="1632"/>
              <a:buNone/>
            </a:pPr>
            <a:r>
              <a:t/>
            </a:r>
            <a:endParaRPr b="0" i="0" sz="2400" u="none">
              <a:solidFill>
                <a:schemeClr val="dk1"/>
              </a:solidFill>
              <a:latin typeface="Lucida Sans"/>
              <a:ea typeface="Lucida Sans"/>
              <a:cs typeface="Lucida Sans"/>
              <a:sym typeface="Lucida Sans"/>
            </a:endParaRPr>
          </a:p>
        </p:txBody>
      </p:sp>
      <p:sp>
        <p:nvSpPr>
          <p:cNvPr id="2043" name="Google Shape;2043;p23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Comparison of SHA-1 and MD5</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Modular multiplicative inverse</a:t>
            </a:r>
            <a:endParaRPr b="1" i="0" sz="4100" u="none" cap="none" strike="noStrike">
              <a:solidFill>
                <a:schemeClr val="dk2"/>
              </a:solidFill>
              <a:latin typeface="Lucida Sans"/>
              <a:ea typeface="Lucida Sans"/>
              <a:cs typeface="Lucida Sans"/>
              <a:sym typeface="Lucida Sans"/>
            </a:endParaRPr>
          </a:p>
        </p:txBody>
      </p:sp>
      <p:sp>
        <p:nvSpPr>
          <p:cNvPr id="339" name="Google Shape;339;p24"/>
          <p:cNvSpPr txBox="1"/>
          <p:nvPr/>
        </p:nvSpPr>
        <p:spPr>
          <a:xfrm>
            <a:off x="533400" y="1447800"/>
            <a:ext cx="69342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Using extended Euclidean algorithm to  find multiplicative inverse</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i.e find multiplicative inverse of b in zn</a:t>
            </a:r>
            <a:endParaRPr/>
          </a:p>
        </p:txBody>
      </p:sp>
      <p:pic>
        <p:nvPicPr>
          <p:cNvPr id="340" name="Google Shape;340;p24"/>
          <p:cNvPicPr preferRelativeResize="0"/>
          <p:nvPr>
            <p:ph idx="1" type="body"/>
          </p:nvPr>
        </p:nvPicPr>
        <p:blipFill rotWithShape="1">
          <a:blip r:embed="rId3">
            <a:alphaModFix/>
          </a:blip>
          <a:srcRect b="0" l="0" r="0" t="0"/>
          <a:stretch/>
        </p:blipFill>
        <p:spPr>
          <a:xfrm>
            <a:off x="0" y="2133600"/>
            <a:ext cx="9136062" cy="472440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24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A message digest guarantees the integrity of a message.</a:t>
            </a:r>
            <a:endParaRPr/>
          </a:p>
          <a:p>
            <a:pPr indent="-255586" lvl="0" marL="365125" marR="0" rtl="0" algn="l">
              <a:lnSpc>
                <a:spcPct val="10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It guarantees that the message has not been changed.</a:t>
            </a:r>
            <a:endParaRPr/>
          </a:p>
          <a:p>
            <a:pPr indent="-255586" lvl="0" marL="365125" marR="0" rtl="0" algn="l">
              <a:lnSpc>
                <a:spcPct val="10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A message digest however does not authenticate the sender of the message.</a:t>
            </a:r>
            <a:endParaRPr/>
          </a:p>
          <a:p>
            <a:pPr indent="-255586" lvl="0" marL="365125" marR="0" rtl="0" algn="l">
              <a:lnSpc>
                <a:spcPct val="10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When Alice sends a message to Bob, Bob needs to know if the message is coming from Alice.</a:t>
            </a:r>
            <a:endParaRPr/>
          </a:p>
          <a:p>
            <a:pPr indent="-255586" lvl="0" marL="365125" marR="0" rtl="0" algn="l">
              <a:lnSpc>
                <a:spcPct val="10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To provide message authentication, Alice needs to provide proof that it is Alice sending the message and not an imposter.</a:t>
            </a:r>
            <a:endParaRPr/>
          </a:p>
          <a:p>
            <a:pPr indent="-255586" lvl="0" marL="365125" marR="0" rtl="0" algn="l">
              <a:lnSpc>
                <a:spcPct val="10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What is needed is a message authentication code…</a:t>
            </a:r>
            <a:endParaRPr/>
          </a:p>
        </p:txBody>
      </p:sp>
      <p:sp>
        <p:nvSpPr>
          <p:cNvPr id="2050" name="Google Shape;2050;p24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Message Authentication</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9">
                                            <p:txEl>
                                              <p:pRg end="0" st="0"/>
                                            </p:txEl>
                                          </p:spTgt>
                                        </p:tgtEl>
                                        <p:attrNameLst>
                                          <p:attrName>style.visibility</p:attrName>
                                        </p:attrNameLst>
                                      </p:cBhvr>
                                      <p:to>
                                        <p:strVal val="visible"/>
                                      </p:to>
                                    </p:set>
                                    <p:animEffect filter="fade" transition="in">
                                      <p:cBhvr>
                                        <p:cTn dur="500"/>
                                        <p:tgtEl>
                                          <p:spTgt spid="20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9">
                                            <p:txEl>
                                              <p:pRg end="1" st="1"/>
                                            </p:txEl>
                                          </p:spTgt>
                                        </p:tgtEl>
                                        <p:attrNameLst>
                                          <p:attrName>style.visibility</p:attrName>
                                        </p:attrNameLst>
                                      </p:cBhvr>
                                      <p:to>
                                        <p:strVal val="visible"/>
                                      </p:to>
                                    </p:set>
                                    <p:animEffect filter="fade" transition="in">
                                      <p:cBhvr>
                                        <p:cTn dur="500"/>
                                        <p:tgtEl>
                                          <p:spTgt spid="20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9">
                                            <p:txEl>
                                              <p:pRg end="2" st="2"/>
                                            </p:txEl>
                                          </p:spTgt>
                                        </p:tgtEl>
                                        <p:attrNameLst>
                                          <p:attrName>style.visibility</p:attrName>
                                        </p:attrNameLst>
                                      </p:cBhvr>
                                      <p:to>
                                        <p:strVal val="visible"/>
                                      </p:to>
                                    </p:set>
                                    <p:animEffect filter="fade" transition="in">
                                      <p:cBhvr>
                                        <p:cTn dur="500"/>
                                        <p:tgtEl>
                                          <p:spTgt spid="20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9">
                                            <p:txEl>
                                              <p:pRg end="3" st="3"/>
                                            </p:txEl>
                                          </p:spTgt>
                                        </p:tgtEl>
                                        <p:attrNameLst>
                                          <p:attrName>style.visibility</p:attrName>
                                        </p:attrNameLst>
                                      </p:cBhvr>
                                      <p:to>
                                        <p:strVal val="visible"/>
                                      </p:to>
                                    </p:set>
                                    <p:animEffect filter="fade" transition="in">
                                      <p:cBhvr>
                                        <p:cTn dur="500"/>
                                        <p:tgtEl>
                                          <p:spTgt spid="20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9">
                                            <p:txEl>
                                              <p:pRg end="4" st="4"/>
                                            </p:txEl>
                                          </p:spTgt>
                                        </p:tgtEl>
                                        <p:attrNameLst>
                                          <p:attrName>style.visibility</p:attrName>
                                        </p:attrNameLst>
                                      </p:cBhvr>
                                      <p:to>
                                        <p:strVal val="visible"/>
                                      </p:to>
                                    </p:set>
                                    <p:animEffect filter="fade" transition="in">
                                      <p:cBhvr>
                                        <p:cTn dur="500"/>
                                        <p:tgtEl>
                                          <p:spTgt spid="204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9">
                                            <p:txEl>
                                              <p:pRg end="5" st="5"/>
                                            </p:txEl>
                                          </p:spTgt>
                                        </p:tgtEl>
                                        <p:attrNameLst>
                                          <p:attrName>style.visibility</p:attrName>
                                        </p:attrNameLst>
                                      </p:cBhvr>
                                      <p:to>
                                        <p:strVal val="visible"/>
                                      </p:to>
                                    </p:set>
                                    <p:animEffect filter="fade" transition="in">
                                      <p:cBhvr>
                                        <p:cTn dur="500"/>
                                        <p:tgtEl>
                                          <p:spTgt spid="204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4" name="Shape 2054"/>
        <p:cNvGrpSpPr/>
        <p:nvPr/>
      </p:nvGrpSpPr>
      <p:grpSpPr>
        <a:xfrm>
          <a:off x="0" y="0"/>
          <a:ext cx="0" cy="0"/>
          <a:chOff x="0" y="0"/>
          <a:chExt cx="0" cy="0"/>
        </a:xfrm>
      </p:grpSpPr>
      <p:sp>
        <p:nvSpPr>
          <p:cNvPr id="2055" name="Google Shape;2055;p24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100" u="none" cap="none" strike="noStrike">
                <a:solidFill>
                  <a:schemeClr val="dk2"/>
                </a:solidFill>
                <a:latin typeface="Lucida Sans"/>
                <a:ea typeface="Lucida Sans"/>
                <a:cs typeface="Lucida Sans"/>
                <a:sym typeface="Lucida Sans"/>
              </a:rPr>
              <a:t>MDC(Modification detection Code)</a:t>
            </a:r>
            <a:endParaRPr b="1" i="0" sz="4100" u="none" cap="none" strike="noStrike">
              <a:solidFill>
                <a:schemeClr val="dk2"/>
              </a:solidFill>
              <a:latin typeface="Lucida Sans"/>
              <a:ea typeface="Lucida Sans"/>
              <a:cs typeface="Lucida Sans"/>
              <a:sym typeface="Lucida Sans"/>
            </a:endParaRPr>
          </a:p>
        </p:txBody>
      </p:sp>
      <p:pic>
        <p:nvPicPr>
          <p:cNvPr id="2056" name="Google Shape;2056;p241"/>
          <p:cNvPicPr preferRelativeResize="0"/>
          <p:nvPr>
            <p:ph idx="1" type="body"/>
          </p:nvPr>
        </p:nvPicPr>
        <p:blipFill rotWithShape="1">
          <a:blip r:embed="rId3">
            <a:alphaModFix/>
          </a:blip>
          <a:srcRect b="0" l="0" r="0" t="0"/>
          <a:stretch/>
        </p:blipFill>
        <p:spPr>
          <a:xfrm>
            <a:off x="515937" y="1828800"/>
            <a:ext cx="8328025" cy="373380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24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MDC</a:t>
            </a:r>
            <a:endParaRPr b="1" i="0" sz="4100" u="none" cap="none" strike="noStrike">
              <a:solidFill>
                <a:schemeClr val="dk2"/>
              </a:solidFill>
              <a:latin typeface="Lucida Sans"/>
              <a:ea typeface="Lucida Sans"/>
              <a:cs typeface="Lucida Sans"/>
              <a:sym typeface="Lucida Sans"/>
            </a:endParaRPr>
          </a:p>
        </p:txBody>
      </p:sp>
      <p:pic>
        <p:nvPicPr>
          <p:cNvPr id="2062" name="Google Shape;2062;p242"/>
          <p:cNvPicPr preferRelativeResize="0"/>
          <p:nvPr>
            <p:ph idx="1" type="body"/>
          </p:nvPr>
        </p:nvPicPr>
        <p:blipFill rotWithShape="1">
          <a:blip r:embed="rId3">
            <a:alphaModFix/>
          </a:blip>
          <a:srcRect b="0" l="0" r="0" t="0"/>
          <a:stretch/>
        </p:blipFill>
        <p:spPr>
          <a:xfrm>
            <a:off x="76200" y="2058987"/>
            <a:ext cx="8594725" cy="3732212"/>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4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To provide integrity and message authentication-we need an MAC.</a:t>
            </a:r>
            <a:endParaRPr/>
          </a:p>
          <a:p>
            <a:pPr indent="-255586" lvl="0" marL="365125" marR="0" rtl="0" algn="l">
              <a:lnSpc>
                <a:spcPct val="100000"/>
              </a:lnSpc>
              <a:spcBef>
                <a:spcPts val="400"/>
              </a:spcBef>
              <a:spcAft>
                <a:spcPts val="0"/>
              </a:spcAft>
              <a:buClr>
                <a:schemeClr val="accent1"/>
              </a:buClr>
              <a:buSzPts val="1564"/>
              <a:buFont typeface="Noto Sans Symbols"/>
              <a:buChar char="🞂"/>
            </a:pPr>
            <a:r>
              <a:rPr b="0" i="0" lang="en-US" sz="2300" u="none">
                <a:solidFill>
                  <a:schemeClr val="dk1"/>
                </a:solidFill>
                <a:latin typeface="Lucida Sans"/>
                <a:ea typeface="Lucida Sans"/>
                <a:cs typeface="Lucida Sans"/>
                <a:sym typeface="Lucida Sans"/>
              </a:rPr>
              <a:t>MAC includes secret key between Alice and Bob, a key that Eve does not possess.</a:t>
            </a:r>
            <a:endParaRPr/>
          </a:p>
          <a:p>
            <a:pPr indent="-156273" lvl="0" marL="365125" marR="0" rtl="0" algn="l">
              <a:spcBef>
                <a:spcPts val="400"/>
              </a:spcBef>
              <a:spcAft>
                <a:spcPts val="0"/>
              </a:spcAft>
              <a:buClr>
                <a:schemeClr val="accent1"/>
              </a:buClr>
              <a:buSzPts val="1564"/>
              <a:buFont typeface="Noto Sans Symbols"/>
              <a:buNone/>
            </a:pPr>
            <a:r>
              <a:t/>
            </a:r>
            <a:endParaRPr b="0" i="0" sz="2300" u="none">
              <a:solidFill>
                <a:schemeClr val="dk1"/>
              </a:solidFill>
              <a:latin typeface="Lucida Sans"/>
              <a:ea typeface="Lucida Sans"/>
              <a:cs typeface="Lucida Sans"/>
              <a:sym typeface="Lucida Sans"/>
            </a:endParaRPr>
          </a:p>
        </p:txBody>
      </p:sp>
      <p:sp>
        <p:nvSpPr>
          <p:cNvPr id="2068" name="Google Shape;2068;p24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100" u="none" cap="none" strike="noStrike">
                <a:solidFill>
                  <a:schemeClr val="dk2"/>
                </a:solidFill>
                <a:latin typeface="Lucida Sans"/>
                <a:ea typeface="Lucida Sans"/>
                <a:cs typeface="Lucida Sans"/>
                <a:sym typeface="Lucida Sans"/>
              </a:rPr>
              <a:t>MAC(Message authentication Code)</a:t>
            </a:r>
            <a:endParaRPr b="1" i="0" sz="4100" u="none" cap="none" strike="noStrike">
              <a:solidFill>
                <a:schemeClr val="dk2"/>
              </a:solidFill>
              <a:latin typeface="Lucida Sans"/>
              <a:ea typeface="Lucida Sans"/>
              <a:cs typeface="Lucida Sans"/>
              <a:sym typeface="Lucida Sans"/>
            </a:endParaRPr>
          </a:p>
        </p:txBody>
      </p:sp>
      <p:pic>
        <p:nvPicPr>
          <p:cNvPr id="2069" name="Google Shape;2069;p243"/>
          <p:cNvPicPr preferRelativeResize="0"/>
          <p:nvPr/>
        </p:nvPicPr>
        <p:blipFill rotWithShape="1">
          <a:blip r:embed="rId3">
            <a:alphaModFix/>
          </a:blip>
          <a:srcRect b="0" l="0" r="0" t="0"/>
          <a:stretch/>
        </p:blipFill>
        <p:spPr>
          <a:xfrm>
            <a:off x="0" y="3124200"/>
            <a:ext cx="9055100" cy="373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7">
                                            <p:txEl>
                                              <p:pRg end="0" st="0"/>
                                            </p:txEl>
                                          </p:spTgt>
                                        </p:tgtEl>
                                        <p:attrNameLst>
                                          <p:attrName>style.visibility</p:attrName>
                                        </p:attrNameLst>
                                      </p:cBhvr>
                                      <p:to>
                                        <p:strVal val="visible"/>
                                      </p:to>
                                    </p:set>
                                    <p:animEffect filter="fade" transition="in">
                                      <p:cBhvr>
                                        <p:cTn dur="500"/>
                                        <p:tgtEl>
                                          <p:spTgt spid="20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7">
                                            <p:txEl>
                                              <p:pRg end="1" st="1"/>
                                            </p:txEl>
                                          </p:spTgt>
                                        </p:tgtEl>
                                        <p:attrNameLst>
                                          <p:attrName>style.visibility</p:attrName>
                                        </p:attrNameLst>
                                      </p:cBhvr>
                                      <p:to>
                                        <p:strVal val="visible"/>
                                      </p:to>
                                    </p:set>
                                    <p:animEffect filter="fade" transition="in">
                                      <p:cBhvr>
                                        <p:cTn dur="500"/>
                                        <p:tgtEl>
                                          <p:spTgt spid="20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7">
                                            <p:txEl>
                                              <p:pRg end="2" st="2"/>
                                            </p:txEl>
                                          </p:spTgt>
                                        </p:tgtEl>
                                        <p:attrNameLst>
                                          <p:attrName>style.visibility</p:attrName>
                                        </p:attrNameLst>
                                      </p:cBhvr>
                                      <p:to>
                                        <p:strVal val="visible"/>
                                      </p:to>
                                    </p:set>
                                    <p:animEffect filter="fade" transition="in">
                                      <p:cBhvr>
                                        <p:cTn dur="500"/>
                                        <p:tgtEl>
                                          <p:spTgt spid="20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9"/>
                                        </p:tgtEl>
                                        <p:attrNameLst>
                                          <p:attrName>style.visibility</p:attrName>
                                        </p:attrNameLst>
                                      </p:cBhvr>
                                      <p:to>
                                        <p:strVal val="visible"/>
                                      </p:to>
                                    </p:set>
                                    <p:animEffect filter="fade" transition="in">
                                      <p:cBhvr>
                                        <p:cTn dur="500"/>
                                        <p:tgtEl>
                                          <p:spTgt spid="20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244"/>
          <p:cNvSpPr txBox="1"/>
          <p:nvPr>
            <p:ph idx="1" type="body"/>
          </p:nvPr>
        </p:nvSpPr>
        <p:spPr>
          <a:xfrm>
            <a:off x="381000" y="1371600"/>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Alice uses a hash function to create a MAC from the concatenation of the key and the message, h(K|M).</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She sends the message and the MAC to Bob.</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Bob separates the message from the MAC.</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He then makes a new MAC from the concatenation of the message and the secret key.</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Bob then compares the newly created MAC with received one.</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If the 2 MACs match. The message is authentic and has not been modified. </a:t>
            </a:r>
            <a:endParaRPr/>
          </a:p>
        </p:txBody>
      </p:sp>
      <p:sp>
        <p:nvSpPr>
          <p:cNvPr id="2075" name="Google Shape;2075;p244"/>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0" st="0"/>
                                            </p:txEl>
                                          </p:spTgt>
                                        </p:tgtEl>
                                        <p:attrNameLst>
                                          <p:attrName>style.visibility</p:attrName>
                                        </p:attrNameLst>
                                      </p:cBhvr>
                                      <p:to>
                                        <p:strVal val="visible"/>
                                      </p:to>
                                    </p:set>
                                    <p:animEffect filter="fade" transition="in">
                                      <p:cBhvr>
                                        <p:cTn dur="500"/>
                                        <p:tgtEl>
                                          <p:spTgt spid="20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1" st="1"/>
                                            </p:txEl>
                                          </p:spTgt>
                                        </p:tgtEl>
                                        <p:attrNameLst>
                                          <p:attrName>style.visibility</p:attrName>
                                        </p:attrNameLst>
                                      </p:cBhvr>
                                      <p:to>
                                        <p:strVal val="visible"/>
                                      </p:to>
                                    </p:set>
                                    <p:animEffect filter="fade" transition="in">
                                      <p:cBhvr>
                                        <p:cTn dur="500"/>
                                        <p:tgtEl>
                                          <p:spTgt spid="20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2" st="2"/>
                                            </p:txEl>
                                          </p:spTgt>
                                        </p:tgtEl>
                                        <p:attrNameLst>
                                          <p:attrName>style.visibility</p:attrName>
                                        </p:attrNameLst>
                                      </p:cBhvr>
                                      <p:to>
                                        <p:strVal val="visible"/>
                                      </p:to>
                                    </p:set>
                                    <p:animEffect filter="fade" transition="in">
                                      <p:cBhvr>
                                        <p:cTn dur="500"/>
                                        <p:tgtEl>
                                          <p:spTgt spid="20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3" st="3"/>
                                            </p:txEl>
                                          </p:spTgt>
                                        </p:tgtEl>
                                        <p:attrNameLst>
                                          <p:attrName>style.visibility</p:attrName>
                                        </p:attrNameLst>
                                      </p:cBhvr>
                                      <p:to>
                                        <p:strVal val="visible"/>
                                      </p:to>
                                    </p:set>
                                    <p:animEffect filter="fade" transition="in">
                                      <p:cBhvr>
                                        <p:cTn dur="500"/>
                                        <p:tgtEl>
                                          <p:spTgt spid="20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4" st="4"/>
                                            </p:txEl>
                                          </p:spTgt>
                                        </p:tgtEl>
                                        <p:attrNameLst>
                                          <p:attrName>style.visibility</p:attrName>
                                        </p:attrNameLst>
                                      </p:cBhvr>
                                      <p:to>
                                        <p:strVal val="visible"/>
                                      </p:to>
                                    </p:set>
                                    <p:animEffect filter="fade" transition="in">
                                      <p:cBhvr>
                                        <p:cTn dur="500"/>
                                        <p:tgtEl>
                                          <p:spTgt spid="20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4">
                                            <p:txEl>
                                              <p:pRg end="5" st="5"/>
                                            </p:txEl>
                                          </p:spTgt>
                                        </p:tgtEl>
                                        <p:attrNameLst>
                                          <p:attrName>style.visibility</p:attrName>
                                        </p:attrNameLst>
                                      </p:cBhvr>
                                      <p:to>
                                        <p:strVal val="visible"/>
                                      </p:to>
                                    </p:set>
                                    <p:animEffect filter="fade" transition="in">
                                      <p:cBhvr>
                                        <p:cTn dur="500"/>
                                        <p:tgtEl>
                                          <p:spTgt spid="2074">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24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Nested Macs</a:t>
            </a:r>
            <a:endParaRPr b="1" i="0" sz="4100" u="none" cap="none" strike="noStrike">
              <a:solidFill>
                <a:schemeClr val="dk2"/>
              </a:solidFill>
              <a:latin typeface="Lucida Sans"/>
              <a:ea typeface="Lucida Sans"/>
              <a:cs typeface="Lucida Sans"/>
              <a:sym typeface="Lucida Sans"/>
            </a:endParaRPr>
          </a:p>
        </p:txBody>
      </p:sp>
      <p:pic>
        <p:nvPicPr>
          <p:cNvPr id="2081" name="Google Shape;2081;p245"/>
          <p:cNvPicPr preferRelativeResize="0"/>
          <p:nvPr>
            <p:ph idx="1" type="body"/>
          </p:nvPr>
        </p:nvPicPr>
        <p:blipFill rotWithShape="1">
          <a:blip r:embed="rId3">
            <a:alphaModFix/>
          </a:blip>
          <a:srcRect b="0" l="0" r="0" t="0"/>
          <a:stretch/>
        </p:blipFill>
        <p:spPr>
          <a:xfrm>
            <a:off x="0" y="1441450"/>
            <a:ext cx="8001000" cy="541655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24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In the first step ,the key is concatenated with the message and is hashed to create an intermediate digest.</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In the second step, the key is concatenated with the intermediate digest to create the final digest.</a:t>
            </a:r>
            <a:endParaRPr/>
          </a:p>
          <a:p>
            <a:pPr indent="-139001" lvl="0" marL="365125" marR="0" rtl="0" algn="l">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p:txBody>
      </p:sp>
      <p:sp>
        <p:nvSpPr>
          <p:cNvPr id="2087" name="Google Shape;2087;p24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Nested MAC</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24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HMAC</a:t>
            </a:r>
            <a:endParaRPr b="1" i="0" sz="4100" u="none" cap="none" strike="noStrike">
              <a:solidFill>
                <a:schemeClr val="dk2"/>
              </a:solidFill>
              <a:latin typeface="Lucida Sans"/>
              <a:ea typeface="Lucida Sans"/>
              <a:cs typeface="Lucida Sans"/>
              <a:sym typeface="Lucida Sans"/>
            </a:endParaRPr>
          </a:p>
        </p:txBody>
      </p:sp>
      <p:sp>
        <p:nvSpPr>
          <p:cNvPr id="2093" name="Google Shape;2093;p247"/>
          <p:cNvSpPr txBox="1"/>
          <p:nvPr>
            <p:ph idx="1" type="body"/>
          </p:nvPr>
        </p:nvSpPr>
        <p:spPr>
          <a:xfrm>
            <a:off x="457200" y="1481137"/>
            <a:ext cx="8229600" cy="4986337"/>
          </a:xfrm>
          <a:prstGeom prst="rect">
            <a:avLst/>
          </a:prstGeom>
          <a:solidFill>
            <a:schemeClr val="lt1"/>
          </a:solidFill>
          <a:ln>
            <a:noFill/>
          </a:ln>
        </p:spPr>
        <p:txBody>
          <a:bodyPr anchorCtr="0" anchor="t" bIns="45700" lIns="91425" spcFirstLastPara="1" rIns="91425" wrap="square" tIns="45700">
            <a:spAutoFit/>
          </a:bodyPr>
          <a:lstStyle/>
          <a:p>
            <a:pPr indent="-255587" lvl="0" marL="365125" marR="0" rtl="0" algn="just">
              <a:lnSpc>
                <a:spcPct val="100000"/>
              </a:lnSpc>
              <a:spcBef>
                <a:spcPts val="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NIST has issued a standard (FIPS198) for a nested MAC </a:t>
            </a:r>
            <a:endParaRPr/>
          </a:p>
          <a:p>
            <a:pPr indent="-255587" lvl="0" marL="365125" marR="0" rtl="0" algn="just">
              <a:lnSpc>
                <a:spcPct val="100000"/>
              </a:lnSpc>
              <a:spcBef>
                <a:spcPts val="40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that is referred to as HMAC (hashed MAC).</a:t>
            </a:r>
            <a:endParaRPr/>
          </a:p>
          <a:p>
            <a:pPr indent="-212407" lvl="0" marL="365125" marR="0" rtl="0" algn="just">
              <a:lnSpc>
                <a:spcPct val="100000"/>
              </a:lnSpc>
              <a:spcBef>
                <a:spcPts val="400"/>
              </a:spcBef>
              <a:spcAft>
                <a:spcPts val="0"/>
              </a:spcAft>
              <a:buClr>
                <a:schemeClr val="accent1"/>
              </a:buClr>
              <a:buSzPts val="680"/>
              <a:buFont typeface="Noto Sans Symbols"/>
              <a:buNone/>
            </a:pPr>
            <a:r>
              <a:t/>
            </a:r>
            <a:endParaRPr b="0" i="0" sz="1000" u="none">
              <a:solidFill>
                <a:schemeClr val="dk1"/>
              </a:solidFill>
              <a:latin typeface="Malgun Gothic"/>
              <a:ea typeface="Malgun Gothic"/>
              <a:cs typeface="Malgun Gothic"/>
              <a:sym typeface="Malgun Gothic"/>
            </a:endParaRPr>
          </a:p>
          <a:p>
            <a:pPr indent="-255587" lvl="0" marL="365125" marR="0" rtl="0" algn="just">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Malgun Gothic"/>
                <a:ea typeface="Malgun Gothic"/>
                <a:cs typeface="Malgun Gothic"/>
                <a:sym typeface="Malgun Gothic"/>
              </a:rPr>
              <a:t>The message is divided into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Malgun Gothic"/>
                <a:ea typeface="Malgun Gothic"/>
                <a:cs typeface="Malgun Gothic"/>
                <a:sym typeface="Malgun Gothic"/>
              </a:rPr>
              <a:t> blocks, each of </a:t>
            </a:r>
            <a:r>
              <a:rPr b="0" i="1" lang="en-US" sz="2400" u="none">
                <a:solidFill>
                  <a:schemeClr val="dk1"/>
                </a:solidFill>
                <a:latin typeface="Times New Roman"/>
                <a:ea typeface="Times New Roman"/>
                <a:cs typeface="Times New Roman"/>
                <a:sym typeface="Times New Roman"/>
              </a:rPr>
              <a:t>b</a:t>
            </a:r>
            <a:r>
              <a:rPr b="0" i="0" lang="en-US" sz="2400" u="none">
                <a:solidFill>
                  <a:schemeClr val="dk1"/>
                </a:solidFill>
                <a:latin typeface="Malgun Gothic"/>
                <a:ea typeface="Malgun Gothic"/>
                <a:cs typeface="Malgun Gothic"/>
                <a:sym typeface="Malgun Gothic"/>
              </a:rPr>
              <a:t> bits.</a:t>
            </a:r>
            <a:endParaRPr/>
          </a:p>
          <a:p>
            <a:pPr indent="-255587" lvl="0" marL="365125" marR="0" rtl="0" algn="just">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Malgun Gothic"/>
                <a:ea typeface="Malgun Gothic"/>
                <a:cs typeface="Malgun Gothic"/>
                <a:sym typeface="Malgun Gothic"/>
              </a:rPr>
              <a:t>The secret key is left-padded with </a:t>
            </a:r>
            <a:r>
              <a:rPr b="0" i="0" lang="en-US" sz="2400" u="none">
                <a:solidFill>
                  <a:schemeClr val="dk1"/>
                </a:solidFill>
                <a:latin typeface="Times New Roman"/>
                <a:ea typeface="Times New Roman"/>
                <a:cs typeface="Times New Roman"/>
                <a:sym typeface="Times New Roman"/>
              </a:rPr>
              <a:t>0</a:t>
            </a:r>
            <a:r>
              <a:rPr b="0" i="0" lang="en-US" sz="2400" u="none">
                <a:solidFill>
                  <a:schemeClr val="dk1"/>
                </a:solidFill>
                <a:latin typeface="Malgun Gothic"/>
                <a:ea typeface="Malgun Gothic"/>
                <a:cs typeface="Malgun Gothic"/>
                <a:sym typeface="Malgun Gothic"/>
              </a:rPr>
              <a:t>’s to create a </a:t>
            </a:r>
            <a:r>
              <a:rPr b="0" i="1" lang="en-US" sz="2400" u="none">
                <a:solidFill>
                  <a:schemeClr val="dk1"/>
                </a:solidFill>
                <a:latin typeface="Times New Roman"/>
                <a:ea typeface="Times New Roman"/>
                <a:cs typeface="Times New Roman"/>
                <a:sym typeface="Times New Roman"/>
              </a:rPr>
              <a:t>b</a:t>
            </a:r>
            <a:r>
              <a:rPr b="0" i="0" lang="en-US" sz="2400" u="none">
                <a:solidFill>
                  <a:schemeClr val="dk1"/>
                </a:solidFill>
                <a:latin typeface="Malgun Gothic"/>
                <a:ea typeface="Malgun Gothic"/>
                <a:cs typeface="Malgun Gothic"/>
                <a:sym typeface="Malgun Gothic"/>
              </a:rPr>
              <a:t>-bit key. Note that it is recommended that secret key (before padding) be longer than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Malgun Gothic"/>
                <a:ea typeface="Malgun Gothic"/>
                <a:cs typeface="Malgun Gothic"/>
                <a:sym typeface="Malgun Gothic"/>
              </a:rPr>
              <a:t> bits, where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Malgun Gothic"/>
                <a:ea typeface="Malgun Gothic"/>
                <a:cs typeface="Malgun Gothic"/>
                <a:sym typeface="Malgun Gothic"/>
              </a:rPr>
              <a:t> is the size of the HMAC.</a:t>
            </a:r>
            <a:endParaRPr/>
          </a:p>
          <a:p>
            <a:pPr indent="-255587" lvl="0" marL="365125" marR="0" rtl="0" algn="just">
              <a:lnSpc>
                <a:spcPct val="100000"/>
              </a:lnSpc>
              <a:spcBef>
                <a:spcPts val="400"/>
              </a:spcBef>
              <a:spcAft>
                <a:spcPts val="0"/>
              </a:spcAft>
              <a:buClr>
                <a:schemeClr val="accent1"/>
              </a:buClr>
              <a:buSzPts val="1632"/>
              <a:buFont typeface="Noto Sans Symbols"/>
              <a:buAutoNum type="arabicPeriod"/>
            </a:pPr>
            <a:r>
              <a:rPr b="0" i="0" lang="en-US" sz="2400" u="none">
                <a:solidFill>
                  <a:schemeClr val="dk1"/>
                </a:solidFill>
                <a:latin typeface="Malgun Gothic"/>
                <a:ea typeface="Malgun Gothic"/>
                <a:cs typeface="Malgun Gothic"/>
                <a:sym typeface="Malgun Gothic"/>
              </a:rPr>
              <a:t>The result of step 2 is XORed with a constant called </a:t>
            </a:r>
            <a:r>
              <a:rPr b="0" i="0" lang="en-US" sz="2400" u="none">
                <a:solidFill>
                  <a:schemeClr val="dk1"/>
                </a:solidFill>
                <a:latin typeface="Times New Roman"/>
                <a:ea typeface="Times New Roman"/>
                <a:cs typeface="Times New Roman"/>
                <a:sym typeface="Times New Roman"/>
              </a:rPr>
              <a:t>ipad</a:t>
            </a:r>
            <a:r>
              <a:rPr b="0" i="0" lang="en-US" sz="2400" u="none">
                <a:solidFill>
                  <a:schemeClr val="dk1"/>
                </a:solidFill>
                <a:latin typeface="Malgun Gothic"/>
                <a:ea typeface="Malgun Gothic"/>
                <a:cs typeface="Malgun Gothic"/>
                <a:sym typeface="Malgun Gothic"/>
              </a:rPr>
              <a:t> (input pad) to create a </a:t>
            </a:r>
            <a:r>
              <a:rPr b="0" i="1" lang="en-US" sz="2400" u="none">
                <a:solidFill>
                  <a:schemeClr val="dk1"/>
                </a:solidFill>
                <a:latin typeface="Times New Roman"/>
                <a:ea typeface="Times New Roman"/>
                <a:cs typeface="Times New Roman"/>
                <a:sym typeface="Times New Roman"/>
              </a:rPr>
              <a:t>b</a:t>
            </a:r>
            <a:r>
              <a:rPr b="0" i="0" lang="en-US" sz="2400" u="none">
                <a:solidFill>
                  <a:schemeClr val="dk1"/>
                </a:solidFill>
                <a:latin typeface="Malgun Gothic"/>
                <a:ea typeface="Malgun Gothic"/>
                <a:cs typeface="Malgun Gothic"/>
                <a:sym typeface="Malgun Gothic"/>
              </a:rPr>
              <a:t>-bit block. The value of </a:t>
            </a:r>
            <a:r>
              <a:rPr b="0" i="0" lang="en-US" sz="2400" u="none">
                <a:solidFill>
                  <a:schemeClr val="dk1"/>
                </a:solidFill>
                <a:latin typeface="Times New Roman"/>
                <a:ea typeface="Times New Roman"/>
                <a:cs typeface="Times New Roman"/>
                <a:sym typeface="Times New Roman"/>
              </a:rPr>
              <a:t>ipad</a:t>
            </a:r>
            <a:r>
              <a:rPr b="0" i="0" lang="en-US" sz="2400" u="none">
                <a:solidFill>
                  <a:schemeClr val="dk1"/>
                </a:solidFill>
                <a:latin typeface="Malgun Gothic"/>
                <a:ea typeface="Malgun Gothic"/>
                <a:cs typeface="Malgun Gothic"/>
                <a:sym typeface="Malgun Gothic"/>
              </a:rPr>
              <a:t> is the </a:t>
            </a:r>
            <a:r>
              <a:rPr b="0" i="1" lang="en-US" sz="2400" u="none">
                <a:solidFill>
                  <a:schemeClr val="dk1"/>
                </a:solidFill>
                <a:latin typeface="Times New Roman"/>
                <a:ea typeface="Times New Roman"/>
                <a:cs typeface="Times New Roman"/>
                <a:sym typeface="Times New Roman"/>
              </a:rPr>
              <a:t>b</a:t>
            </a:r>
            <a:r>
              <a:rPr b="0" i="0" lang="en-US" sz="2400" u="none">
                <a:solidFill>
                  <a:schemeClr val="dk1"/>
                </a:solidFill>
                <a:latin typeface="Times New Roman"/>
                <a:ea typeface="Times New Roman"/>
                <a:cs typeface="Times New Roman"/>
                <a:sym typeface="Times New Roman"/>
              </a:rPr>
              <a:t>/8</a:t>
            </a:r>
            <a:r>
              <a:rPr b="0" i="0" lang="en-US" sz="2400" u="none">
                <a:solidFill>
                  <a:schemeClr val="dk1"/>
                </a:solidFill>
                <a:latin typeface="Malgun Gothic"/>
                <a:ea typeface="Malgun Gothic"/>
                <a:cs typeface="Malgun Gothic"/>
                <a:sym typeface="Malgun Gothic"/>
              </a:rPr>
              <a:t> repetition of the sequence  </a:t>
            </a:r>
            <a:r>
              <a:rPr b="0" i="0" lang="en-US" sz="2400" u="none">
                <a:solidFill>
                  <a:schemeClr val="dk1"/>
                </a:solidFill>
                <a:latin typeface="Times New Roman"/>
                <a:ea typeface="Times New Roman"/>
                <a:cs typeface="Times New Roman"/>
                <a:sym typeface="Times New Roman"/>
              </a:rPr>
              <a:t>00110110</a:t>
            </a:r>
            <a:r>
              <a:rPr b="0" i="0" lang="en-US" sz="2400" u="none">
                <a:solidFill>
                  <a:schemeClr val="dk1"/>
                </a:solidFill>
                <a:latin typeface="Malgun Gothic"/>
                <a:ea typeface="Malgun Gothic"/>
                <a:cs typeface="Malgun Gothic"/>
                <a:sym typeface="Malgun Gothic"/>
              </a:rPr>
              <a:t> ((</a:t>
            </a:r>
            <a:r>
              <a:rPr b="0" i="0" lang="en-US" sz="2400" u="none">
                <a:solidFill>
                  <a:schemeClr val="dk1"/>
                </a:solidFill>
                <a:latin typeface="Times New Roman"/>
                <a:ea typeface="Times New Roman"/>
                <a:cs typeface="Times New Roman"/>
                <a:sym typeface="Times New Roman"/>
              </a:rPr>
              <a:t>36</a:t>
            </a:r>
            <a:r>
              <a:rPr b="0" i="0" lang="en-US" sz="2400" u="none">
                <a:solidFill>
                  <a:schemeClr val="dk1"/>
                </a:solidFill>
                <a:latin typeface="Malgun Gothic"/>
                <a:ea typeface="Malgun Gothic"/>
                <a:cs typeface="Malgun Gothic"/>
                <a:sym typeface="Malgun Gothic"/>
              </a:rPr>
              <a:t>)</a:t>
            </a:r>
            <a:r>
              <a:rPr b="0" baseline="-25000" i="0" lang="en-US" sz="2400" u="none">
                <a:solidFill>
                  <a:schemeClr val="dk1"/>
                </a:solidFill>
                <a:latin typeface="Malgun Gothic"/>
                <a:ea typeface="Malgun Gothic"/>
                <a:cs typeface="Malgun Gothic"/>
                <a:sym typeface="Malgun Gothic"/>
              </a:rPr>
              <a:t>16</a:t>
            </a:r>
            <a:r>
              <a:rPr b="0" i="0" lang="en-US" sz="2400" u="none">
                <a:solidFill>
                  <a:schemeClr val="dk1"/>
                </a:solidFill>
                <a:latin typeface="Malgun Gothic"/>
                <a:ea typeface="Malgun Gothic"/>
                <a:cs typeface="Malgun Gothic"/>
                <a:sym typeface="Malgun Gothic"/>
              </a:rPr>
              <a:t>).</a:t>
            </a:r>
            <a:endParaRPr/>
          </a:p>
          <a:p>
            <a:pPr indent="-151955" lvl="0" marL="365125" marR="0" rtl="0" algn="l">
              <a:spcBef>
                <a:spcPts val="400"/>
              </a:spcBef>
              <a:spcAft>
                <a:spcPts val="0"/>
              </a:spcAft>
              <a:buClr>
                <a:schemeClr val="accent1"/>
              </a:buClr>
              <a:buSzPts val="1632"/>
              <a:buFont typeface="Noto Sans Symbols"/>
              <a:buNone/>
            </a:pPr>
            <a:r>
              <a:t/>
            </a:r>
            <a:endParaRPr b="0" i="0" sz="2400" u="none">
              <a:solidFill>
                <a:schemeClr val="dk1"/>
              </a:solidFill>
              <a:latin typeface="Malgun Gothic"/>
              <a:ea typeface="Malgun Gothic"/>
              <a:cs typeface="Malgun Gothic"/>
              <a:sym typeface="Malgun Gothic"/>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24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rmAutofit/>
          </a:bodyPr>
          <a:lstStyle/>
          <a:p>
            <a:pPr indent="-255587" lvl="0" marL="365125" marR="0" rtl="0" algn="just">
              <a:lnSpc>
                <a:spcPct val="90000"/>
              </a:lnSpc>
              <a:spcBef>
                <a:spcPts val="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4. The resulting block is prepended to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Malgun Gothic"/>
                <a:ea typeface="Malgun Gothic"/>
                <a:cs typeface="Malgun Gothic"/>
                <a:sym typeface="Malgun Gothic"/>
              </a:rPr>
              <a:t>-block message.</a:t>
            </a:r>
            <a:endParaRPr/>
          </a:p>
          <a:p>
            <a:pPr indent="-255587" lvl="0" marL="365125" marR="0" rtl="0" algn="just">
              <a:lnSpc>
                <a:spcPct val="90000"/>
              </a:lnSpc>
              <a:spcBef>
                <a:spcPts val="40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    The result is N+1 blocks.</a:t>
            </a:r>
            <a:endParaRPr/>
          </a:p>
          <a:p>
            <a:pPr indent="-255587" lvl="0" marL="365125" marR="0" rtl="0" algn="just">
              <a:lnSpc>
                <a:spcPct val="90000"/>
              </a:lnSpc>
              <a:spcBef>
                <a:spcPts val="40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5. The result of step 4 is hashed to create an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Malgun Gothic"/>
                <a:ea typeface="Malgun Gothic"/>
                <a:cs typeface="Malgun Gothic"/>
                <a:sym typeface="Malgun Gothic"/>
              </a:rPr>
              <a:t>-bit digest. We call the digest the </a:t>
            </a:r>
            <a:r>
              <a:rPr b="0" i="1" lang="en-US" sz="2400" u="none">
                <a:solidFill>
                  <a:schemeClr val="dk1"/>
                </a:solidFill>
                <a:latin typeface="Malgun Gothic"/>
                <a:ea typeface="Malgun Gothic"/>
                <a:cs typeface="Malgun Gothic"/>
                <a:sym typeface="Malgun Gothic"/>
              </a:rPr>
              <a:t>intermediate</a:t>
            </a:r>
            <a:r>
              <a:rPr b="0" i="0" lang="en-US" sz="2400" u="none">
                <a:solidFill>
                  <a:schemeClr val="dk1"/>
                </a:solidFill>
                <a:latin typeface="Malgun Gothic"/>
                <a:ea typeface="Malgun Gothic"/>
                <a:cs typeface="Malgun Gothic"/>
                <a:sym typeface="Malgun Gothic"/>
              </a:rPr>
              <a:t> HMAC.</a:t>
            </a:r>
            <a:endParaRPr/>
          </a:p>
          <a:p>
            <a:pPr indent="-255587" lvl="0" marL="365125" marR="0" rtl="0" algn="just">
              <a:lnSpc>
                <a:spcPct val="90000"/>
              </a:lnSpc>
              <a:spcBef>
                <a:spcPts val="40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 6. The intermediate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Malgun Gothic"/>
                <a:ea typeface="Malgun Gothic"/>
                <a:cs typeface="Malgun Gothic"/>
                <a:sym typeface="Malgun Gothic"/>
              </a:rPr>
              <a:t>-bit HMAC is left padded with </a:t>
            </a:r>
            <a:r>
              <a:rPr b="0" i="0" lang="en-US" sz="2400" u="none">
                <a:solidFill>
                  <a:schemeClr val="dk1"/>
                </a:solidFill>
                <a:latin typeface="Times New Roman"/>
                <a:ea typeface="Times New Roman"/>
                <a:cs typeface="Times New Roman"/>
                <a:sym typeface="Times New Roman"/>
              </a:rPr>
              <a:t>0</a:t>
            </a:r>
            <a:r>
              <a:rPr b="0" i="0" lang="en-US" sz="2400" u="none">
                <a:solidFill>
                  <a:schemeClr val="dk1"/>
                </a:solidFill>
                <a:latin typeface="Malgun Gothic"/>
                <a:ea typeface="Malgun Gothic"/>
                <a:cs typeface="Malgun Gothic"/>
                <a:sym typeface="Malgun Gothic"/>
              </a:rPr>
              <a:t>s to make a </a:t>
            </a:r>
            <a:r>
              <a:rPr b="0" i="1" lang="en-US" sz="2400" u="none">
                <a:solidFill>
                  <a:schemeClr val="dk1"/>
                </a:solidFill>
                <a:latin typeface="Times New Roman"/>
                <a:ea typeface="Times New Roman"/>
                <a:cs typeface="Times New Roman"/>
                <a:sym typeface="Times New Roman"/>
              </a:rPr>
              <a:t>b</a:t>
            </a:r>
            <a:r>
              <a:rPr b="0" i="0" lang="en-US" sz="2400" u="none">
                <a:solidFill>
                  <a:schemeClr val="dk1"/>
                </a:solidFill>
                <a:latin typeface="Malgun Gothic"/>
                <a:ea typeface="Malgun Gothic"/>
                <a:cs typeface="Malgun Gothic"/>
                <a:sym typeface="Malgun Gothic"/>
              </a:rPr>
              <a:t>-bit block.</a:t>
            </a:r>
            <a:endParaRPr/>
          </a:p>
          <a:p>
            <a:pPr indent="-255587" lvl="0" marL="365125" marR="0" rtl="0" algn="just">
              <a:lnSpc>
                <a:spcPct val="90000"/>
              </a:lnSpc>
              <a:spcBef>
                <a:spcPts val="40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 7. Step 2 and 3 are repeated by a different constant </a:t>
            </a:r>
            <a:r>
              <a:rPr b="0" i="0" lang="en-US" sz="2400" u="none">
                <a:solidFill>
                  <a:schemeClr val="dk1"/>
                </a:solidFill>
                <a:latin typeface="Times New Roman"/>
                <a:ea typeface="Times New Roman"/>
                <a:cs typeface="Times New Roman"/>
                <a:sym typeface="Times New Roman"/>
              </a:rPr>
              <a:t>opad</a:t>
            </a:r>
            <a:r>
              <a:rPr b="0" i="0" lang="en-US" sz="2400" u="none">
                <a:solidFill>
                  <a:schemeClr val="dk1"/>
                </a:solidFill>
                <a:latin typeface="Malgun Gothic"/>
                <a:ea typeface="Malgun Gothic"/>
                <a:cs typeface="Malgun Gothic"/>
                <a:sym typeface="Malgun Gothic"/>
              </a:rPr>
              <a:t> (output pad). The value of </a:t>
            </a:r>
            <a:r>
              <a:rPr b="0" i="0" lang="en-US" sz="2400" u="none">
                <a:solidFill>
                  <a:schemeClr val="dk1"/>
                </a:solidFill>
                <a:latin typeface="Times New Roman"/>
                <a:ea typeface="Times New Roman"/>
                <a:cs typeface="Times New Roman"/>
                <a:sym typeface="Times New Roman"/>
              </a:rPr>
              <a:t>opad</a:t>
            </a:r>
            <a:r>
              <a:rPr b="0" i="0" lang="en-US" sz="2400" u="none">
                <a:solidFill>
                  <a:schemeClr val="dk1"/>
                </a:solidFill>
                <a:latin typeface="Malgun Gothic"/>
                <a:ea typeface="Malgun Gothic"/>
                <a:cs typeface="Malgun Gothic"/>
                <a:sym typeface="Malgun Gothic"/>
              </a:rPr>
              <a:t> is the </a:t>
            </a:r>
            <a:r>
              <a:rPr b="0" i="1" lang="en-US" sz="2400" u="none">
                <a:solidFill>
                  <a:schemeClr val="dk1"/>
                </a:solidFill>
                <a:latin typeface="Times New Roman"/>
                <a:ea typeface="Times New Roman"/>
                <a:cs typeface="Times New Roman"/>
                <a:sym typeface="Times New Roman"/>
              </a:rPr>
              <a:t>b</a:t>
            </a:r>
            <a:r>
              <a:rPr b="0" i="0" lang="en-US" sz="2400" u="none">
                <a:solidFill>
                  <a:schemeClr val="dk1"/>
                </a:solidFill>
                <a:latin typeface="Times New Roman"/>
                <a:ea typeface="Times New Roman"/>
                <a:cs typeface="Times New Roman"/>
                <a:sym typeface="Times New Roman"/>
              </a:rPr>
              <a:t>/8</a:t>
            </a:r>
            <a:r>
              <a:rPr b="0" i="0" lang="en-US" sz="2400" u="none">
                <a:solidFill>
                  <a:schemeClr val="dk1"/>
                </a:solidFill>
                <a:latin typeface="Malgun Gothic"/>
                <a:ea typeface="Malgun Gothic"/>
                <a:cs typeface="Malgun Gothic"/>
                <a:sym typeface="Malgun Gothic"/>
              </a:rPr>
              <a:t> repetition of the sequence  </a:t>
            </a:r>
            <a:r>
              <a:rPr b="0" i="0" lang="en-US" sz="2400" u="none">
                <a:solidFill>
                  <a:schemeClr val="dk1"/>
                </a:solidFill>
                <a:latin typeface="Times New Roman"/>
                <a:ea typeface="Times New Roman"/>
                <a:cs typeface="Times New Roman"/>
                <a:sym typeface="Times New Roman"/>
              </a:rPr>
              <a:t>01011100</a:t>
            </a:r>
            <a:r>
              <a:rPr b="0" i="0" lang="en-US" sz="2400" u="none">
                <a:solidFill>
                  <a:schemeClr val="dk1"/>
                </a:solidFill>
                <a:latin typeface="Malgun Gothic"/>
                <a:ea typeface="Malgun Gothic"/>
                <a:cs typeface="Malgun Gothic"/>
                <a:sym typeface="Malgun Gothic"/>
              </a:rPr>
              <a:t> ((</a:t>
            </a:r>
            <a:r>
              <a:rPr b="0" i="0" lang="en-US" sz="2400" u="none">
                <a:solidFill>
                  <a:schemeClr val="dk1"/>
                </a:solidFill>
                <a:latin typeface="Times New Roman"/>
                <a:ea typeface="Times New Roman"/>
                <a:cs typeface="Times New Roman"/>
                <a:sym typeface="Times New Roman"/>
              </a:rPr>
              <a:t>5C</a:t>
            </a:r>
            <a:r>
              <a:rPr b="0" i="0" lang="en-US" sz="2400" u="none">
                <a:solidFill>
                  <a:schemeClr val="dk1"/>
                </a:solidFill>
                <a:latin typeface="Malgun Gothic"/>
                <a:ea typeface="Malgun Gothic"/>
                <a:cs typeface="Malgun Gothic"/>
                <a:sym typeface="Malgun Gothic"/>
              </a:rPr>
              <a:t>)</a:t>
            </a:r>
            <a:r>
              <a:rPr b="0" baseline="-25000" i="0" lang="en-US" sz="2400" u="none">
                <a:solidFill>
                  <a:schemeClr val="dk1"/>
                </a:solidFill>
                <a:latin typeface="Malgun Gothic"/>
                <a:ea typeface="Malgun Gothic"/>
                <a:cs typeface="Malgun Gothic"/>
                <a:sym typeface="Malgun Gothic"/>
              </a:rPr>
              <a:t>16</a:t>
            </a:r>
            <a:r>
              <a:rPr b="0" i="0" lang="en-US" sz="2400" u="none">
                <a:solidFill>
                  <a:schemeClr val="dk1"/>
                </a:solidFill>
                <a:latin typeface="Malgun Gothic"/>
                <a:ea typeface="Malgun Gothic"/>
                <a:cs typeface="Malgun Gothic"/>
                <a:sym typeface="Malgun Gothic"/>
              </a:rPr>
              <a:t>). </a:t>
            </a:r>
            <a:endParaRPr/>
          </a:p>
          <a:p>
            <a:pPr indent="-255587" lvl="0" marL="365125" marR="0" rtl="0" algn="just">
              <a:lnSpc>
                <a:spcPct val="90000"/>
              </a:lnSpc>
              <a:spcBef>
                <a:spcPts val="40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 8. The result of step 7 is prepended to the block of step </a:t>
            </a:r>
            <a:endParaRPr/>
          </a:p>
          <a:p>
            <a:pPr indent="-255587" lvl="0" marL="365125" marR="0" rtl="0" algn="just">
              <a:lnSpc>
                <a:spcPct val="90000"/>
              </a:lnSpc>
              <a:spcBef>
                <a:spcPts val="40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 9.  The result of step 8 is hashed with the same hashing</a:t>
            </a:r>
            <a:endParaRPr/>
          </a:p>
          <a:p>
            <a:pPr indent="-255587" lvl="0" marL="365125" marR="0" rtl="0" algn="just">
              <a:lnSpc>
                <a:spcPct val="90000"/>
              </a:lnSpc>
              <a:spcBef>
                <a:spcPts val="400"/>
              </a:spcBef>
              <a:spcAft>
                <a:spcPts val="0"/>
              </a:spcAft>
              <a:buClr>
                <a:schemeClr val="accent1"/>
              </a:buClr>
              <a:buSzPts val="1632"/>
              <a:buFont typeface="Noto Sans Symbols"/>
              <a:buNone/>
            </a:pPr>
            <a:r>
              <a:rPr b="0" i="0" lang="en-US" sz="2400" u="none">
                <a:solidFill>
                  <a:schemeClr val="dk1"/>
                </a:solidFill>
                <a:latin typeface="Malgun Gothic"/>
                <a:ea typeface="Malgun Gothic"/>
                <a:cs typeface="Malgun Gothic"/>
                <a:sym typeface="Malgun Gothic"/>
              </a:rPr>
              <a:t>     algorithm to create the final </a:t>
            </a:r>
            <a:r>
              <a:rPr b="0" i="1" lang="en-US" sz="2400" u="none">
                <a:solidFill>
                  <a:schemeClr val="dk1"/>
                </a:solidFill>
                <a:latin typeface="Times New Roman"/>
                <a:ea typeface="Times New Roman"/>
                <a:cs typeface="Times New Roman"/>
                <a:sym typeface="Times New Roman"/>
              </a:rPr>
              <a:t>n</a:t>
            </a:r>
            <a:r>
              <a:rPr b="0" i="0" lang="en-US" sz="2400" u="none">
                <a:solidFill>
                  <a:schemeClr val="dk1"/>
                </a:solidFill>
                <a:latin typeface="Malgun Gothic"/>
                <a:ea typeface="Malgun Gothic"/>
                <a:cs typeface="Malgun Gothic"/>
                <a:sym typeface="Malgun Gothic"/>
              </a:rPr>
              <a:t>-bit HMAC.</a:t>
            </a:r>
            <a:endParaRPr/>
          </a:p>
          <a:p>
            <a:pPr indent="-151955" lvl="0" marL="365125" marR="0" rtl="0" algn="l">
              <a:spcBef>
                <a:spcPts val="400"/>
              </a:spcBef>
              <a:spcAft>
                <a:spcPts val="0"/>
              </a:spcAft>
              <a:buClr>
                <a:schemeClr val="accent1"/>
              </a:buClr>
              <a:buSzPts val="1632"/>
              <a:buFont typeface="Noto Sans Symbols"/>
              <a:buNone/>
            </a:pPr>
            <a:r>
              <a:t/>
            </a:r>
            <a:endParaRPr b="0" i="0" sz="2400" u="none">
              <a:solidFill>
                <a:schemeClr val="dk1"/>
              </a:solidFill>
              <a:latin typeface="Malgun Gothic"/>
              <a:ea typeface="Malgun Gothic"/>
              <a:cs typeface="Malgun Gothic"/>
              <a:sym typeface="Malgun Gothic"/>
            </a:endParaRPr>
          </a:p>
        </p:txBody>
      </p:sp>
      <p:sp>
        <p:nvSpPr>
          <p:cNvPr id="2099" name="Google Shape;2099;p24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HMAC</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xEl>
                                              <p:pRg end="0" st="0"/>
                                            </p:txEl>
                                          </p:spTgt>
                                        </p:tgtEl>
                                        <p:attrNameLst>
                                          <p:attrName>style.visibility</p:attrName>
                                        </p:attrNameLst>
                                      </p:cBhvr>
                                      <p:to>
                                        <p:strVal val="visible"/>
                                      </p:to>
                                    </p:set>
                                    <p:animEffect filter="fade" transition="in">
                                      <p:cBhvr>
                                        <p:cTn dur="500"/>
                                        <p:tgtEl>
                                          <p:spTgt spid="20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xEl>
                                              <p:pRg end="1" st="1"/>
                                            </p:txEl>
                                          </p:spTgt>
                                        </p:tgtEl>
                                        <p:attrNameLst>
                                          <p:attrName>style.visibility</p:attrName>
                                        </p:attrNameLst>
                                      </p:cBhvr>
                                      <p:to>
                                        <p:strVal val="visible"/>
                                      </p:to>
                                    </p:set>
                                    <p:animEffect filter="fade" transition="in">
                                      <p:cBhvr>
                                        <p:cTn dur="500"/>
                                        <p:tgtEl>
                                          <p:spTgt spid="20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xEl>
                                              <p:pRg end="2" st="2"/>
                                            </p:txEl>
                                          </p:spTgt>
                                        </p:tgtEl>
                                        <p:attrNameLst>
                                          <p:attrName>style.visibility</p:attrName>
                                        </p:attrNameLst>
                                      </p:cBhvr>
                                      <p:to>
                                        <p:strVal val="visible"/>
                                      </p:to>
                                    </p:set>
                                    <p:animEffect filter="fade" transition="in">
                                      <p:cBhvr>
                                        <p:cTn dur="500"/>
                                        <p:tgtEl>
                                          <p:spTgt spid="20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xEl>
                                              <p:pRg end="3" st="3"/>
                                            </p:txEl>
                                          </p:spTgt>
                                        </p:tgtEl>
                                        <p:attrNameLst>
                                          <p:attrName>style.visibility</p:attrName>
                                        </p:attrNameLst>
                                      </p:cBhvr>
                                      <p:to>
                                        <p:strVal val="visible"/>
                                      </p:to>
                                    </p:set>
                                    <p:animEffect filter="fade" transition="in">
                                      <p:cBhvr>
                                        <p:cTn dur="500"/>
                                        <p:tgtEl>
                                          <p:spTgt spid="20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xEl>
                                              <p:pRg end="4" st="4"/>
                                            </p:txEl>
                                          </p:spTgt>
                                        </p:tgtEl>
                                        <p:attrNameLst>
                                          <p:attrName>style.visibility</p:attrName>
                                        </p:attrNameLst>
                                      </p:cBhvr>
                                      <p:to>
                                        <p:strVal val="visible"/>
                                      </p:to>
                                    </p:set>
                                    <p:animEffect filter="fade" transition="in">
                                      <p:cBhvr>
                                        <p:cTn dur="500"/>
                                        <p:tgtEl>
                                          <p:spTgt spid="20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xEl>
                                              <p:pRg end="5" st="5"/>
                                            </p:txEl>
                                          </p:spTgt>
                                        </p:tgtEl>
                                        <p:attrNameLst>
                                          <p:attrName>style.visibility</p:attrName>
                                        </p:attrNameLst>
                                      </p:cBhvr>
                                      <p:to>
                                        <p:strVal val="visible"/>
                                      </p:to>
                                    </p:set>
                                    <p:animEffect filter="fade" transition="in">
                                      <p:cBhvr>
                                        <p:cTn dur="500"/>
                                        <p:tgtEl>
                                          <p:spTgt spid="20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xEl>
                                              <p:pRg end="6" st="6"/>
                                            </p:txEl>
                                          </p:spTgt>
                                        </p:tgtEl>
                                        <p:attrNameLst>
                                          <p:attrName>style.visibility</p:attrName>
                                        </p:attrNameLst>
                                      </p:cBhvr>
                                      <p:to>
                                        <p:strVal val="visible"/>
                                      </p:to>
                                    </p:set>
                                    <p:animEffect filter="fade" transition="in">
                                      <p:cBhvr>
                                        <p:cTn dur="500"/>
                                        <p:tgtEl>
                                          <p:spTgt spid="20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xEl>
                                              <p:pRg end="7" st="7"/>
                                            </p:txEl>
                                          </p:spTgt>
                                        </p:tgtEl>
                                        <p:attrNameLst>
                                          <p:attrName>style.visibility</p:attrName>
                                        </p:attrNameLst>
                                      </p:cBhvr>
                                      <p:to>
                                        <p:strVal val="visible"/>
                                      </p:to>
                                    </p:set>
                                    <p:animEffect filter="fade" transition="in">
                                      <p:cBhvr>
                                        <p:cTn dur="500"/>
                                        <p:tgtEl>
                                          <p:spTgt spid="209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8">
                                            <p:txEl>
                                              <p:pRg end="8" st="8"/>
                                            </p:txEl>
                                          </p:spTgt>
                                        </p:tgtEl>
                                        <p:attrNameLst>
                                          <p:attrName>style.visibility</p:attrName>
                                        </p:attrNameLst>
                                      </p:cBhvr>
                                      <p:to>
                                        <p:strVal val="visible"/>
                                      </p:to>
                                    </p:set>
                                    <p:animEffect filter="fade" transition="in">
                                      <p:cBhvr>
                                        <p:cTn dur="500"/>
                                        <p:tgtEl>
                                          <p:spTgt spid="209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249"/>
          <p:cNvSpPr txBox="1"/>
          <p:nvPr/>
        </p:nvSpPr>
        <p:spPr>
          <a:xfrm>
            <a:off x="0" y="6400800"/>
            <a:ext cx="19050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Lucida Sans"/>
              <a:buNone/>
            </a:pPr>
            <a:r>
              <a:rPr b="0" i="0" lang="en-US" sz="1000" u="none">
                <a:solidFill>
                  <a:schemeClr val="dk1"/>
                </a:solidFill>
                <a:latin typeface="Lucida Sans"/>
                <a:ea typeface="Lucida Sans"/>
                <a:cs typeface="Lucida Sans"/>
                <a:sym typeface="Lucida Sans"/>
              </a:rPr>
              <a:t>11.</a:t>
            </a:r>
            <a:fld id="{00000000-1234-1234-1234-123412341234}" type="slidenum">
              <a:rPr b="0" i="0" lang="en-US" sz="1000" u="none">
                <a:solidFill>
                  <a:schemeClr val="dk1"/>
                </a:solidFill>
                <a:latin typeface="Lucida Sans"/>
                <a:ea typeface="Lucida Sans"/>
                <a:cs typeface="Lucida Sans"/>
                <a:sym typeface="Lucida Sans"/>
              </a:rPr>
              <a:t>‹#›</a:t>
            </a:fld>
            <a:endParaRPr/>
          </a:p>
        </p:txBody>
      </p:sp>
      <p:sp>
        <p:nvSpPr>
          <p:cNvPr id="2106" name="Google Shape;2106;p249"/>
          <p:cNvSpPr txBox="1"/>
          <p:nvPr/>
        </p:nvSpPr>
        <p:spPr>
          <a:xfrm>
            <a:off x="711200" y="0"/>
            <a:ext cx="31750" cy="10525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107" name="Google Shape;2107;p249"/>
          <p:cNvSpPr txBox="1"/>
          <p:nvPr/>
        </p:nvSpPr>
        <p:spPr>
          <a:xfrm>
            <a:off x="346075" y="2667000"/>
            <a:ext cx="2016125" cy="762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folHlink"/>
              </a:buClr>
              <a:buSzPts val="2400"/>
              <a:buFont typeface="Times New Roman"/>
              <a:buNone/>
            </a:pPr>
            <a:br>
              <a:rPr b="0" i="0" lang="en-US" sz="2400" u="none">
                <a:solidFill>
                  <a:schemeClr val="folHlink"/>
                </a:solidFill>
                <a:latin typeface="Times New Roman"/>
                <a:ea typeface="Times New Roman"/>
                <a:cs typeface="Times New Roman"/>
                <a:sym typeface="Times New Roman"/>
              </a:rPr>
            </a:br>
            <a:r>
              <a:rPr b="0" i="1" lang="en-US" sz="2000" u="none">
                <a:solidFill>
                  <a:schemeClr val="dk1"/>
                </a:solidFill>
                <a:latin typeface="Times New Roman"/>
                <a:ea typeface="Times New Roman"/>
                <a:cs typeface="Times New Roman"/>
                <a:sym typeface="Times New Roman"/>
              </a:rPr>
              <a:t>Details of HMAC</a:t>
            </a:r>
            <a:endParaRPr/>
          </a:p>
        </p:txBody>
      </p:sp>
      <p:pic>
        <p:nvPicPr>
          <p:cNvPr id="2108" name="Google Shape;2108;p249"/>
          <p:cNvPicPr preferRelativeResize="0"/>
          <p:nvPr/>
        </p:nvPicPr>
        <p:blipFill rotWithShape="1">
          <a:blip r:embed="rId3">
            <a:alphaModFix/>
          </a:blip>
          <a:srcRect b="0" l="0" r="0" t="0"/>
          <a:stretch/>
        </p:blipFill>
        <p:spPr>
          <a:xfrm>
            <a:off x="3789362" y="0"/>
            <a:ext cx="5189537" cy="6858000"/>
          </a:xfrm>
          <a:prstGeom prst="rect">
            <a:avLst/>
          </a:prstGeom>
          <a:noFill/>
          <a:ln>
            <a:noFill/>
          </a:ln>
        </p:spPr>
      </p:pic>
      <p:sp>
        <p:nvSpPr>
          <p:cNvPr id="2109" name="Google Shape;2109;p249"/>
          <p:cNvSpPr txBox="1"/>
          <p:nvPr/>
        </p:nvSpPr>
        <p:spPr>
          <a:xfrm>
            <a:off x="228600" y="1076325"/>
            <a:ext cx="3352800" cy="4921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folHlink"/>
              </a:buClr>
              <a:buSzPts val="2600"/>
              <a:buFont typeface="Times New Roman"/>
              <a:buNone/>
            </a:pPr>
            <a:r>
              <a:rPr b="0" i="1" lang="en-US" sz="2600" u="none">
                <a:solidFill>
                  <a:schemeClr val="folHlink"/>
                </a:solidFill>
                <a:latin typeface="Times New Roman"/>
                <a:ea typeface="Times New Roman"/>
                <a:cs typeface="Times New Roman"/>
                <a:sym typeface="Times New Roman"/>
              </a:rPr>
              <a:t>HMAC   </a:t>
            </a:r>
            <a:r>
              <a:rPr b="0" i="0" lang="en-US" sz="2600" u="none">
                <a:solidFill>
                  <a:schemeClr val="dk1"/>
                </a:solidFill>
                <a:latin typeface="Times New Roman"/>
                <a:ea typeface="Times New Roman"/>
                <a:cs typeface="Times New Roman"/>
                <a:sym typeface="Times New Roman"/>
              </a:rPr>
              <a:t>(</a:t>
            </a:r>
            <a:r>
              <a:rPr b="0" i="1" lang="en-US" sz="2600" u="none">
                <a:solidFill>
                  <a:schemeClr val="dk1"/>
                </a:solidFill>
                <a:latin typeface="Times New Roman"/>
                <a:ea typeface="Times New Roman"/>
                <a:cs typeface="Times New Roman"/>
                <a:sym typeface="Times New Roman"/>
              </a:rPr>
              <a:t>Continued</a:t>
            </a:r>
            <a:r>
              <a:rPr b="0" i="0" lang="en-US" sz="2600" u="none">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Modular multiplicative inverse</a:t>
            </a:r>
            <a:endParaRPr b="1" i="0" sz="4100" u="none" cap="none" strike="noStrike">
              <a:solidFill>
                <a:schemeClr val="dk2"/>
              </a:solidFill>
              <a:latin typeface="Lucida Sans"/>
              <a:ea typeface="Lucida Sans"/>
              <a:cs typeface="Lucida Sans"/>
              <a:sym typeface="Lucida Sans"/>
            </a:endParaRPr>
          </a:p>
        </p:txBody>
      </p:sp>
      <p:sp>
        <p:nvSpPr>
          <p:cNvPr id="346" name="Google Shape;346;p25"/>
          <p:cNvSpPr txBox="1"/>
          <p:nvPr>
            <p:ph idx="1" type="body"/>
          </p:nvPr>
        </p:nvSpPr>
        <p:spPr>
          <a:xfrm>
            <a:off x="457200" y="1481137"/>
            <a:ext cx="8229600" cy="882650"/>
          </a:xfrm>
          <a:prstGeom prst="rect">
            <a:avLst/>
          </a:prstGeom>
          <a:noFill/>
          <a:ln>
            <a:noFill/>
          </a:ln>
        </p:spPr>
        <p:txBody>
          <a:bodyPr anchorCtr="0" anchor="ctr" bIns="45700" lIns="91425" spcFirstLastPara="1" rIns="91425" wrap="square" tIns="45700">
            <a:spAutoFit/>
          </a:bodyPr>
          <a:lstStyle/>
          <a:p>
            <a:pPr indent="-255587" lvl="0" marL="365125" marR="0" rtl="0" algn="just">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Find the multiplicative inverse of 11 in Z</a:t>
            </a:r>
            <a:r>
              <a:rPr b="0" baseline="-25000" i="0" lang="en-US" sz="2400" u="none">
                <a:solidFill>
                  <a:schemeClr val="dk1"/>
                </a:solidFill>
                <a:latin typeface="Lucida Sans"/>
                <a:ea typeface="Lucida Sans"/>
                <a:cs typeface="Lucida Sans"/>
                <a:sym typeface="Lucida Sans"/>
              </a:rPr>
              <a:t>26</a:t>
            </a:r>
            <a:r>
              <a:rPr b="0" i="0" lang="en-US" sz="2400" u="none">
                <a:solidFill>
                  <a:schemeClr val="dk1"/>
                </a:solidFill>
                <a:latin typeface="Lucida Sans"/>
                <a:ea typeface="Lucida Sans"/>
                <a:cs typeface="Lucida Sans"/>
                <a:sym typeface="Lucida Sans"/>
              </a:rPr>
              <a:t>.</a:t>
            </a:r>
            <a:endParaRPr/>
          </a:p>
          <a:p>
            <a:pPr indent="-151955" lvl="0" marL="365125" marR="0" rtl="0" algn="l">
              <a:spcBef>
                <a:spcPts val="400"/>
              </a:spcBef>
              <a:spcAft>
                <a:spcPts val="0"/>
              </a:spcAft>
              <a:buClr>
                <a:schemeClr val="accent1"/>
              </a:buClr>
              <a:buSzPts val="1632"/>
              <a:buFont typeface="Noto Sans Symbols"/>
              <a:buNone/>
            </a:pPr>
            <a:r>
              <a:t/>
            </a:r>
            <a:endParaRPr b="0" i="0" sz="2400" u="none">
              <a:solidFill>
                <a:schemeClr val="dk1"/>
              </a:solidFill>
              <a:latin typeface="Lucida Sans"/>
              <a:ea typeface="Lucida Sans"/>
              <a:cs typeface="Lucida Sans"/>
              <a:sym typeface="Lucida Sans"/>
            </a:endParaRPr>
          </a:p>
        </p:txBody>
      </p:sp>
      <p:pic>
        <p:nvPicPr>
          <p:cNvPr id="347" name="Google Shape;347;p25"/>
          <p:cNvPicPr preferRelativeResize="0"/>
          <p:nvPr/>
        </p:nvPicPr>
        <p:blipFill rotWithShape="1">
          <a:blip r:embed="rId3">
            <a:alphaModFix/>
          </a:blip>
          <a:srcRect b="0" l="0" r="0" t="0"/>
          <a:stretch/>
        </p:blipFill>
        <p:spPr>
          <a:xfrm>
            <a:off x="762000" y="2057400"/>
            <a:ext cx="7467600" cy="3476625"/>
          </a:xfrm>
          <a:prstGeom prst="rect">
            <a:avLst/>
          </a:prstGeom>
          <a:noFill/>
          <a:ln>
            <a:noFill/>
          </a:ln>
        </p:spPr>
      </p:pic>
      <p:sp>
        <p:nvSpPr>
          <p:cNvPr id="348" name="Google Shape;348;p25"/>
          <p:cNvSpPr txBox="1"/>
          <p:nvPr/>
        </p:nvSpPr>
        <p:spPr>
          <a:xfrm>
            <a:off x="990600" y="5754687"/>
            <a:ext cx="5867400" cy="64611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gcd (26, 11) is 1; the inverse of 11 is </a:t>
            </a:r>
            <a:r>
              <a:rPr b="0" i="0" lang="en-US" sz="1800" u="none">
                <a:solidFill>
                  <a:schemeClr val="dk1"/>
                </a:solidFill>
                <a:latin typeface="Noto Sans Symbols"/>
                <a:ea typeface="Noto Sans Symbols"/>
                <a:cs typeface="Noto Sans Symbols"/>
                <a:sym typeface="Noto Sans Symbols"/>
              </a:rPr>
              <a:t>−</a:t>
            </a:r>
            <a:r>
              <a:rPr b="0" i="0" lang="en-US" sz="1800" u="none">
                <a:solidFill>
                  <a:schemeClr val="dk1"/>
                </a:solidFill>
                <a:latin typeface="Arial"/>
                <a:ea typeface="Arial"/>
                <a:cs typeface="Arial"/>
                <a:sym typeface="Arial"/>
              </a:rPr>
              <a:t>7 or 19.</a:t>
            </a:r>
            <a:endParaRPr/>
          </a:p>
          <a:p>
            <a:pPr indent="0" lvl="0" marL="0" marR="0" rtl="0" algn="just">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				11x19 mod 26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500"/>
                                        <p:tgtEl>
                                          <p:spTgt spid="3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500"/>
                                        <p:tgtEl>
                                          <p:spTgt spid="34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250"/>
          <p:cNvSpPr txBox="1"/>
          <p:nvPr>
            <p:ph idx="4294967295" type="title"/>
          </p:nvPr>
        </p:nvSpPr>
        <p:spPr>
          <a:xfrm>
            <a:off x="457200" y="2819400"/>
            <a:ext cx="8229600"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Digital Signature</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5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Digital Signature</a:t>
            </a:r>
            <a:endParaRPr/>
          </a:p>
        </p:txBody>
      </p:sp>
      <p:sp>
        <p:nvSpPr>
          <p:cNvPr id="2120" name="Google Shape;2120;p251"/>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A conventional signature is a proof to the recipient that the document came from the correct entity.</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Or a signature on a document when verified , is a sign of autentication(the document is authentic).</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When Alice sends a message to Bob, Bob needs to be sure that the message came from Alice and not Eve.</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Bob can ask Alice to sign the message electronically.</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Hence electronic signature can prove authenticity of Alice as the sender of the message.</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This type of signature is referred to as a digital signature.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0">
                                            <p:txEl>
                                              <p:pRg end="0" st="0"/>
                                            </p:txEl>
                                          </p:spTgt>
                                        </p:tgtEl>
                                        <p:attrNameLst>
                                          <p:attrName>style.visibility</p:attrName>
                                        </p:attrNameLst>
                                      </p:cBhvr>
                                      <p:to>
                                        <p:strVal val="visible"/>
                                      </p:to>
                                    </p:set>
                                    <p:animEffect filter="fade" transition="in">
                                      <p:cBhvr>
                                        <p:cTn dur="500"/>
                                        <p:tgtEl>
                                          <p:spTgt spid="2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0">
                                            <p:txEl>
                                              <p:pRg end="1" st="1"/>
                                            </p:txEl>
                                          </p:spTgt>
                                        </p:tgtEl>
                                        <p:attrNameLst>
                                          <p:attrName>style.visibility</p:attrName>
                                        </p:attrNameLst>
                                      </p:cBhvr>
                                      <p:to>
                                        <p:strVal val="visible"/>
                                      </p:to>
                                    </p:set>
                                    <p:animEffect filter="fade" transition="in">
                                      <p:cBhvr>
                                        <p:cTn dur="500"/>
                                        <p:tgtEl>
                                          <p:spTgt spid="2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0">
                                            <p:txEl>
                                              <p:pRg end="2" st="2"/>
                                            </p:txEl>
                                          </p:spTgt>
                                        </p:tgtEl>
                                        <p:attrNameLst>
                                          <p:attrName>style.visibility</p:attrName>
                                        </p:attrNameLst>
                                      </p:cBhvr>
                                      <p:to>
                                        <p:strVal val="visible"/>
                                      </p:to>
                                    </p:set>
                                    <p:animEffect filter="fade" transition="in">
                                      <p:cBhvr>
                                        <p:cTn dur="500"/>
                                        <p:tgtEl>
                                          <p:spTgt spid="21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0">
                                            <p:txEl>
                                              <p:pRg end="3" st="3"/>
                                            </p:txEl>
                                          </p:spTgt>
                                        </p:tgtEl>
                                        <p:attrNameLst>
                                          <p:attrName>style.visibility</p:attrName>
                                        </p:attrNameLst>
                                      </p:cBhvr>
                                      <p:to>
                                        <p:strVal val="visible"/>
                                      </p:to>
                                    </p:set>
                                    <p:animEffect filter="fade" transition="in">
                                      <p:cBhvr>
                                        <p:cTn dur="500"/>
                                        <p:tgtEl>
                                          <p:spTgt spid="21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0">
                                            <p:txEl>
                                              <p:pRg end="4" st="4"/>
                                            </p:txEl>
                                          </p:spTgt>
                                        </p:tgtEl>
                                        <p:attrNameLst>
                                          <p:attrName>style.visibility</p:attrName>
                                        </p:attrNameLst>
                                      </p:cBhvr>
                                      <p:to>
                                        <p:strVal val="visible"/>
                                      </p:to>
                                    </p:set>
                                    <p:animEffect filter="fade" transition="in">
                                      <p:cBhvr>
                                        <p:cTn dur="500"/>
                                        <p:tgtEl>
                                          <p:spTgt spid="21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0">
                                            <p:txEl>
                                              <p:pRg end="5" st="5"/>
                                            </p:txEl>
                                          </p:spTgt>
                                        </p:tgtEl>
                                        <p:attrNameLst>
                                          <p:attrName>style.visibility</p:attrName>
                                        </p:attrNameLst>
                                      </p:cBhvr>
                                      <p:to>
                                        <p:strVal val="visible"/>
                                      </p:to>
                                    </p:set>
                                    <p:animEffect filter="fade" transition="in">
                                      <p:cBhvr>
                                        <p:cTn dur="500"/>
                                        <p:tgtEl>
                                          <p:spTgt spid="212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25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Digital Signature</a:t>
            </a:r>
            <a:endParaRPr/>
          </a:p>
        </p:txBody>
      </p:sp>
      <p:sp>
        <p:nvSpPr>
          <p:cNvPr id="2126" name="Google Shape;2126;p25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632"/>
              <a:buNone/>
            </a:pPr>
            <a:r>
              <a:rPr b="0" i="0" lang="en-US" sz="2400" u="none">
                <a:solidFill>
                  <a:schemeClr val="dk1"/>
                </a:solidFill>
                <a:latin typeface="Lucida Sans"/>
                <a:ea typeface="Lucida Sans"/>
                <a:cs typeface="Lucida Sans"/>
                <a:sym typeface="Lucida Sans"/>
              </a:rPr>
              <a:t>The digital signature process :</a:t>
            </a:r>
            <a:endParaRPr/>
          </a:p>
          <a:p>
            <a:pPr indent="-255587" lvl="0" marL="365125" rtl="0" algn="just">
              <a:lnSpc>
                <a:spcPct val="100000"/>
              </a:lnSpc>
              <a:spcBef>
                <a:spcPts val="0"/>
              </a:spcBef>
              <a:spcAft>
                <a:spcPts val="0"/>
              </a:spcAft>
              <a:buSzPts val="1360"/>
              <a:buChar char="•"/>
            </a:pPr>
            <a:r>
              <a:rPr b="0" i="0" lang="en-US" sz="2000" u="none">
                <a:solidFill>
                  <a:schemeClr val="dk1"/>
                </a:solidFill>
                <a:latin typeface="Lucida Sans"/>
                <a:ea typeface="Lucida Sans"/>
                <a:cs typeface="Lucida Sans"/>
                <a:sym typeface="Lucida Sans"/>
              </a:rPr>
              <a:t>The sender uses a signing algorithm to sign the message. </a:t>
            </a:r>
            <a:endParaRPr/>
          </a:p>
          <a:p>
            <a:pPr indent="-255587" lvl="0" marL="365125" rtl="0" algn="just">
              <a:lnSpc>
                <a:spcPct val="100000"/>
              </a:lnSpc>
              <a:spcBef>
                <a:spcPts val="0"/>
              </a:spcBef>
              <a:spcAft>
                <a:spcPts val="0"/>
              </a:spcAft>
              <a:buSzPts val="1360"/>
              <a:buChar char="•"/>
            </a:pPr>
            <a:r>
              <a:rPr b="0" i="0" lang="en-US" sz="2000" u="none">
                <a:solidFill>
                  <a:schemeClr val="dk1"/>
                </a:solidFill>
                <a:latin typeface="Lucida Sans"/>
                <a:ea typeface="Lucida Sans"/>
                <a:cs typeface="Lucida Sans"/>
                <a:sym typeface="Lucida Sans"/>
              </a:rPr>
              <a:t>The message and the signature are sent to the receiver.</a:t>
            </a:r>
            <a:endParaRPr/>
          </a:p>
          <a:p>
            <a:pPr indent="-255587" lvl="0" marL="365125" rtl="0" algn="just">
              <a:lnSpc>
                <a:spcPct val="100000"/>
              </a:lnSpc>
              <a:spcBef>
                <a:spcPts val="0"/>
              </a:spcBef>
              <a:spcAft>
                <a:spcPts val="0"/>
              </a:spcAft>
              <a:buSzPts val="1360"/>
              <a:buChar char="•"/>
            </a:pPr>
            <a:r>
              <a:rPr b="0" i="0" lang="en-US" sz="2000" u="none">
                <a:solidFill>
                  <a:schemeClr val="dk1"/>
                </a:solidFill>
                <a:latin typeface="Lucida Sans"/>
                <a:ea typeface="Lucida Sans"/>
                <a:cs typeface="Lucida Sans"/>
                <a:sym typeface="Lucida Sans"/>
              </a:rPr>
              <a:t>The receiver receives the message and the signature and </a:t>
            </a:r>
            <a:endParaRPr/>
          </a:p>
          <a:p>
            <a:pPr indent="-255587" lvl="0" marL="365125" rtl="0" algn="just">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	 applies the verifying algorithm to the combination. </a:t>
            </a:r>
            <a:endParaRPr/>
          </a:p>
          <a:p>
            <a:pPr indent="-255587" lvl="0" marL="365125" rtl="0" algn="just">
              <a:lnSpc>
                <a:spcPct val="100000"/>
              </a:lnSpc>
              <a:spcBef>
                <a:spcPts val="0"/>
              </a:spcBef>
              <a:spcAft>
                <a:spcPts val="0"/>
              </a:spcAft>
              <a:buSzPts val="1360"/>
              <a:buChar char="•"/>
            </a:pPr>
            <a:r>
              <a:rPr b="0" i="0" lang="en-US" sz="2000" u="none">
                <a:solidFill>
                  <a:schemeClr val="dk1"/>
                </a:solidFill>
                <a:latin typeface="Lucida Sans"/>
                <a:ea typeface="Lucida Sans"/>
                <a:cs typeface="Lucida Sans"/>
                <a:sym typeface="Lucida Sans"/>
              </a:rPr>
              <a:t>If the result is true, the message is accepted; otherwise, it is </a:t>
            </a:r>
            <a:endParaRPr/>
          </a:p>
          <a:p>
            <a:pPr indent="-255587" lvl="0" marL="365125" rtl="0" algn="just">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	rejected.</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pic>
        <p:nvPicPr>
          <p:cNvPr id="2127" name="Google Shape;2127;p252"/>
          <p:cNvPicPr preferRelativeResize="0"/>
          <p:nvPr/>
        </p:nvPicPr>
        <p:blipFill rotWithShape="1">
          <a:blip r:embed="rId3">
            <a:alphaModFix/>
          </a:blip>
          <a:srcRect b="0" l="0" r="0" t="0"/>
          <a:stretch/>
        </p:blipFill>
        <p:spPr>
          <a:xfrm>
            <a:off x="609600" y="3844925"/>
            <a:ext cx="7605712" cy="240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xEl>
                                              <p:pRg end="0" st="0"/>
                                            </p:txEl>
                                          </p:spTgt>
                                        </p:tgtEl>
                                        <p:attrNameLst>
                                          <p:attrName>style.visibility</p:attrName>
                                        </p:attrNameLst>
                                      </p:cBhvr>
                                      <p:to>
                                        <p:strVal val="visible"/>
                                      </p:to>
                                    </p:set>
                                    <p:animEffect filter="fade" transition="in">
                                      <p:cBhvr>
                                        <p:cTn dur="500"/>
                                        <p:tgtEl>
                                          <p:spTgt spid="21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xEl>
                                              <p:pRg end="1" st="1"/>
                                            </p:txEl>
                                          </p:spTgt>
                                        </p:tgtEl>
                                        <p:attrNameLst>
                                          <p:attrName>style.visibility</p:attrName>
                                        </p:attrNameLst>
                                      </p:cBhvr>
                                      <p:to>
                                        <p:strVal val="visible"/>
                                      </p:to>
                                    </p:set>
                                    <p:animEffect filter="fade" transition="in">
                                      <p:cBhvr>
                                        <p:cTn dur="500"/>
                                        <p:tgtEl>
                                          <p:spTgt spid="21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xEl>
                                              <p:pRg end="2" st="2"/>
                                            </p:txEl>
                                          </p:spTgt>
                                        </p:tgtEl>
                                        <p:attrNameLst>
                                          <p:attrName>style.visibility</p:attrName>
                                        </p:attrNameLst>
                                      </p:cBhvr>
                                      <p:to>
                                        <p:strVal val="visible"/>
                                      </p:to>
                                    </p:set>
                                    <p:animEffect filter="fade" transition="in">
                                      <p:cBhvr>
                                        <p:cTn dur="500"/>
                                        <p:tgtEl>
                                          <p:spTgt spid="21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xEl>
                                              <p:pRg end="3" st="3"/>
                                            </p:txEl>
                                          </p:spTgt>
                                        </p:tgtEl>
                                        <p:attrNameLst>
                                          <p:attrName>style.visibility</p:attrName>
                                        </p:attrNameLst>
                                      </p:cBhvr>
                                      <p:to>
                                        <p:strVal val="visible"/>
                                      </p:to>
                                    </p:set>
                                    <p:animEffect filter="fade" transition="in">
                                      <p:cBhvr>
                                        <p:cTn dur="500"/>
                                        <p:tgtEl>
                                          <p:spTgt spid="21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xEl>
                                              <p:pRg end="4" st="4"/>
                                            </p:txEl>
                                          </p:spTgt>
                                        </p:tgtEl>
                                        <p:attrNameLst>
                                          <p:attrName>style.visibility</p:attrName>
                                        </p:attrNameLst>
                                      </p:cBhvr>
                                      <p:to>
                                        <p:strVal val="visible"/>
                                      </p:to>
                                    </p:set>
                                    <p:animEffect filter="fade" transition="in">
                                      <p:cBhvr>
                                        <p:cTn dur="500"/>
                                        <p:tgtEl>
                                          <p:spTgt spid="212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xEl>
                                              <p:pRg end="5" st="5"/>
                                            </p:txEl>
                                          </p:spTgt>
                                        </p:tgtEl>
                                        <p:attrNameLst>
                                          <p:attrName>style.visibility</p:attrName>
                                        </p:attrNameLst>
                                      </p:cBhvr>
                                      <p:to>
                                        <p:strVal val="visible"/>
                                      </p:to>
                                    </p:set>
                                    <p:animEffect filter="fade" transition="in">
                                      <p:cBhvr>
                                        <p:cTn dur="500"/>
                                        <p:tgtEl>
                                          <p:spTgt spid="212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xEl>
                                              <p:pRg end="6" st="6"/>
                                            </p:txEl>
                                          </p:spTgt>
                                        </p:tgtEl>
                                        <p:attrNameLst>
                                          <p:attrName>style.visibility</p:attrName>
                                        </p:attrNameLst>
                                      </p:cBhvr>
                                      <p:to>
                                        <p:strVal val="visible"/>
                                      </p:to>
                                    </p:set>
                                    <p:animEffect filter="fade" transition="in">
                                      <p:cBhvr>
                                        <p:cTn dur="500"/>
                                        <p:tgtEl>
                                          <p:spTgt spid="212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6">
                                            <p:txEl>
                                              <p:pRg end="7" st="7"/>
                                            </p:txEl>
                                          </p:spTgt>
                                        </p:tgtEl>
                                        <p:attrNameLst>
                                          <p:attrName>style.visibility</p:attrName>
                                        </p:attrNameLst>
                                      </p:cBhvr>
                                      <p:to>
                                        <p:strVal val="visible"/>
                                      </p:to>
                                    </p:set>
                                    <p:animEffect filter="fade" transition="in">
                                      <p:cBhvr>
                                        <p:cTn dur="500"/>
                                        <p:tgtEl>
                                          <p:spTgt spid="212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25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Digital Signature</a:t>
            </a:r>
            <a:endParaRPr/>
          </a:p>
        </p:txBody>
      </p:sp>
      <p:sp>
        <p:nvSpPr>
          <p:cNvPr id="2133" name="Google Shape;2133;p25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A conventional signature is like a “private key” belonging to the signer of the document.</a:t>
            </a:r>
            <a:endParaRPr/>
          </a:p>
          <a:p>
            <a:pPr indent="-255587" lvl="0" marL="365125"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The signer uses it to sign the documents, no one else has this signature.</a:t>
            </a:r>
            <a:endParaRPr/>
          </a:p>
          <a:p>
            <a:pPr indent="-255587" lvl="0" marL="365125"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The public key of the sender is used to verify the sign. Anyone can use it to verify the signature of the sender.</a:t>
            </a:r>
            <a:endParaRPr/>
          </a:p>
          <a:p>
            <a:pPr indent="-177863" lvl="0" marL="365125"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pic>
        <p:nvPicPr>
          <p:cNvPr id="2134" name="Google Shape;2134;p253"/>
          <p:cNvPicPr preferRelativeResize="0"/>
          <p:nvPr/>
        </p:nvPicPr>
        <p:blipFill rotWithShape="1">
          <a:blip r:embed="rId3">
            <a:alphaModFix/>
          </a:blip>
          <a:srcRect b="0" l="0" r="0" t="0"/>
          <a:stretch/>
        </p:blipFill>
        <p:spPr>
          <a:xfrm>
            <a:off x="700087" y="3200400"/>
            <a:ext cx="7605712" cy="2420937"/>
          </a:xfrm>
          <a:prstGeom prst="rect">
            <a:avLst/>
          </a:prstGeom>
          <a:noFill/>
          <a:ln>
            <a:noFill/>
          </a:ln>
        </p:spPr>
      </p:pic>
      <p:sp>
        <p:nvSpPr>
          <p:cNvPr id="2135" name="Google Shape;2135;p253"/>
          <p:cNvSpPr txBox="1"/>
          <p:nvPr/>
        </p:nvSpPr>
        <p:spPr>
          <a:xfrm>
            <a:off x="495300" y="5851525"/>
            <a:ext cx="8077200" cy="1006475"/>
          </a:xfrm>
          <a:prstGeom prst="rect">
            <a:avLst/>
          </a:prstGeom>
          <a:solidFill>
            <a:srgbClr val="99FF33"/>
          </a:solidFill>
          <a:ln>
            <a:noFill/>
          </a:ln>
        </p:spPr>
        <p:txBody>
          <a:bodyPr anchorCtr="0" anchor="t" bIns="46800" lIns="90000" spcFirstLastPara="1" rIns="90000" wrap="square" tIns="46800">
            <a:spAutoFit/>
          </a:bodyPr>
          <a:lstStyle/>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A digital signature needs a public-key system.</a:t>
            </a:r>
            <a:endParaRPr/>
          </a:p>
          <a:p>
            <a:pPr indent="0" lvl="0" marL="0" marR="0" rtl="0" algn="ctr">
              <a:lnSpc>
                <a:spcPct val="100000"/>
              </a:lnSpc>
              <a:spcBef>
                <a:spcPts val="0"/>
              </a:spcBef>
              <a:spcAft>
                <a:spcPts val="0"/>
              </a:spcAft>
              <a:buClr>
                <a:srgbClr val="000000"/>
              </a:buClr>
              <a:buSzPts val="2000"/>
              <a:buFont typeface="Times New Roman"/>
              <a:buNone/>
            </a:pPr>
            <a:r>
              <a:rPr b="1" i="0" lang="en-US" sz="2000" u="none">
                <a:solidFill>
                  <a:srgbClr val="000000"/>
                </a:solidFill>
                <a:latin typeface="Times New Roman"/>
                <a:ea typeface="Times New Roman"/>
                <a:cs typeface="Times New Roman"/>
                <a:sym typeface="Times New Roman"/>
              </a:rPr>
              <a:t>The signer signs with her private key; the verifier verifies with the signer’s public key.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3">
                                            <p:txEl>
                                              <p:pRg end="0" st="0"/>
                                            </p:txEl>
                                          </p:spTgt>
                                        </p:tgtEl>
                                        <p:attrNameLst>
                                          <p:attrName>style.visibility</p:attrName>
                                        </p:attrNameLst>
                                      </p:cBhvr>
                                      <p:to>
                                        <p:strVal val="visible"/>
                                      </p:to>
                                    </p:set>
                                    <p:animEffect filter="fade" transition="in">
                                      <p:cBhvr>
                                        <p:cTn dur="500"/>
                                        <p:tgtEl>
                                          <p:spTgt spid="21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3">
                                            <p:txEl>
                                              <p:pRg end="1" st="1"/>
                                            </p:txEl>
                                          </p:spTgt>
                                        </p:tgtEl>
                                        <p:attrNameLst>
                                          <p:attrName>style.visibility</p:attrName>
                                        </p:attrNameLst>
                                      </p:cBhvr>
                                      <p:to>
                                        <p:strVal val="visible"/>
                                      </p:to>
                                    </p:set>
                                    <p:animEffect filter="fade" transition="in">
                                      <p:cBhvr>
                                        <p:cTn dur="500"/>
                                        <p:tgtEl>
                                          <p:spTgt spid="21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3">
                                            <p:txEl>
                                              <p:pRg end="2" st="2"/>
                                            </p:txEl>
                                          </p:spTgt>
                                        </p:tgtEl>
                                        <p:attrNameLst>
                                          <p:attrName>style.visibility</p:attrName>
                                        </p:attrNameLst>
                                      </p:cBhvr>
                                      <p:to>
                                        <p:strVal val="visible"/>
                                      </p:to>
                                    </p:set>
                                    <p:animEffect filter="fade" transition="in">
                                      <p:cBhvr>
                                        <p:cTn dur="500"/>
                                        <p:tgtEl>
                                          <p:spTgt spid="21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3">
                                            <p:txEl>
                                              <p:pRg end="3" st="3"/>
                                            </p:txEl>
                                          </p:spTgt>
                                        </p:tgtEl>
                                        <p:attrNameLst>
                                          <p:attrName>style.visibility</p:attrName>
                                        </p:attrNameLst>
                                      </p:cBhvr>
                                      <p:to>
                                        <p:strVal val="visible"/>
                                      </p:to>
                                    </p:set>
                                    <p:animEffect filter="fade" transition="in">
                                      <p:cBhvr>
                                        <p:cTn dur="500"/>
                                        <p:tgtEl>
                                          <p:spTgt spid="21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3">
                                            <p:txEl>
                                              <p:pRg end="4" st="4"/>
                                            </p:txEl>
                                          </p:spTgt>
                                        </p:tgtEl>
                                        <p:attrNameLst>
                                          <p:attrName>style.visibility</p:attrName>
                                        </p:attrNameLst>
                                      </p:cBhvr>
                                      <p:to>
                                        <p:strVal val="visible"/>
                                      </p:to>
                                    </p:set>
                                    <p:animEffect filter="fade" transition="in">
                                      <p:cBhvr>
                                        <p:cTn dur="500"/>
                                        <p:tgtEl>
                                          <p:spTgt spid="21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500"/>
                                        <p:tgtEl>
                                          <p:spTgt spid="2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25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Digital Signature</a:t>
            </a:r>
            <a:endParaRPr/>
          </a:p>
        </p:txBody>
      </p:sp>
      <p:sp>
        <p:nvSpPr>
          <p:cNvPr id="2141" name="Google Shape;2141;p25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632"/>
              <a:buFont typeface="Noto Sans Symbols"/>
              <a:buChar char="🞂"/>
            </a:pPr>
            <a:r>
              <a:rPr b="1" i="0" lang="en-US" sz="2400" u="none">
                <a:solidFill>
                  <a:schemeClr val="dk1"/>
                </a:solidFill>
                <a:latin typeface="Lucida Sans"/>
                <a:ea typeface="Lucida Sans"/>
                <a:cs typeface="Lucida Sans"/>
                <a:sym typeface="Lucida Sans"/>
              </a:rPr>
              <a:t>A cryptosystem uses the private and public keys of the receiver: a digital signature uses the private and public keys of the sender.</a:t>
            </a:r>
            <a:endParaRPr/>
          </a:p>
          <a:p>
            <a:pPr indent="-151955" lvl="0" marL="365125" rtl="0" algn="l">
              <a:spcBef>
                <a:spcPts val="400"/>
              </a:spcBef>
              <a:spcAft>
                <a:spcPts val="0"/>
              </a:spcAft>
              <a:buSzPts val="1632"/>
              <a:buNone/>
            </a:pPr>
            <a:r>
              <a:t/>
            </a:r>
            <a:endParaRPr b="1" i="0" sz="24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1">
                                            <p:txEl>
                                              <p:pRg end="0" st="0"/>
                                            </p:txEl>
                                          </p:spTgt>
                                        </p:tgtEl>
                                        <p:attrNameLst>
                                          <p:attrName>style.visibility</p:attrName>
                                        </p:attrNameLst>
                                      </p:cBhvr>
                                      <p:to>
                                        <p:strVal val="visible"/>
                                      </p:to>
                                    </p:set>
                                    <p:animEffect filter="fade" transition="in">
                                      <p:cBhvr>
                                        <p:cTn dur="500"/>
                                        <p:tgtEl>
                                          <p:spTgt spid="2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1">
                                            <p:txEl>
                                              <p:pRg end="1" st="1"/>
                                            </p:txEl>
                                          </p:spTgt>
                                        </p:tgtEl>
                                        <p:attrNameLst>
                                          <p:attrName>style.visibility</p:attrName>
                                        </p:attrNameLst>
                                      </p:cBhvr>
                                      <p:to>
                                        <p:strVal val="visible"/>
                                      </p:to>
                                    </p:set>
                                    <p:animEffect filter="fade" transition="in">
                                      <p:cBhvr>
                                        <p:cTn dur="500"/>
                                        <p:tgtEl>
                                          <p:spTgt spid="21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5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rgbClr val="0033CC"/>
              </a:buClr>
              <a:buSzPct val="100000"/>
              <a:buFont typeface="Lucida Sans"/>
              <a:buNone/>
            </a:pPr>
            <a:r>
              <a:rPr b="0" i="0" lang="en-US" sz="3700" u="none" cap="none" strike="noStrike">
                <a:solidFill>
                  <a:srgbClr val="0033CC"/>
                </a:solidFill>
                <a:latin typeface="Lucida Sans"/>
                <a:ea typeface="Lucida Sans"/>
                <a:cs typeface="Lucida Sans"/>
                <a:sym typeface="Lucida Sans"/>
              </a:rPr>
              <a:t>RSA Digital Signature Scheme</a:t>
            </a:r>
            <a:br>
              <a:rPr b="0" i="0" lang="en-US" sz="3700" u="none" cap="none" strike="noStrike">
                <a:solidFill>
                  <a:srgbClr val="0033CC"/>
                </a:solidFill>
                <a:latin typeface="Lucida Sans"/>
                <a:ea typeface="Lucida Sans"/>
                <a:cs typeface="Lucida Sans"/>
                <a:sym typeface="Lucida Sans"/>
              </a:rPr>
            </a:br>
            <a:endParaRPr b="0" i="0" sz="3700" u="none" cap="none" strike="noStrike">
              <a:solidFill>
                <a:srgbClr val="0033CC"/>
              </a:solidFill>
              <a:latin typeface="Lucida Sans"/>
              <a:ea typeface="Lucida Sans"/>
              <a:cs typeface="Lucida Sans"/>
              <a:sym typeface="Lucida Sans"/>
            </a:endParaRPr>
          </a:p>
        </p:txBody>
      </p:sp>
      <p:sp>
        <p:nvSpPr>
          <p:cNvPr id="2147" name="Google Shape;2147;p25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just">
              <a:lnSpc>
                <a:spcPct val="100000"/>
              </a:lnSpc>
              <a:spcBef>
                <a:spcPts val="0"/>
              </a:spcBef>
              <a:spcAft>
                <a:spcPts val="0"/>
              </a:spcAft>
              <a:buSzPts val="1360"/>
              <a:buNone/>
            </a:pPr>
            <a:r>
              <a:t/>
            </a:r>
            <a:endParaRPr b="0" i="0" sz="2000" u="none">
              <a:solidFill>
                <a:srgbClr val="000000"/>
              </a:solidFill>
              <a:latin typeface="Lucida Sans"/>
              <a:ea typeface="Lucida Sans"/>
              <a:cs typeface="Lucida Sans"/>
              <a:sym typeface="Lucida Sans"/>
            </a:endParaRPr>
          </a:p>
          <a:p>
            <a:pPr indent="-255587" lvl="0" marL="365125" rtl="0" algn="just">
              <a:lnSpc>
                <a:spcPct val="100000"/>
              </a:lnSpc>
              <a:spcBef>
                <a:spcPts val="0"/>
              </a:spcBef>
              <a:spcAft>
                <a:spcPts val="0"/>
              </a:spcAft>
              <a:buSzPts val="1360"/>
              <a:buNone/>
            </a:pPr>
            <a:r>
              <a:rPr b="0" i="0" lang="en-US" sz="2000" u="none">
                <a:solidFill>
                  <a:srgbClr val="000000"/>
                </a:solidFill>
                <a:latin typeface="Lucida Sans"/>
                <a:ea typeface="Lucida Sans"/>
                <a:cs typeface="Lucida Sans"/>
                <a:sym typeface="Lucida Sans"/>
              </a:rPr>
              <a:t>Key generation in the RSA digital signature scheme is exactly </a:t>
            </a:r>
            <a:endParaRPr/>
          </a:p>
          <a:p>
            <a:pPr indent="-255587" lvl="0" marL="365125" rtl="0" algn="just">
              <a:lnSpc>
                <a:spcPct val="100000"/>
              </a:lnSpc>
              <a:spcBef>
                <a:spcPts val="0"/>
              </a:spcBef>
              <a:spcAft>
                <a:spcPts val="0"/>
              </a:spcAft>
              <a:buSzPts val="1360"/>
              <a:buNone/>
            </a:pPr>
            <a:r>
              <a:rPr b="0" i="0" lang="en-US" sz="2000" u="none">
                <a:solidFill>
                  <a:srgbClr val="000000"/>
                </a:solidFill>
                <a:latin typeface="Lucida Sans"/>
                <a:ea typeface="Lucida Sans"/>
                <a:cs typeface="Lucida Sans"/>
                <a:sym typeface="Lucida Sans"/>
              </a:rPr>
              <a:t>the same as key generation in the RSA.</a:t>
            </a:r>
            <a:endParaRPr/>
          </a:p>
          <a:p>
            <a:pPr indent="-255587" lvl="0" marL="365125" rtl="0" algn="just">
              <a:lnSpc>
                <a:spcPct val="100000"/>
              </a:lnSpc>
              <a:spcBef>
                <a:spcPts val="0"/>
              </a:spcBef>
              <a:spcAft>
                <a:spcPts val="0"/>
              </a:spcAft>
              <a:buSzPts val="1360"/>
              <a:buNone/>
            </a:pPr>
            <a:r>
              <a:t/>
            </a:r>
            <a:endParaRPr b="0" i="0" sz="2000" u="none">
              <a:solidFill>
                <a:srgbClr val="000000"/>
              </a:solidFill>
              <a:latin typeface="Lucida Sans"/>
              <a:ea typeface="Lucida Sans"/>
              <a:cs typeface="Lucida Sans"/>
              <a:sym typeface="Lucida Sans"/>
            </a:endParaRPr>
          </a:p>
          <a:p>
            <a:pPr indent="-169228" lvl="0" marL="365125" rtl="0" algn="l">
              <a:spcBef>
                <a:spcPts val="400"/>
              </a:spcBef>
              <a:spcAft>
                <a:spcPts val="0"/>
              </a:spcAft>
              <a:buSzPts val="1360"/>
              <a:buNone/>
            </a:pPr>
            <a:r>
              <a:t/>
            </a:r>
            <a:endParaRPr b="0" i="0" sz="2000" u="none">
              <a:solidFill>
                <a:srgbClr val="000000"/>
              </a:solidFill>
              <a:latin typeface="Lucida Sans"/>
              <a:ea typeface="Lucida Sans"/>
              <a:cs typeface="Lucida Sans"/>
              <a:sym typeface="Lucida Sans"/>
            </a:endParaRPr>
          </a:p>
        </p:txBody>
      </p:sp>
      <p:pic>
        <p:nvPicPr>
          <p:cNvPr id="2148" name="Google Shape;2148;p255"/>
          <p:cNvPicPr preferRelativeResize="0"/>
          <p:nvPr/>
        </p:nvPicPr>
        <p:blipFill rotWithShape="1">
          <a:blip r:embed="rId3">
            <a:alphaModFix/>
          </a:blip>
          <a:srcRect b="0" l="0" r="0" t="0"/>
          <a:stretch/>
        </p:blipFill>
        <p:spPr>
          <a:xfrm>
            <a:off x="271462" y="2819400"/>
            <a:ext cx="8491537" cy="345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500"/>
                                        <p:tgtEl>
                                          <p:spTgt spid="2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25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rgbClr val="0033CC"/>
              </a:buClr>
              <a:buSzPct val="100000"/>
              <a:buFont typeface="Lucida Sans"/>
              <a:buNone/>
            </a:pPr>
            <a:r>
              <a:rPr b="0" i="0" lang="en-US" sz="3700" u="none" cap="none" strike="noStrike">
                <a:solidFill>
                  <a:srgbClr val="0033CC"/>
                </a:solidFill>
                <a:latin typeface="Lucida Sans"/>
                <a:ea typeface="Lucida Sans"/>
                <a:cs typeface="Lucida Sans"/>
                <a:sym typeface="Lucida Sans"/>
              </a:rPr>
              <a:t>RSA Digital Signature Scheme</a:t>
            </a:r>
            <a:br>
              <a:rPr b="0" i="0" lang="en-US" sz="3700" u="none" cap="none" strike="noStrike">
                <a:solidFill>
                  <a:srgbClr val="0033CC"/>
                </a:solidFill>
                <a:latin typeface="Lucida Sans"/>
                <a:ea typeface="Lucida Sans"/>
                <a:cs typeface="Lucida Sans"/>
                <a:sym typeface="Lucida Sans"/>
              </a:rPr>
            </a:br>
            <a:endParaRPr b="0" i="0" sz="3700" u="none" cap="none" strike="noStrike">
              <a:solidFill>
                <a:srgbClr val="0033CC"/>
              </a:solidFill>
              <a:latin typeface="Lucida Sans"/>
              <a:ea typeface="Lucida Sans"/>
              <a:cs typeface="Lucida Sans"/>
              <a:sym typeface="Lucida Sans"/>
            </a:endParaRPr>
          </a:p>
        </p:txBody>
      </p:sp>
      <p:sp>
        <p:nvSpPr>
          <p:cNvPr id="2154" name="Google Shape;2154;p25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Signing – Alice creates a signature out of the message using her private exponent, S= M</a:t>
            </a:r>
            <a:r>
              <a:rPr b="0" baseline="30000" i="0" lang="en-US" sz="2000" u="none">
                <a:solidFill>
                  <a:schemeClr val="dk1"/>
                </a:solidFill>
                <a:latin typeface="Lucida Sans"/>
                <a:ea typeface="Lucida Sans"/>
                <a:cs typeface="Lucida Sans"/>
                <a:sym typeface="Lucida Sans"/>
              </a:rPr>
              <a:t>d</a:t>
            </a:r>
            <a:r>
              <a:rPr b="0" i="0" lang="en-US" sz="2000" u="none">
                <a:solidFill>
                  <a:schemeClr val="dk1"/>
                </a:solidFill>
                <a:latin typeface="Lucida Sans"/>
                <a:ea typeface="Lucida Sans"/>
                <a:cs typeface="Lucida Sans"/>
                <a:sym typeface="Lucida Sans"/>
              </a:rPr>
              <a:t> mod n and sends the message and the signature to Bob.</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Verifying – Bob receives M and S. Bob applies Alice’s public exponent to nthe signature create M’= S</a:t>
            </a:r>
            <a:r>
              <a:rPr b="0" baseline="30000" i="0" lang="en-US" sz="2000" u="none">
                <a:solidFill>
                  <a:schemeClr val="dk1"/>
                </a:solidFill>
                <a:latin typeface="Lucida Sans"/>
                <a:ea typeface="Lucida Sans"/>
                <a:cs typeface="Lucida Sans"/>
                <a:sym typeface="Lucida Sans"/>
              </a:rPr>
              <a:t>e</a:t>
            </a:r>
            <a:r>
              <a:rPr b="0" i="0" lang="en-US" sz="2000" u="none">
                <a:solidFill>
                  <a:schemeClr val="dk1"/>
                </a:solidFill>
                <a:latin typeface="Lucida Sans"/>
                <a:ea typeface="Lucida Sans"/>
                <a:cs typeface="Lucida Sans"/>
                <a:sym typeface="Lucida Sans"/>
              </a:rPr>
              <a:t> mod n. Bob compares the value of M’ with the value of M. If the 2 values are congruent, Bob accepts the message.</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4">
                                            <p:txEl>
                                              <p:pRg end="0" st="0"/>
                                            </p:txEl>
                                          </p:spTgt>
                                        </p:tgtEl>
                                        <p:attrNameLst>
                                          <p:attrName>style.visibility</p:attrName>
                                        </p:attrNameLst>
                                      </p:cBhvr>
                                      <p:to>
                                        <p:strVal val="visible"/>
                                      </p:to>
                                    </p:set>
                                    <p:animEffect filter="fade" transition="in">
                                      <p:cBhvr>
                                        <p:cTn dur="500"/>
                                        <p:tgtEl>
                                          <p:spTgt spid="2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4">
                                            <p:txEl>
                                              <p:pRg end="1" st="1"/>
                                            </p:txEl>
                                          </p:spTgt>
                                        </p:tgtEl>
                                        <p:attrNameLst>
                                          <p:attrName>style.visibility</p:attrName>
                                        </p:attrNameLst>
                                      </p:cBhvr>
                                      <p:to>
                                        <p:strVal val="visible"/>
                                      </p:to>
                                    </p:set>
                                    <p:animEffect filter="fade" transition="in">
                                      <p:cBhvr>
                                        <p:cTn dur="500"/>
                                        <p:tgtEl>
                                          <p:spTgt spid="2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4">
                                            <p:txEl>
                                              <p:pRg end="2" st="2"/>
                                            </p:txEl>
                                          </p:spTgt>
                                        </p:tgtEl>
                                        <p:attrNameLst>
                                          <p:attrName>style.visibility</p:attrName>
                                        </p:attrNameLst>
                                      </p:cBhvr>
                                      <p:to>
                                        <p:strVal val="visible"/>
                                      </p:to>
                                    </p:set>
                                    <p:animEffect filter="fade" transition="in">
                                      <p:cBhvr>
                                        <p:cTn dur="500"/>
                                        <p:tgtEl>
                                          <p:spTgt spid="215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5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Signing the Digest</a:t>
            </a:r>
            <a:endParaRPr/>
          </a:p>
        </p:txBody>
      </p:sp>
      <p:sp>
        <p:nvSpPr>
          <p:cNvPr id="2160" name="Google Shape;2160;p25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We use asymmetric key cryptosystem when the messages are short.</a:t>
            </a:r>
            <a:endParaRPr/>
          </a:p>
          <a:p>
            <a:pPr indent="-255587" lvl="0" marL="365125"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In digital signatures we apply the private key to the entire message which is very long.</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Solution :</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Sign the digest of the message , which is much shorter than the </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Message.</a:t>
            </a:r>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pic>
        <p:nvPicPr>
          <p:cNvPr id="2161" name="Google Shape;2161;p257"/>
          <p:cNvPicPr preferRelativeResize="0"/>
          <p:nvPr/>
        </p:nvPicPr>
        <p:blipFill rotWithShape="1">
          <a:blip r:embed="rId3">
            <a:alphaModFix/>
          </a:blip>
          <a:srcRect b="0" l="0" r="0" t="0"/>
          <a:stretch/>
        </p:blipFill>
        <p:spPr>
          <a:xfrm>
            <a:off x="328612" y="4038600"/>
            <a:ext cx="8510587" cy="2754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0" st="0"/>
                                            </p:txEl>
                                          </p:spTgt>
                                        </p:tgtEl>
                                        <p:attrNameLst>
                                          <p:attrName>style.visibility</p:attrName>
                                        </p:attrNameLst>
                                      </p:cBhvr>
                                      <p:to>
                                        <p:strVal val="visible"/>
                                      </p:to>
                                    </p:set>
                                    <p:animEffect filter="fade" transition="in">
                                      <p:cBhvr>
                                        <p:cTn dur="500"/>
                                        <p:tgtEl>
                                          <p:spTgt spid="2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1" st="1"/>
                                            </p:txEl>
                                          </p:spTgt>
                                        </p:tgtEl>
                                        <p:attrNameLst>
                                          <p:attrName>style.visibility</p:attrName>
                                        </p:attrNameLst>
                                      </p:cBhvr>
                                      <p:to>
                                        <p:strVal val="visible"/>
                                      </p:to>
                                    </p:set>
                                    <p:animEffect filter="fade" transition="in">
                                      <p:cBhvr>
                                        <p:cTn dur="500"/>
                                        <p:tgtEl>
                                          <p:spTgt spid="21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2" st="2"/>
                                            </p:txEl>
                                          </p:spTgt>
                                        </p:tgtEl>
                                        <p:attrNameLst>
                                          <p:attrName>style.visibility</p:attrName>
                                        </p:attrNameLst>
                                      </p:cBhvr>
                                      <p:to>
                                        <p:strVal val="visible"/>
                                      </p:to>
                                    </p:set>
                                    <p:animEffect filter="fade" transition="in">
                                      <p:cBhvr>
                                        <p:cTn dur="500"/>
                                        <p:tgtEl>
                                          <p:spTgt spid="21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3" st="3"/>
                                            </p:txEl>
                                          </p:spTgt>
                                        </p:tgtEl>
                                        <p:attrNameLst>
                                          <p:attrName>style.visibility</p:attrName>
                                        </p:attrNameLst>
                                      </p:cBhvr>
                                      <p:to>
                                        <p:strVal val="visible"/>
                                      </p:to>
                                    </p:set>
                                    <p:animEffect filter="fade" transition="in">
                                      <p:cBhvr>
                                        <p:cTn dur="500"/>
                                        <p:tgtEl>
                                          <p:spTgt spid="21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4" st="4"/>
                                            </p:txEl>
                                          </p:spTgt>
                                        </p:tgtEl>
                                        <p:attrNameLst>
                                          <p:attrName>style.visibility</p:attrName>
                                        </p:attrNameLst>
                                      </p:cBhvr>
                                      <p:to>
                                        <p:strVal val="visible"/>
                                      </p:to>
                                    </p:set>
                                    <p:animEffect filter="fade" transition="in">
                                      <p:cBhvr>
                                        <p:cTn dur="500"/>
                                        <p:tgtEl>
                                          <p:spTgt spid="21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5" st="5"/>
                                            </p:txEl>
                                          </p:spTgt>
                                        </p:tgtEl>
                                        <p:attrNameLst>
                                          <p:attrName>style.visibility</p:attrName>
                                        </p:attrNameLst>
                                      </p:cBhvr>
                                      <p:to>
                                        <p:strVal val="visible"/>
                                      </p:to>
                                    </p:set>
                                    <p:animEffect filter="fade" transition="in">
                                      <p:cBhvr>
                                        <p:cTn dur="500"/>
                                        <p:tgtEl>
                                          <p:spTgt spid="21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6" st="6"/>
                                            </p:txEl>
                                          </p:spTgt>
                                        </p:tgtEl>
                                        <p:attrNameLst>
                                          <p:attrName>style.visibility</p:attrName>
                                        </p:attrNameLst>
                                      </p:cBhvr>
                                      <p:to>
                                        <p:strVal val="visible"/>
                                      </p:to>
                                    </p:set>
                                    <p:animEffect filter="fade" transition="in">
                                      <p:cBhvr>
                                        <p:cTn dur="500"/>
                                        <p:tgtEl>
                                          <p:spTgt spid="21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0">
                                            <p:txEl>
                                              <p:pRg end="7" st="7"/>
                                            </p:txEl>
                                          </p:spTgt>
                                        </p:tgtEl>
                                        <p:attrNameLst>
                                          <p:attrName>style.visibility</p:attrName>
                                        </p:attrNameLst>
                                      </p:cBhvr>
                                      <p:to>
                                        <p:strVal val="visible"/>
                                      </p:to>
                                    </p:set>
                                    <p:animEffect filter="fade" transition="in">
                                      <p:cBhvr>
                                        <p:cTn dur="500"/>
                                        <p:tgtEl>
                                          <p:spTgt spid="216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1"/>
                                        </p:tgtEl>
                                        <p:attrNameLst>
                                          <p:attrName>style.visibility</p:attrName>
                                        </p:attrNameLst>
                                      </p:cBhvr>
                                      <p:to>
                                        <p:strVal val="visible"/>
                                      </p:to>
                                    </p:set>
                                    <p:animEffect filter="fade" transition="in">
                                      <p:cBhvr>
                                        <p:cTn dur="500"/>
                                        <p:tgtEl>
                                          <p:spTgt spid="2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25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1"/>
              </a:buClr>
              <a:buSzPts val="3200"/>
              <a:buFont typeface="Lucida Sans"/>
              <a:buNone/>
            </a:pPr>
            <a:r>
              <a:rPr b="0" i="0" lang="en-US" sz="3200" u="none" cap="none" strike="noStrike">
                <a:solidFill>
                  <a:schemeClr val="dk1"/>
                </a:solidFill>
                <a:latin typeface="Lucida Sans"/>
                <a:ea typeface="Lucida Sans"/>
                <a:cs typeface="Lucida Sans"/>
                <a:sym typeface="Lucida Sans"/>
              </a:rPr>
              <a:t>RSA Signature on the Message Digest</a:t>
            </a:r>
            <a:endParaRPr/>
          </a:p>
        </p:txBody>
      </p:sp>
      <p:pic>
        <p:nvPicPr>
          <p:cNvPr id="2167" name="Google Shape;2167;p258"/>
          <p:cNvPicPr preferRelativeResize="0"/>
          <p:nvPr/>
        </p:nvPicPr>
        <p:blipFill rotWithShape="1">
          <a:blip r:embed="rId3">
            <a:alphaModFix/>
          </a:blip>
          <a:srcRect b="0" l="0" r="0" t="0"/>
          <a:stretch/>
        </p:blipFill>
        <p:spPr>
          <a:xfrm>
            <a:off x="90487" y="1981200"/>
            <a:ext cx="8977312" cy="388620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1" name="Shape 2171"/>
        <p:cNvGrpSpPr/>
        <p:nvPr/>
      </p:nvGrpSpPr>
      <p:grpSpPr>
        <a:xfrm>
          <a:off x="0" y="0"/>
          <a:ext cx="0" cy="0"/>
          <a:chOff x="0" y="0"/>
          <a:chExt cx="0" cy="0"/>
        </a:xfrm>
      </p:grpSpPr>
      <p:sp>
        <p:nvSpPr>
          <p:cNvPr id="2172" name="Google Shape;2172;p25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
        <p:nvSpPr>
          <p:cNvPr id="2173" name="Google Shape;2173;p25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rgbClr val="000000"/>
                </a:solidFill>
                <a:latin typeface="Lucida Sans"/>
                <a:ea typeface="Lucida Sans"/>
                <a:cs typeface="Lucida Sans"/>
                <a:sym typeface="Lucida Sans"/>
              </a:rPr>
              <a:t>A digital signature can directly provide  :</a:t>
            </a:r>
            <a:endParaRPr/>
          </a:p>
          <a:p>
            <a:pPr indent="-228599" lvl="1" marL="620712" rtl="0" algn="l">
              <a:lnSpc>
                <a:spcPct val="100000"/>
              </a:lnSpc>
              <a:spcBef>
                <a:spcPts val="300"/>
              </a:spcBef>
              <a:spcAft>
                <a:spcPts val="0"/>
              </a:spcAft>
              <a:buClr>
                <a:schemeClr val="accent1"/>
              </a:buClr>
              <a:buSzPts val="2300"/>
              <a:buFont typeface="Verdana"/>
              <a:buChar char="◦"/>
            </a:pPr>
            <a:r>
              <a:rPr b="1" i="0" lang="en-US" sz="2300" u="none">
                <a:solidFill>
                  <a:srgbClr val="000000"/>
                </a:solidFill>
                <a:latin typeface="Lucida Sans"/>
                <a:ea typeface="Lucida Sans"/>
                <a:cs typeface="Lucida Sans"/>
                <a:sym typeface="Lucida Sans"/>
              </a:rPr>
              <a:t>message authentication, </a:t>
            </a:r>
            <a:endParaRPr/>
          </a:p>
          <a:p>
            <a:pPr indent="-228599" lvl="1" marL="620712" rtl="0" algn="l">
              <a:lnSpc>
                <a:spcPct val="100000"/>
              </a:lnSpc>
              <a:spcBef>
                <a:spcPts val="300"/>
              </a:spcBef>
              <a:spcAft>
                <a:spcPts val="0"/>
              </a:spcAft>
              <a:buClr>
                <a:schemeClr val="accent1"/>
              </a:buClr>
              <a:buSzPts val="2300"/>
              <a:buFont typeface="Verdana"/>
              <a:buChar char="◦"/>
            </a:pPr>
            <a:r>
              <a:rPr b="1" i="0" lang="en-US" sz="2300" u="none">
                <a:solidFill>
                  <a:srgbClr val="000000"/>
                </a:solidFill>
                <a:latin typeface="Lucida Sans"/>
                <a:ea typeface="Lucida Sans"/>
                <a:cs typeface="Lucida Sans"/>
                <a:sym typeface="Lucida Sans"/>
              </a:rPr>
              <a:t>message integrity, and </a:t>
            </a:r>
            <a:endParaRPr/>
          </a:p>
          <a:p>
            <a:pPr indent="-228599" lvl="1" marL="620712" rtl="0" algn="l">
              <a:lnSpc>
                <a:spcPct val="100000"/>
              </a:lnSpc>
              <a:spcBef>
                <a:spcPts val="300"/>
              </a:spcBef>
              <a:spcAft>
                <a:spcPts val="0"/>
              </a:spcAft>
              <a:buClr>
                <a:schemeClr val="accent1"/>
              </a:buClr>
              <a:buSzPts val="2300"/>
              <a:buFont typeface="Verdana"/>
              <a:buChar char="◦"/>
            </a:pPr>
            <a:r>
              <a:rPr b="1" i="0" lang="en-US" sz="2300" u="none">
                <a:solidFill>
                  <a:srgbClr val="000000"/>
                </a:solidFill>
                <a:latin typeface="Lucida Sans"/>
                <a:ea typeface="Lucida Sans"/>
                <a:cs typeface="Lucida Sans"/>
                <a:sym typeface="Lucida Sans"/>
              </a:rPr>
              <a:t>nonrepudiation.</a:t>
            </a:r>
            <a:endParaRPr/>
          </a:p>
          <a:p>
            <a:pPr indent="-156273" lvl="0" marL="365125" rtl="0" algn="l">
              <a:spcBef>
                <a:spcPts val="400"/>
              </a:spcBef>
              <a:spcAft>
                <a:spcPts val="0"/>
              </a:spcAft>
              <a:buSzPts val="1564"/>
              <a:buNone/>
            </a:pPr>
            <a:r>
              <a:t/>
            </a:r>
            <a:endParaRPr b="1" i="0" sz="2300" u="none">
              <a:solidFill>
                <a:srgbClr val="000000"/>
              </a:solidFill>
              <a:latin typeface="Lucida Sans"/>
              <a:ea typeface="Lucida Sans"/>
              <a:cs typeface="Lucida Sans"/>
              <a:sym typeface="Lucida Sans"/>
            </a:endParaRPr>
          </a:p>
        </p:txBody>
      </p:sp>
      <p:sp>
        <p:nvSpPr>
          <p:cNvPr id="2174" name="Google Shape;2174;p259"/>
          <p:cNvSpPr txBox="1"/>
          <p:nvPr/>
        </p:nvSpPr>
        <p:spPr>
          <a:xfrm>
            <a:off x="152400" y="3198812"/>
            <a:ext cx="8686800" cy="822325"/>
          </a:xfrm>
          <a:prstGeom prst="rect">
            <a:avLst/>
          </a:prstGeom>
          <a:solidFill>
            <a:srgbClr val="FFFFFF"/>
          </a:solidFill>
          <a:ln>
            <a:noFill/>
          </a:ln>
        </p:spPr>
        <p:txBody>
          <a:bodyPr anchorCtr="0" anchor="t" bIns="46800" lIns="90000" spcFirstLastPara="1" rIns="90000" wrap="square" tIns="46800">
            <a:spAutoFit/>
          </a:bodyPr>
          <a:lstStyle/>
          <a:p>
            <a:pPr indent="0" lvl="0" marL="0" marR="0" rtl="0" algn="just">
              <a:lnSpc>
                <a:spcPct val="100000"/>
              </a:lnSpc>
              <a:spcBef>
                <a:spcPts val="0"/>
              </a:spcBef>
              <a:spcAft>
                <a:spcPts val="0"/>
              </a:spcAft>
              <a:buClr>
                <a:srgbClr val="000000"/>
              </a:buClr>
              <a:buSzPts val="2400"/>
              <a:buFont typeface="Times New Roman"/>
              <a:buNone/>
            </a:pPr>
            <a:r>
              <a:rPr b="0" i="0" lang="en-US" sz="2400" u="none">
                <a:solidFill>
                  <a:srgbClr val="000000"/>
                </a:solidFill>
                <a:latin typeface="Times New Roman"/>
                <a:ea typeface="Times New Roman"/>
                <a:cs typeface="Times New Roman"/>
                <a:sym typeface="Times New Roman"/>
              </a:rPr>
              <a:t>A secure digital signature scheme, like a secure conventional signature can provide message authentication.</a:t>
            </a:r>
            <a:endParaRPr/>
          </a:p>
        </p:txBody>
      </p:sp>
      <p:sp>
        <p:nvSpPr>
          <p:cNvPr id="2175" name="Google Shape;2175;p259"/>
          <p:cNvSpPr txBox="1"/>
          <p:nvPr/>
        </p:nvSpPr>
        <p:spPr>
          <a:xfrm>
            <a:off x="304800" y="4419600"/>
            <a:ext cx="8610600" cy="11874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The integrity of the message is preserved even if we sign the whole message because we cannot get the same signature if the message is changed.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0" st="0"/>
                                            </p:txEl>
                                          </p:spTgt>
                                        </p:tgtEl>
                                        <p:attrNameLst>
                                          <p:attrName>style.visibility</p:attrName>
                                        </p:attrNameLst>
                                      </p:cBhvr>
                                      <p:to>
                                        <p:strVal val="visible"/>
                                      </p:to>
                                    </p:set>
                                    <p:animEffect filter="fade" transition="in">
                                      <p:cBhvr>
                                        <p:cTn dur="500"/>
                                        <p:tgtEl>
                                          <p:spTgt spid="21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1" st="1"/>
                                            </p:txEl>
                                          </p:spTgt>
                                        </p:tgtEl>
                                        <p:attrNameLst>
                                          <p:attrName>style.visibility</p:attrName>
                                        </p:attrNameLst>
                                      </p:cBhvr>
                                      <p:to>
                                        <p:strVal val="visible"/>
                                      </p:to>
                                    </p:set>
                                    <p:animEffect filter="fade" transition="in">
                                      <p:cBhvr>
                                        <p:cTn dur="500"/>
                                        <p:tgtEl>
                                          <p:spTgt spid="21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2" st="2"/>
                                            </p:txEl>
                                          </p:spTgt>
                                        </p:tgtEl>
                                        <p:attrNameLst>
                                          <p:attrName>style.visibility</p:attrName>
                                        </p:attrNameLst>
                                      </p:cBhvr>
                                      <p:to>
                                        <p:strVal val="visible"/>
                                      </p:to>
                                    </p:set>
                                    <p:animEffect filter="fade" transition="in">
                                      <p:cBhvr>
                                        <p:cTn dur="500"/>
                                        <p:tgtEl>
                                          <p:spTgt spid="21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3" st="3"/>
                                            </p:txEl>
                                          </p:spTgt>
                                        </p:tgtEl>
                                        <p:attrNameLst>
                                          <p:attrName>style.visibility</p:attrName>
                                        </p:attrNameLst>
                                      </p:cBhvr>
                                      <p:to>
                                        <p:strVal val="visible"/>
                                      </p:to>
                                    </p:set>
                                    <p:animEffect filter="fade" transition="in">
                                      <p:cBhvr>
                                        <p:cTn dur="500"/>
                                        <p:tgtEl>
                                          <p:spTgt spid="21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4" st="4"/>
                                            </p:txEl>
                                          </p:spTgt>
                                        </p:tgtEl>
                                        <p:attrNameLst>
                                          <p:attrName>style.visibility</p:attrName>
                                        </p:attrNameLst>
                                      </p:cBhvr>
                                      <p:to>
                                        <p:strVal val="visible"/>
                                      </p:to>
                                    </p:set>
                                    <p:animEffect filter="fade" transition="in">
                                      <p:cBhvr>
                                        <p:cTn dur="500"/>
                                        <p:tgtEl>
                                          <p:spTgt spid="21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500"/>
                                        <p:tgtEl>
                                          <p:spTgt spid="2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5">
                                            <p:txEl>
                                              <p:pRg end="0" st="0"/>
                                            </p:txEl>
                                          </p:spTgt>
                                        </p:tgtEl>
                                        <p:attrNameLst>
                                          <p:attrName>style.visibility</p:attrName>
                                        </p:attrNameLst>
                                      </p:cBhvr>
                                      <p:to>
                                        <p:strVal val="visible"/>
                                      </p:to>
                                    </p:set>
                                    <p:animEffect filter="fade" transition="in">
                                      <p:cBhvr>
                                        <p:cTn dur="500"/>
                                        <p:tgtEl>
                                          <p:spTgt spid="217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6"/>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
        <p:nvSpPr>
          <p:cNvPr id="354" name="Google Shape;354;p26"/>
          <p:cNvSpPr txBox="1"/>
          <p:nvPr>
            <p:ph idx="1" type="body"/>
          </p:nvPr>
        </p:nvSpPr>
        <p:spPr>
          <a:xfrm>
            <a:off x="457200" y="1481137"/>
            <a:ext cx="8229600" cy="882650"/>
          </a:xfrm>
          <a:prstGeom prst="rect">
            <a:avLst/>
          </a:prstGeom>
          <a:noFill/>
          <a:ln>
            <a:noFill/>
          </a:ln>
        </p:spPr>
        <p:txBody>
          <a:bodyPr anchorCtr="0" anchor="ctr" bIns="45700" lIns="91425" spcFirstLastPara="1" rIns="91425" wrap="square" tIns="45700">
            <a:spAutoFit/>
          </a:bodyPr>
          <a:lstStyle/>
          <a:p>
            <a:pPr indent="-255587" lvl="0" marL="365125" marR="0" rtl="0" algn="just">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Find the multiplicative inverse of 23 in Z</a:t>
            </a:r>
            <a:r>
              <a:rPr b="0" baseline="-25000" i="0" lang="en-US" sz="2400" u="none">
                <a:solidFill>
                  <a:schemeClr val="dk1"/>
                </a:solidFill>
                <a:latin typeface="Lucida Sans"/>
                <a:ea typeface="Lucida Sans"/>
                <a:cs typeface="Lucida Sans"/>
                <a:sym typeface="Lucida Sans"/>
              </a:rPr>
              <a:t>100</a:t>
            </a:r>
            <a:r>
              <a:rPr b="0" i="0" lang="en-US" sz="2400" u="none">
                <a:solidFill>
                  <a:schemeClr val="dk1"/>
                </a:solidFill>
                <a:latin typeface="Lucida Sans"/>
                <a:ea typeface="Lucida Sans"/>
                <a:cs typeface="Lucida Sans"/>
                <a:sym typeface="Lucida Sans"/>
              </a:rPr>
              <a:t>.</a:t>
            </a:r>
            <a:endParaRPr/>
          </a:p>
          <a:p>
            <a:pPr indent="-151955" lvl="0" marL="365125" marR="0" rtl="0" algn="l">
              <a:spcBef>
                <a:spcPts val="400"/>
              </a:spcBef>
              <a:spcAft>
                <a:spcPts val="0"/>
              </a:spcAft>
              <a:buClr>
                <a:schemeClr val="accent1"/>
              </a:buClr>
              <a:buSzPts val="1632"/>
              <a:buFont typeface="Noto Sans Symbols"/>
              <a:buNone/>
            </a:pPr>
            <a:r>
              <a:t/>
            </a:r>
            <a:endParaRPr b="0" i="0" sz="2400" u="none">
              <a:solidFill>
                <a:schemeClr val="dk1"/>
              </a:solidFill>
              <a:latin typeface="Lucida Sans"/>
              <a:ea typeface="Lucida Sans"/>
              <a:cs typeface="Lucida Sans"/>
              <a:sym typeface="Lucida Sans"/>
            </a:endParaRPr>
          </a:p>
        </p:txBody>
      </p:sp>
      <p:sp>
        <p:nvSpPr>
          <p:cNvPr id="355" name="Google Shape;355;p26"/>
          <p:cNvSpPr txBox="1"/>
          <p:nvPr/>
        </p:nvSpPr>
        <p:spPr>
          <a:xfrm>
            <a:off x="457200" y="5715000"/>
            <a:ext cx="8229600" cy="4572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The gcd (100, 23) is 1; the inverse of 23 is </a:t>
            </a:r>
            <a:r>
              <a:rPr b="0" i="0" lang="en-US" sz="2400" u="none">
                <a:solidFill>
                  <a:schemeClr val="dk1"/>
                </a:solidFill>
                <a:latin typeface="Noto Sans Symbols"/>
                <a:ea typeface="Noto Sans Symbols"/>
                <a:cs typeface="Noto Sans Symbols"/>
                <a:sym typeface="Noto Sans Symbols"/>
              </a:rPr>
              <a:t>−</a:t>
            </a:r>
            <a:r>
              <a:rPr b="0" i="0" lang="en-US" sz="2400" u="none">
                <a:solidFill>
                  <a:schemeClr val="dk1"/>
                </a:solidFill>
                <a:latin typeface="Arial"/>
                <a:ea typeface="Arial"/>
                <a:cs typeface="Arial"/>
                <a:sym typeface="Arial"/>
              </a:rPr>
              <a:t>13 or 87.</a:t>
            </a:r>
            <a:endParaRPr/>
          </a:p>
        </p:txBody>
      </p:sp>
      <p:pic>
        <p:nvPicPr>
          <p:cNvPr id="356" name="Google Shape;356;p26"/>
          <p:cNvPicPr preferRelativeResize="0"/>
          <p:nvPr/>
        </p:nvPicPr>
        <p:blipFill rotWithShape="1">
          <a:blip r:embed="rId3">
            <a:alphaModFix/>
          </a:blip>
          <a:srcRect b="0" l="0" r="0" t="0"/>
          <a:stretch/>
        </p:blipFill>
        <p:spPr>
          <a:xfrm>
            <a:off x="0" y="2133600"/>
            <a:ext cx="8894762" cy="34242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5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500"/>
                                        <p:tgtEl>
                                          <p:spTgt spid="3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26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300"/>
              <a:buFont typeface="Lucida Sans"/>
              <a:buNone/>
            </a:pPr>
            <a:r>
              <a:rPr b="0" i="0" lang="en-US" sz="3300" u="none" cap="none" strike="noStrike">
                <a:solidFill>
                  <a:srgbClr val="000000"/>
                </a:solidFill>
                <a:latin typeface="Lucida Sans"/>
                <a:ea typeface="Lucida Sans"/>
                <a:cs typeface="Lucida Sans"/>
                <a:sym typeface="Lucida Sans"/>
              </a:rPr>
              <a:t>Nonrepudiation</a:t>
            </a:r>
            <a:endParaRPr/>
          </a:p>
        </p:txBody>
      </p:sp>
      <p:sp>
        <p:nvSpPr>
          <p:cNvPr id="2181" name="Google Shape;2181;p26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224"/>
              <a:buNone/>
            </a:pPr>
            <a:r>
              <a:rPr b="1" i="0" lang="en-US" sz="1800" u="none">
                <a:solidFill>
                  <a:srgbClr val="000000"/>
                </a:solidFill>
                <a:latin typeface="Lucida Sans"/>
                <a:ea typeface="Lucida Sans"/>
                <a:cs typeface="Lucida Sans"/>
                <a:sym typeface="Lucida Sans"/>
              </a:rPr>
              <a:t>Nonrepudiation</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Nonrepudiation is the assurance that someone cannot deny something.</a:t>
            </a:r>
            <a:endParaRPr b="1" i="0" sz="1800" u="none">
              <a:solidFill>
                <a:srgbClr val="000000"/>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rPr b="1" i="0" lang="en-US" sz="1800" u="none">
                <a:solidFill>
                  <a:schemeClr val="dk1"/>
                </a:solidFill>
                <a:latin typeface="Lucida Sans"/>
                <a:ea typeface="Lucida Sans"/>
                <a:cs typeface="Lucida Sans"/>
                <a:sym typeface="Lucida Sans"/>
              </a:rPr>
              <a:t>Nonrepudiation is a way to guarantee that the sender of a </a:t>
            </a:r>
            <a:endParaRPr/>
          </a:p>
          <a:p>
            <a:pPr indent="-255587" lvl="0" marL="365125" rtl="0" algn="l">
              <a:lnSpc>
                <a:spcPct val="100000"/>
              </a:lnSpc>
              <a:spcBef>
                <a:spcPts val="400"/>
              </a:spcBef>
              <a:spcAft>
                <a:spcPts val="0"/>
              </a:spcAft>
              <a:buSzPts val="1224"/>
              <a:buNone/>
            </a:pPr>
            <a:r>
              <a:rPr b="1" i="0" lang="en-US" sz="1800" u="none">
                <a:solidFill>
                  <a:schemeClr val="dk1"/>
                </a:solidFill>
                <a:latin typeface="Lucida Sans"/>
                <a:ea typeface="Lucida Sans"/>
                <a:cs typeface="Lucida Sans"/>
                <a:sym typeface="Lucida Sans"/>
              </a:rPr>
              <a:t>message cannot later deny having sent the message and that </a:t>
            </a:r>
            <a:endParaRPr/>
          </a:p>
          <a:p>
            <a:pPr indent="-255587" lvl="0" marL="365125" rtl="0" algn="l">
              <a:lnSpc>
                <a:spcPct val="100000"/>
              </a:lnSpc>
              <a:spcBef>
                <a:spcPts val="400"/>
              </a:spcBef>
              <a:spcAft>
                <a:spcPts val="0"/>
              </a:spcAft>
              <a:buSzPts val="1224"/>
              <a:buNone/>
            </a:pPr>
            <a:r>
              <a:rPr b="1" i="0" lang="en-US" sz="1800" u="none">
                <a:solidFill>
                  <a:schemeClr val="dk1"/>
                </a:solidFill>
                <a:latin typeface="Lucida Sans"/>
                <a:ea typeface="Lucida Sans"/>
                <a:cs typeface="Lucida Sans"/>
                <a:sym typeface="Lucida Sans"/>
              </a:rPr>
              <a:t>the recipient cannot deny having received the message.</a:t>
            </a:r>
            <a:endParaRPr/>
          </a:p>
          <a:p>
            <a:pPr indent="-255587" lvl="0" marL="365125"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If Alice signs the message and then denies it , can Bob later prove that Alice actually signed it?</a:t>
            </a:r>
            <a:endParaRPr/>
          </a:p>
          <a:p>
            <a:pPr indent="-255587" lvl="0" marL="365125"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If Alice sends a message to a bank (Bob) and asks to transfer some x amt to Ted’s account and later denies it , then Bob could be in trouble.</a:t>
            </a:r>
            <a:endParaRPr/>
          </a:p>
          <a:p>
            <a:pPr indent="-255587" lvl="0" marL="365125"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Soln: Bob stores the signature and the message in a file and later in case of any denial apply Alice’s public key to the signature to recreate the message and prove that this message is same as the one it received(stored in a file).</a:t>
            </a:r>
            <a:endParaRPr/>
          </a:p>
          <a:p>
            <a:pPr indent="-255587" lvl="0" marL="365125"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But Alice may have changed the publi key and claim that signature is 		not her’s.</a:t>
            </a:r>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0" st="0"/>
                                            </p:txEl>
                                          </p:spTgt>
                                        </p:tgtEl>
                                        <p:attrNameLst>
                                          <p:attrName>style.visibility</p:attrName>
                                        </p:attrNameLst>
                                      </p:cBhvr>
                                      <p:to>
                                        <p:strVal val="visible"/>
                                      </p:to>
                                    </p:set>
                                    <p:animEffect filter="fade" transition="in">
                                      <p:cBhvr>
                                        <p:cTn dur="500"/>
                                        <p:tgtEl>
                                          <p:spTgt spid="21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1" st="1"/>
                                            </p:txEl>
                                          </p:spTgt>
                                        </p:tgtEl>
                                        <p:attrNameLst>
                                          <p:attrName>style.visibility</p:attrName>
                                        </p:attrNameLst>
                                      </p:cBhvr>
                                      <p:to>
                                        <p:strVal val="visible"/>
                                      </p:to>
                                    </p:set>
                                    <p:animEffect filter="fade" transition="in">
                                      <p:cBhvr>
                                        <p:cTn dur="500"/>
                                        <p:tgtEl>
                                          <p:spTgt spid="21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2" st="2"/>
                                            </p:txEl>
                                          </p:spTgt>
                                        </p:tgtEl>
                                        <p:attrNameLst>
                                          <p:attrName>style.visibility</p:attrName>
                                        </p:attrNameLst>
                                      </p:cBhvr>
                                      <p:to>
                                        <p:strVal val="visible"/>
                                      </p:to>
                                    </p:set>
                                    <p:animEffect filter="fade" transition="in">
                                      <p:cBhvr>
                                        <p:cTn dur="500"/>
                                        <p:tgtEl>
                                          <p:spTgt spid="21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3" st="3"/>
                                            </p:txEl>
                                          </p:spTgt>
                                        </p:tgtEl>
                                        <p:attrNameLst>
                                          <p:attrName>style.visibility</p:attrName>
                                        </p:attrNameLst>
                                      </p:cBhvr>
                                      <p:to>
                                        <p:strVal val="visible"/>
                                      </p:to>
                                    </p:set>
                                    <p:animEffect filter="fade" transition="in">
                                      <p:cBhvr>
                                        <p:cTn dur="500"/>
                                        <p:tgtEl>
                                          <p:spTgt spid="218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4" st="4"/>
                                            </p:txEl>
                                          </p:spTgt>
                                        </p:tgtEl>
                                        <p:attrNameLst>
                                          <p:attrName>style.visibility</p:attrName>
                                        </p:attrNameLst>
                                      </p:cBhvr>
                                      <p:to>
                                        <p:strVal val="visible"/>
                                      </p:to>
                                    </p:set>
                                    <p:animEffect filter="fade" transition="in">
                                      <p:cBhvr>
                                        <p:cTn dur="500"/>
                                        <p:tgtEl>
                                          <p:spTgt spid="218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5" st="5"/>
                                            </p:txEl>
                                          </p:spTgt>
                                        </p:tgtEl>
                                        <p:attrNameLst>
                                          <p:attrName>style.visibility</p:attrName>
                                        </p:attrNameLst>
                                      </p:cBhvr>
                                      <p:to>
                                        <p:strVal val="visible"/>
                                      </p:to>
                                    </p:set>
                                    <p:animEffect filter="fade" transition="in">
                                      <p:cBhvr>
                                        <p:cTn dur="500"/>
                                        <p:tgtEl>
                                          <p:spTgt spid="218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6" st="6"/>
                                            </p:txEl>
                                          </p:spTgt>
                                        </p:tgtEl>
                                        <p:attrNameLst>
                                          <p:attrName>style.visibility</p:attrName>
                                        </p:attrNameLst>
                                      </p:cBhvr>
                                      <p:to>
                                        <p:strVal val="visible"/>
                                      </p:to>
                                    </p:set>
                                    <p:animEffect filter="fade" transition="in">
                                      <p:cBhvr>
                                        <p:cTn dur="500"/>
                                        <p:tgtEl>
                                          <p:spTgt spid="21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7" st="7"/>
                                            </p:txEl>
                                          </p:spTgt>
                                        </p:tgtEl>
                                        <p:attrNameLst>
                                          <p:attrName>style.visibility</p:attrName>
                                        </p:attrNameLst>
                                      </p:cBhvr>
                                      <p:to>
                                        <p:strVal val="visible"/>
                                      </p:to>
                                    </p:set>
                                    <p:animEffect filter="fade" transition="in">
                                      <p:cBhvr>
                                        <p:cTn dur="500"/>
                                        <p:tgtEl>
                                          <p:spTgt spid="218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8" st="8"/>
                                            </p:txEl>
                                          </p:spTgt>
                                        </p:tgtEl>
                                        <p:attrNameLst>
                                          <p:attrName>style.visibility</p:attrName>
                                        </p:attrNameLst>
                                      </p:cBhvr>
                                      <p:to>
                                        <p:strVal val="visible"/>
                                      </p:to>
                                    </p:set>
                                    <p:animEffect filter="fade" transition="in">
                                      <p:cBhvr>
                                        <p:cTn dur="500"/>
                                        <p:tgtEl>
                                          <p:spTgt spid="218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1">
                                            <p:txEl>
                                              <p:pRg end="9" st="9"/>
                                            </p:txEl>
                                          </p:spTgt>
                                        </p:tgtEl>
                                        <p:attrNameLst>
                                          <p:attrName>style.visibility</p:attrName>
                                        </p:attrNameLst>
                                      </p:cBhvr>
                                      <p:to>
                                        <p:strVal val="visible"/>
                                      </p:to>
                                    </p:set>
                                    <p:animEffect filter="fade" transition="in">
                                      <p:cBhvr>
                                        <p:cTn dur="500"/>
                                        <p:tgtEl>
                                          <p:spTgt spid="2181">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26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3300"/>
              <a:buFont typeface="Lucida Sans"/>
              <a:buNone/>
            </a:pPr>
            <a:r>
              <a:rPr b="0" i="0" lang="en-US" sz="3300" u="none" cap="none" strike="noStrike">
                <a:solidFill>
                  <a:srgbClr val="000000"/>
                </a:solidFill>
                <a:latin typeface="Lucida Sans"/>
                <a:ea typeface="Lucida Sans"/>
                <a:cs typeface="Lucida Sans"/>
                <a:sym typeface="Lucida Sans"/>
              </a:rPr>
              <a:t>Nonrepudiation</a:t>
            </a:r>
            <a:endParaRPr/>
          </a:p>
        </p:txBody>
      </p:sp>
      <p:sp>
        <p:nvSpPr>
          <p:cNvPr id="2187" name="Google Shape;2187;p261"/>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514349" lvl="0" marL="623887" rtl="0" algn="l">
              <a:lnSpc>
                <a:spcPct val="90000"/>
              </a:lnSpc>
              <a:spcBef>
                <a:spcPts val="0"/>
              </a:spcBef>
              <a:spcAft>
                <a:spcPts val="0"/>
              </a:spcAft>
              <a:buSzPts val="1224"/>
              <a:buNone/>
            </a:pPr>
            <a:r>
              <a:rPr b="0" i="0" lang="en-US" sz="1800" u="none">
                <a:solidFill>
                  <a:schemeClr val="dk1"/>
                </a:solidFill>
                <a:latin typeface="Lucida Sans"/>
                <a:ea typeface="Lucida Sans"/>
                <a:cs typeface="Lucida Sans"/>
                <a:sym typeface="Lucida Sans"/>
              </a:rPr>
              <a:t>Solution :</a:t>
            </a:r>
            <a:endParaRPr/>
          </a:p>
          <a:p>
            <a:pPr indent="-514349" lvl="0" marL="623887"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USE A TRUSTED THIRD PARTY.</a:t>
            </a:r>
            <a:endParaRPr/>
          </a:p>
          <a:p>
            <a:pPr indent="-514349" lvl="0" marL="623887" rtl="0" algn="l">
              <a:lnSpc>
                <a:spcPct val="9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People can create an established third party among themselves. </a:t>
            </a:r>
            <a:endParaRPr/>
          </a:p>
          <a:p>
            <a:pPr indent="-514349" lvl="0" marL="623887" rtl="0" algn="l">
              <a:lnSpc>
                <a:spcPct val="9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Alice creates a signature from her message SA and sends the message, her identity, Bob’s identity and the signature to the center.</a:t>
            </a:r>
            <a:endParaRPr/>
          </a:p>
          <a:p>
            <a:pPr indent="-514349" lvl="0" marL="623887" rtl="0" algn="l">
              <a:lnSpc>
                <a:spcPct val="9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The center verifies through Alice’s Public key that the message came from Alice.</a:t>
            </a:r>
            <a:endParaRPr/>
          </a:p>
          <a:p>
            <a:pPr indent="-514349" lvl="0" marL="623887" rtl="0" algn="l">
              <a:lnSpc>
                <a:spcPct val="9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The sender then saves a copy a copy of the message with the sender identity, recipient identity and a timestamp in it’s archive.</a:t>
            </a:r>
            <a:endParaRPr/>
          </a:p>
          <a:p>
            <a:pPr indent="-514349" lvl="0" marL="623887" rtl="0" algn="l">
              <a:lnSpc>
                <a:spcPct val="9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The center then sends the message , the new signature, Alice’s identity, Bob’s identity to Bob. </a:t>
            </a:r>
            <a:endParaRPr/>
          </a:p>
          <a:p>
            <a:pPr indent="-514349" lvl="0" marL="623887" rtl="0" algn="l">
              <a:lnSpc>
                <a:spcPct val="9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Bob verifies the message using the public key of the trusted centre.</a:t>
            </a:r>
            <a:endParaRPr/>
          </a:p>
          <a:p>
            <a:pPr indent="-514349" lvl="0" marL="623887" rtl="0" algn="l">
              <a:lnSpc>
                <a:spcPct val="9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In future if Alice denies that she sent the message, the centre can show a copy of the saved message.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xEl>
                                              <p:pRg end="0" st="0"/>
                                            </p:txEl>
                                          </p:spTgt>
                                        </p:tgtEl>
                                        <p:attrNameLst>
                                          <p:attrName>style.visibility</p:attrName>
                                        </p:attrNameLst>
                                      </p:cBhvr>
                                      <p:to>
                                        <p:strVal val="visible"/>
                                      </p:to>
                                    </p:set>
                                    <p:animEffect filter="fade" transition="in">
                                      <p:cBhvr>
                                        <p:cTn dur="500"/>
                                        <p:tgtEl>
                                          <p:spTgt spid="2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xEl>
                                              <p:pRg end="1" st="1"/>
                                            </p:txEl>
                                          </p:spTgt>
                                        </p:tgtEl>
                                        <p:attrNameLst>
                                          <p:attrName>style.visibility</p:attrName>
                                        </p:attrNameLst>
                                      </p:cBhvr>
                                      <p:to>
                                        <p:strVal val="visible"/>
                                      </p:to>
                                    </p:set>
                                    <p:animEffect filter="fade" transition="in">
                                      <p:cBhvr>
                                        <p:cTn dur="500"/>
                                        <p:tgtEl>
                                          <p:spTgt spid="218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xEl>
                                              <p:pRg end="2" st="2"/>
                                            </p:txEl>
                                          </p:spTgt>
                                        </p:tgtEl>
                                        <p:attrNameLst>
                                          <p:attrName>style.visibility</p:attrName>
                                        </p:attrNameLst>
                                      </p:cBhvr>
                                      <p:to>
                                        <p:strVal val="visible"/>
                                      </p:to>
                                    </p:set>
                                    <p:animEffect filter="fade" transition="in">
                                      <p:cBhvr>
                                        <p:cTn dur="500"/>
                                        <p:tgtEl>
                                          <p:spTgt spid="218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xEl>
                                              <p:pRg end="3" st="3"/>
                                            </p:txEl>
                                          </p:spTgt>
                                        </p:tgtEl>
                                        <p:attrNameLst>
                                          <p:attrName>style.visibility</p:attrName>
                                        </p:attrNameLst>
                                      </p:cBhvr>
                                      <p:to>
                                        <p:strVal val="visible"/>
                                      </p:to>
                                    </p:set>
                                    <p:animEffect filter="fade" transition="in">
                                      <p:cBhvr>
                                        <p:cTn dur="500"/>
                                        <p:tgtEl>
                                          <p:spTgt spid="218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xEl>
                                              <p:pRg end="4" st="4"/>
                                            </p:txEl>
                                          </p:spTgt>
                                        </p:tgtEl>
                                        <p:attrNameLst>
                                          <p:attrName>style.visibility</p:attrName>
                                        </p:attrNameLst>
                                      </p:cBhvr>
                                      <p:to>
                                        <p:strVal val="visible"/>
                                      </p:to>
                                    </p:set>
                                    <p:animEffect filter="fade" transition="in">
                                      <p:cBhvr>
                                        <p:cTn dur="500"/>
                                        <p:tgtEl>
                                          <p:spTgt spid="218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xEl>
                                              <p:pRg end="5" st="5"/>
                                            </p:txEl>
                                          </p:spTgt>
                                        </p:tgtEl>
                                        <p:attrNameLst>
                                          <p:attrName>style.visibility</p:attrName>
                                        </p:attrNameLst>
                                      </p:cBhvr>
                                      <p:to>
                                        <p:strVal val="visible"/>
                                      </p:to>
                                    </p:set>
                                    <p:animEffect filter="fade" transition="in">
                                      <p:cBhvr>
                                        <p:cTn dur="500"/>
                                        <p:tgtEl>
                                          <p:spTgt spid="218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xEl>
                                              <p:pRg end="6" st="6"/>
                                            </p:txEl>
                                          </p:spTgt>
                                        </p:tgtEl>
                                        <p:attrNameLst>
                                          <p:attrName>style.visibility</p:attrName>
                                        </p:attrNameLst>
                                      </p:cBhvr>
                                      <p:to>
                                        <p:strVal val="visible"/>
                                      </p:to>
                                    </p:set>
                                    <p:animEffect filter="fade" transition="in">
                                      <p:cBhvr>
                                        <p:cTn dur="500"/>
                                        <p:tgtEl>
                                          <p:spTgt spid="218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xEl>
                                              <p:pRg end="7" st="7"/>
                                            </p:txEl>
                                          </p:spTgt>
                                        </p:tgtEl>
                                        <p:attrNameLst>
                                          <p:attrName>style.visibility</p:attrName>
                                        </p:attrNameLst>
                                      </p:cBhvr>
                                      <p:to>
                                        <p:strVal val="visible"/>
                                      </p:to>
                                    </p:set>
                                    <p:animEffect filter="fade" transition="in">
                                      <p:cBhvr>
                                        <p:cTn dur="500"/>
                                        <p:tgtEl>
                                          <p:spTgt spid="218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7">
                                            <p:txEl>
                                              <p:pRg end="8" st="8"/>
                                            </p:txEl>
                                          </p:spTgt>
                                        </p:tgtEl>
                                        <p:attrNameLst>
                                          <p:attrName>style.visibility</p:attrName>
                                        </p:attrNameLst>
                                      </p:cBhvr>
                                      <p:to>
                                        <p:strVal val="visible"/>
                                      </p:to>
                                    </p:set>
                                    <p:animEffect filter="fade" transition="in">
                                      <p:cBhvr>
                                        <p:cTn dur="500"/>
                                        <p:tgtEl>
                                          <p:spTgt spid="218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p262"/>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b="1" sz="4100">
              <a:solidFill>
                <a:schemeClr val="dk2"/>
              </a:solidFill>
              <a:latin typeface="Lucida Sans"/>
              <a:ea typeface="Lucida Sans"/>
              <a:cs typeface="Lucida Sans"/>
              <a:sym typeface="Lucida Sans"/>
            </a:endParaRPr>
          </a:p>
        </p:txBody>
      </p:sp>
      <p:sp>
        <p:nvSpPr>
          <p:cNvPr id="2193" name="Google Shape;2193;p26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139001" lvl="0" marL="365125" rtl="0" algn="l">
              <a:spcBef>
                <a:spcPts val="0"/>
              </a:spcBef>
              <a:spcAft>
                <a:spcPts val="0"/>
              </a:spcAft>
              <a:buSzPts val="1836"/>
              <a:buNone/>
            </a:pPr>
            <a:r>
              <a:t/>
            </a:r>
            <a:endParaRPr sz="2700">
              <a:solidFill>
                <a:schemeClr val="dk1"/>
              </a:solidFill>
              <a:latin typeface="Lucida Sans"/>
              <a:ea typeface="Lucida Sans"/>
              <a:cs typeface="Lucida Sans"/>
              <a:sym typeface="Lucida Sans"/>
            </a:endParaRPr>
          </a:p>
        </p:txBody>
      </p:sp>
      <p:pic>
        <p:nvPicPr>
          <p:cNvPr id="2194" name="Google Shape;2194;p262"/>
          <p:cNvPicPr preferRelativeResize="0"/>
          <p:nvPr/>
        </p:nvPicPr>
        <p:blipFill rotWithShape="1">
          <a:blip r:embed="rId3">
            <a:alphaModFix/>
          </a:blip>
          <a:srcRect b="0" l="0" r="0" t="0"/>
          <a:stretch/>
        </p:blipFill>
        <p:spPr>
          <a:xfrm>
            <a:off x="914400" y="1549400"/>
            <a:ext cx="7620000" cy="4310062"/>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26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00000"/>
              </a:buClr>
              <a:buSzPts val="2400"/>
              <a:buFont typeface="Lucida Sans"/>
              <a:buNone/>
            </a:pPr>
            <a:r>
              <a:rPr b="0" i="0" lang="en-US" sz="2400" u="none" cap="none" strike="noStrike">
                <a:solidFill>
                  <a:srgbClr val="000000"/>
                </a:solidFill>
                <a:latin typeface="Lucida Sans"/>
                <a:ea typeface="Lucida Sans"/>
                <a:cs typeface="Lucida Sans"/>
                <a:sym typeface="Lucida Sans"/>
              </a:rPr>
              <a:t>Adding confidentiality to a digital signature scheme</a:t>
            </a:r>
            <a:br>
              <a:rPr b="0" i="0" lang="en-US" sz="2400" u="none" cap="none" strike="noStrike">
                <a:solidFill>
                  <a:srgbClr val="000000"/>
                </a:solidFill>
                <a:latin typeface="Lucida Sans"/>
                <a:ea typeface="Lucida Sans"/>
                <a:cs typeface="Lucida Sans"/>
                <a:sym typeface="Lucida Sans"/>
              </a:rPr>
            </a:br>
            <a:endParaRPr b="0" i="0" sz="2400" u="none" cap="none" strike="noStrike">
              <a:solidFill>
                <a:srgbClr val="000000"/>
              </a:solidFill>
              <a:latin typeface="Lucida Sans"/>
              <a:ea typeface="Lucida Sans"/>
              <a:cs typeface="Lucida Sans"/>
              <a:sym typeface="Lucida Sans"/>
            </a:endParaRPr>
          </a:p>
        </p:txBody>
      </p:sp>
      <p:pic>
        <p:nvPicPr>
          <p:cNvPr id="2200" name="Google Shape;2200;p263"/>
          <p:cNvPicPr preferRelativeResize="0"/>
          <p:nvPr>
            <p:ph idx="1" type="body"/>
          </p:nvPr>
        </p:nvPicPr>
        <p:blipFill rotWithShape="1">
          <a:blip r:embed="rId3">
            <a:alphaModFix/>
          </a:blip>
          <a:srcRect b="0" l="0" r="0" t="0"/>
          <a:stretch/>
        </p:blipFill>
        <p:spPr>
          <a:xfrm>
            <a:off x="457200" y="1809750"/>
            <a:ext cx="8229600" cy="3868737"/>
          </a:xfrm>
          <a:prstGeom prst="rect">
            <a:avLst/>
          </a:prstGeom>
          <a:noFill/>
          <a:ln>
            <a:noFill/>
          </a:ln>
        </p:spPr>
      </p:pic>
      <p:sp>
        <p:nvSpPr>
          <p:cNvPr id="2201" name="Google Shape;2201;p263"/>
          <p:cNvSpPr txBox="1"/>
          <p:nvPr/>
        </p:nvSpPr>
        <p:spPr>
          <a:xfrm>
            <a:off x="457200" y="990600"/>
            <a:ext cx="8305800" cy="915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Adigital signature does not provide confidential communication. If confidentiality is required, the signature must be encrypted using either a secret/ public key cryptosystem.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1">
                                            <p:txEl>
                                              <p:pRg end="0" st="0"/>
                                            </p:txEl>
                                          </p:spTgt>
                                        </p:tgtEl>
                                        <p:attrNameLst>
                                          <p:attrName>style.visibility</p:attrName>
                                        </p:attrNameLst>
                                      </p:cBhvr>
                                      <p:to>
                                        <p:strVal val="visible"/>
                                      </p:to>
                                    </p:set>
                                    <p:animEffect filter="fade" transition="in">
                                      <p:cBhvr>
                                        <p:cTn dur="500"/>
                                        <p:tgtEl>
                                          <p:spTgt spid="2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0"/>
                                        </p:tgtEl>
                                        <p:attrNameLst>
                                          <p:attrName>style.visibility</p:attrName>
                                        </p:attrNameLst>
                                      </p:cBhvr>
                                      <p:to>
                                        <p:strVal val="visible"/>
                                      </p:to>
                                    </p:set>
                                    <p:animEffect filter="fade" transition="in">
                                      <p:cBhvr>
                                        <p:cTn dur="500"/>
                                        <p:tgtEl>
                                          <p:spTgt spid="2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What is the key domain for any multiplicative cipher?</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The key needs to be in Z</a:t>
            </a:r>
            <a:r>
              <a:rPr b="0" baseline="-25000" i="0" lang="en-US" sz="2000" u="none">
                <a:solidFill>
                  <a:schemeClr val="dk1"/>
                </a:solidFill>
                <a:latin typeface="Lucida Sans"/>
                <a:ea typeface="Lucida Sans"/>
                <a:cs typeface="Lucida Sans"/>
                <a:sym typeface="Lucida Sans"/>
              </a:rPr>
              <a:t>26</a:t>
            </a:r>
            <a:r>
              <a:rPr b="0" i="0" lang="en-US" sz="2000" u="none">
                <a:solidFill>
                  <a:schemeClr val="dk1"/>
                </a:solidFill>
                <a:latin typeface="Lucida Sans"/>
                <a:ea typeface="Lucida Sans"/>
                <a:cs typeface="Lucida Sans"/>
                <a:sym typeface="Lucida Sans"/>
              </a:rPr>
              <a:t>. This set has only 12 members: 1,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3, 5, 7, 9, 11, 15, 17, 19, 21, 23, 25.</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Use multiplicative cipher to encrypt the message “hello”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with a key of 7. The ciphertext is “XCZZU”.</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362" name="Google Shape;362;p2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Substitution cipher</a:t>
            </a:r>
            <a:endParaRPr b="1" i="0" sz="4100" u="none" cap="none" strike="noStrike">
              <a:solidFill>
                <a:schemeClr val="dk2"/>
              </a:solidFill>
              <a:latin typeface="Lucida Sans"/>
              <a:ea typeface="Lucida Sans"/>
              <a:cs typeface="Lucida Sans"/>
              <a:sym typeface="Lucida Sans"/>
            </a:endParaRPr>
          </a:p>
        </p:txBody>
      </p:sp>
      <p:pic>
        <p:nvPicPr>
          <p:cNvPr id="363" name="Google Shape;363;p27"/>
          <p:cNvPicPr preferRelativeResize="0"/>
          <p:nvPr/>
        </p:nvPicPr>
        <p:blipFill rotWithShape="1">
          <a:blip r:embed="rId3">
            <a:alphaModFix/>
          </a:blip>
          <a:srcRect b="0" l="0" r="0" t="0"/>
          <a:stretch/>
        </p:blipFill>
        <p:spPr>
          <a:xfrm>
            <a:off x="133350" y="3429000"/>
            <a:ext cx="8858250" cy="1666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Decryption</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Find the multiplicative inverse of 7 in </a:t>
            </a:r>
            <a:r>
              <a:rPr b="0" i="0" lang="en-US" sz="2800" u="none">
                <a:solidFill>
                  <a:schemeClr val="dk1"/>
                </a:solidFill>
                <a:latin typeface="Lucida Sans"/>
                <a:ea typeface="Lucida Sans"/>
                <a:cs typeface="Lucida Sans"/>
                <a:sym typeface="Lucida Sans"/>
              </a:rPr>
              <a:t>Z</a:t>
            </a:r>
            <a:r>
              <a:rPr b="0" baseline="-25000" i="0" lang="en-US" sz="2800" u="none">
                <a:solidFill>
                  <a:schemeClr val="dk1"/>
                </a:solidFill>
                <a:latin typeface="Lucida Sans"/>
                <a:ea typeface="Lucida Sans"/>
                <a:cs typeface="Lucida Sans"/>
                <a:sym typeface="Lucida Sans"/>
              </a:rPr>
              <a:t>26</a:t>
            </a:r>
            <a:r>
              <a:rPr b="0" i="0" lang="en-US" sz="2700" u="none">
                <a:solidFill>
                  <a:schemeClr val="dk1"/>
                </a:solidFill>
                <a:latin typeface="Lucida Sans"/>
                <a:ea typeface="Lucida Sans"/>
                <a:cs typeface="Lucida Sans"/>
                <a:sym typeface="Lucida Sans"/>
              </a:rPr>
              <a:t>.</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Ans-15</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To decrypt X---🡪</a:t>
            </a:r>
            <a:endParaRPr/>
          </a:p>
          <a:p>
            <a:pPr indent="-255587" lvl="0" marL="365125" marR="0" rtl="0" algn="l">
              <a:lnSpc>
                <a:spcPct val="100000"/>
              </a:lnSpc>
              <a:spcBef>
                <a:spcPts val="40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(23 x 15) mod 26= 7----h</a:t>
            </a:r>
            <a:endParaRPr b="0" i="0" sz="2700" u="none">
              <a:solidFill>
                <a:schemeClr val="dk1"/>
              </a:solidFill>
              <a:latin typeface="Lucida Sans"/>
              <a:ea typeface="Lucida Sans"/>
              <a:cs typeface="Lucida Sans"/>
              <a:sym typeface="Lucida Sans"/>
            </a:endParaRPr>
          </a:p>
          <a:p>
            <a:pPr indent="-139001" lvl="0" marL="365125" marR="0" rtl="0" algn="l">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p:txBody>
      </p:sp>
      <p:sp>
        <p:nvSpPr>
          <p:cNvPr id="369" name="Google Shape;369;p2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100" u="none" cap="none" strike="noStrike">
                <a:solidFill>
                  <a:schemeClr val="dk2"/>
                </a:solidFill>
                <a:latin typeface="Lucida Sans"/>
                <a:ea typeface="Lucida Sans"/>
                <a:cs typeface="Lucida Sans"/>
                <a:sym typeface="Lucida Sans"/>
              </a:rPr>
              <a:t>Substitution cipher(Monoalphabetic)</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B) Polyalphabetic cipher </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Each occurrence of a character can have a different substitute.</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relationship between a character in the plaintext to a character in the ciphertext is one –to- many.</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Eg : A could be changed to D in the beginning of the text , to N in the middle and so on.</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key here is a stream of subkeys.</a:t>
            </a:r>
            <a:endParaRPr/>
          </a:p>
        </p:txBody>
      </p:sp>
      <p:sp>
        <p:nvSpPr>
          <p:cNvPr id="375" name="Google Shape;375;p2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Effect filter="fade" transition="in">
                                      <p:cBhvr>
                                        <p:cTn dur="500"/>
                                        <p:tgtEl>
                                          <p:spTgt spid="3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Effect filter="fade" transition="in">
                                      <p:cBhvr>
                                        <p:cTn dur="500"/>
                                        <p:tgtEl>
                                          <p:spTgt spid="3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Effect filter="fade" transition="in">
                                      <p:cBhvr>
                                        <p:cTn dur="500"/>
                                        <p:tgtEl>
                                          <p:spTgt spid="3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animEffect filter="fade" transition="in">
                                      <p:cBhvr>
                                        <p:cTn dur="500"/>
                                        <p:tgtEl>
                                          <p:spTgt spid="3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4" st="4"/>
                                            </p:txEl>
                                          </p:spTgt>
                                        </p:tgtEl>
                                        <p:attrNameLst>
                                          <p:attrName>style.visibility</p:attrName>
                                        </p:attrNameLst>
                                      </p:cBhvr>
                                      <p:to>
                                        <p:strVal val="visible"/>
                                      </p:to>
                                    </p:set>
                                    <p:animEffect filter="fade" transition="in">
                                      <p:cBhvr>
                                        <p:cTn dur="500"/>
                                        <p:tgtEl>
                                          <p:spTgt spid="37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0" i="0" lang="en-US" sz="4100" u="none" cap="none" strike="noStrike">
                <a:solidFill>
                  <a:schemeClr val="dk2"/>
                </a:solidFill>
                <a:latin typeface="Lucida Sans"/>
                <a:ea typeface="Lucida Sans"/>
                <a:cs typeface="Lucida Sans"/>
                <a:sym typeface="Lucida Sans"/>
              </a:rPr>
              <a:t>Cryptography</a:t>
            </a:r>
            <a:endParaRPr b="1" i="0" sz="4100" u="none" cap="none" strike="noStrike">
              <a:solidFill>
                <a:schemeClr val="dk2"/>
              </a:solidFill>
              <a:latin typeface="Lucida Sans"/>
              <a:ea typeface="Lucida Sans"/>
              <a:cs typeface="Lucida Sans"/>
              <a:sym typeface="Lucida Sans"/>
            </a:endParaRPr>
          </a:p>
        </p:txBody>
      </p:sp>
      <p:sp>
        <p:nvSpPr>
          <p:cNvPr id="179" name="Google Shape;179;p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9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Cipher – Encryption and Decryption algorithms.</a:t>
            </a:r>
            <a:endParaRPr/>
          </a:p>
          <a:p>
            <a:pPr indent="-255587" lvl="0" marL="365125" rtl="0" algn="l">
              <a:lnSpc>
                <a:spcPct val="9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Key – A number or a set of numbers that the cipher (algorithm) operates on.</a:t>
            </a:r>
            <a:endParaRPr/>
          </a:p>
          <a:p>
            <a:pPr indent="-255587" lvl="0" marL="365125" rtl="0" algn="l">
              <a:lnSpc>
                <a:spcPct val="9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For the process of encryption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Input – Encryption algorithm, plaintext, key.</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Output –Cipher text</a:t>
            </a:r>
            <a:endParaRPr/>
          </a:p>
          <a:p>
            <a:pPr indent="-255587" lvl="0" marL="365125" rtl="0" algn="l">
              <a:lnSpc>
                <a:spcPct val="9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For the process of decryption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Input – Decryption algorithm, ciphertext, key.</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Output –Plain text</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Notations used to describe the transformations :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C=E(P)	C-ciphertext, P-plaintext, E-encryption algorithm</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P=D(C) 	or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P=D(E(P))       D- Decryption algorithm.</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0" st="0"/>
                                            </p:txEl>
                                          </p:spTgt>
                                        </p:tgtEl>
                                        <p:attrNameLst>
                                          <p:attrName>style.visibility</p:attrName>
                                        </p:attrNameLst>
                                      </p:cBhvr>
                                      <p:to>
                                        <p:strVal val="visible"/>
                                      </p:to>
                                    </p:set>
                                    <p:animEffect filter="fade" transition="in">
                                      <p:cBhvr>
                                        <p:cTn dur="500"/>
                                        <p:tgtEl>
                                          <p:spTgt spid="1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 st="1"/>
                                            </p:txEl>
                                          </p:spTgt>
                                        </p:tgtEl>
                                        <p:attrNameLst>
                                          <p:attrName>style.visibility</p:attrName>
                                        </p:attrNameLst>
                                      </p:cBhvr>
                                      <p:to>
                                        <p:strVal val="visible"/>
                                      </p:to>
                                    </p:set>
                                    <p:animEffect filter="fade" transition="in">
                                      <p:cBhvr>
                                        <p:cTn dur="500"/>
                                        <p:tgtEl>
                                          <p:spTgt spid="1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2" st="2"/>
                                            </p:txEl>
                                          </p:spTgt>
                                        </p:tgtEl>
                                        <p:attrNameLst>
                                          <p:attrName>style.visibility</p:attrName>
                                        </p:attrNameLst>
                                      </p:cBhvr>
                                      <p:to>
                                        <p:strVal val="visible"/>
                                      </p:to>
                                    </p:set>
                                    <p:animEffect filter="fade" transition="in">
                                      <p:cBhvr>
                                        <p:cTn dur="500"/>
                                        <p:tgtEl>
                                          <p:spTgt spid="1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3" st="3"/>
                                            </p:txEl>
                                          </p:spTgt>
                                        </p:tgtEl>
                                        <p:attrNameLst>
                                          <p:attrName>style.visibility</p:attrName>
                                        </p:attrNameLst>
                                      </p:cBhvr>
                                      <p:to>
                                        <p:strVal val="visible"/>
                                      </p:to>
                                    </p:set>
                                    <p:animEffect filter="fade" transition="in">
                                      <p:cBhvr>
                                        <p:cTn dur="500"/>
                                        <p:tgtEl>
                                          <p:spTgt spid="1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4" st="4"/>
                                            </p:txEl>
                                          </p:spTgt>
                                        </p:tgtEl>
                                        <p:attrNameLst>
                                          <p:attrName>style.visibility</p:attrName>
                                        </p:attrNameLst>
                                      </p:cBhvr>
                                      <p:to>
                                        <p:strVal val="visible"/>
                                      </p:to>
                                    </p:set>
                                    <p:animEffect filter="fade" transition="in">
                                      <p:cBhvr>
                                        <p:cTn dur="500"/>
                                        <p:tgtEl>
                                          <p:spTgt spid="1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5" st="5"/>
                                            </p:txEl>
                                          </p:spTgt>
                                        </p:tgtEl>
                                        <p:attrNameLst>
                                          <p:attrName>style.visibility</p:attrName>
                                        </p:attrNameLst>
                                      </p:cBhvr>
                                      <p:to>
                                        <p:strVal val="visible"/>
                                      </p:to>
                                    </p:set>
                                    <p:animEffect filter="fade" transition="in">
                                      <p:cBhvr>
                                        <p:cTn dur="500"/>
                                        <p:tgtEl>
                                          <p:spTgt spid="17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6" st="6"/>
                                            </p:txEl>
                                          </p:spTgt>
                                        </p:tgtEl>
                                        <p:attrNameLst>
                                          <p:attrName>style.visibility</p:attrName>
                                        </p:attrNameLst>
                                      </p:cBhvr>
                                      <p:to>
                                        <p:strVal val="visible"/>
                                      </p:to>
                                    </p:set>
                                    <p:animEffect filter="fade" transition="in">
                                      <p:cBhvr>
                                        <p:cTn dur="500"/>
                                        <p:tgtEl>
                                          <p:spTgt spid="17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7" st="7"/>
                                            </p:txEl>
                                          </p:spTgt>
                                        </p:tgtEl>
                                        <p:attrNameLst>
                                          <p:attrName>style.visibility</p:attrName>
                                        </p:attrNameLst>
                                      </p:cBhvr>
                                      <p:to>
                                        <p:strVal val="visible"/>
                                      </p:to>
                                    </p:set>
                                    <p:animEffect filter="fade" transition="in">
                                      <p:cBhvr>
                                        <p:cTn dur="500"/>
                                        <p:tgtEl>
                                          <p:spTgt spid="17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8" st="8"/>
                                            </p:txEl>
                                          </p:spTgt>
                                        </p:tgtEl>
                                        <p:attrNameLst>
                                          <p:attrName>style.visibility</p:attrName>
                                        </p:attrNameLst>
                                      </p:cBhvr>
                                      <p:to>
                                        <p:strVal val="visible"/>
                                      </p:to>
                                    </p:set>
                                    <p:animEffect filter="fade" transition="in">
                                      <p:cBhvr>
                                        <p:cTn dur="500"/>
                                        <p:tgtEl>
                                          <p:spTgt spid="17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9" st="9"/>
                                            </p:txEl>
                                          </p:spTgt>
                                        </p:tgtEl>
                                        <p:attrNameLst>
                                          <p:attrName>style.visibility</p:attrName>
                                        </p:attrNameLst>
                                      </p:cBhvr>
                                      <p:to>
                                        <p:strVal val="visible"/>
                                      </p:to>
                                    </p:set>
                                    <p:animEffect filter="fade" transition="in">
                                      <p:cBhvr>
                                        <p:cTn dur="500"/>
                                        <p:tgtEl>
                                          <p:spTgt spid="17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0" st="10"/>
                                            </p:txEl>
                                          </p:spTgt>
                                        </p:tgtEl>
                                        <p:attrNameLst>
                                          <p:attrName>style.visibility</p:attrName>
                                        </p:attrNameLst>
                                      </p:cBhvr>
                                      <p:to>
                                        <p:strVal val="visible"/>
                                      </p:to>
                                    </p:set>
                                    <p:animEffect filter="fade" transition="in">
                                      <p:cBhvr>
                                        <p:cTn dur="500"/>
                                        <p:tgtEl>
                                          <p:spTgt spid="17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1" st="11"/>
                                            </p:txEl>
                                          </p:spTgt>
                                        </p:tgtEl>
                                        <p:attrNameLst>
                                          <p:attrName>style.visibility</p:attrName>
                                        </p:attrNameLst>
                                      </p:cBhvr>
                                      <p:to>
                                        <p:strVal val="visible"/>
                                      </p:to>
                                    </p:set>
                                    <p:animEffect filter="fade" transition="in">
                                      <p:cBhvr>
                                        <p:cTn dur="500"/>
                                        <p:tgtEl>
                                          <p:spTgt spid="17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xEl>
                                              <p:pRg end="12" st="12"/>
                                            </p:txEl>
                                          </p:spTgt>
                                        </p:tgtEl>
                                        <p:attrNameLst>
                                          <p:attrName>style.visibility</p:attrName>
                                        </p:attrNameLst>
                                      </p:cBhvr>
                                      <p:to>
                                        <p:strVal val="visible"/>
                                      </p:to>
                                    </p:set>
                                    <p:animEffect filter="fade" transition="in">
                                      <p:cBhvr>
                                        <p:cTn dur="500"/>
                                        <p:tgtEl>
                                          <p:spTgt spid="179">
                                            <p:txEl>
                                              <p:pRg end="12" st="1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Types of Polyaphabetic cipher</a:t>
            </a:r>
            <a:endParaRPr/>
          </a:p>
          <a:p>
            <a:pPr indent="-255586" lvl="0" marL="365125" marR="0" rtl="0" algn="l">
              <a:lnSpc>
                <a:spcPct val="100000"/>
              </a:lnSpc>
              <a:spcBef>
                <a:spcPts val="400"/>
              </a:spcBef>
              <a:spcAft>
                <a:spcPts val="0"/>
              </a:spcAft>
              <a:buClr>
                <a:schemeClr val="accent1"/>
              </a:buClr>
              <a:buSzPts val="1428"/>
              <a:buFont typeface="Noto Sans Symbols"/>
              <a:buAutoNum type="arabicPeriod"/>
            </a:pPr>
            <a:r>
              <a:rPr b="0" i="0" lang="en-US" sz="2100" u="none">
                <a:solidFill>
                  <a:schemeClr val="dk1"/>
                </a:solidFill>
                <a:latin typeface="Lucida Sans"/>
                <a:ea typeface="Lucida Sans"/>
                <a:cs typeface="Lucida Sans"/>
                <a:sym typeface="Lucida Sans"/>
              </a:rPr>
              <a:t>Autokey cipher</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Key is a stream of subkeys, in wich each subkey is used to encrypt the corresponding character in the plaintext.</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first subkey is a predetermined value secretly agreed upon by Alice and Bob.</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second subkey is the value of the first plaintext character(between 0 and 25).</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third subkey is the value of the second plaintext and so on.</a:t>
            </a:r>
            <a:endParaRPr/>
          </a:p>
          <a:p>
            <a:pPr indent="-164909"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09"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09"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09"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pic>
        <p:nvPicPr>
          <p:cNvPr id="381" name="Google Shape;381;p30"/>
          <p:cNvPicPr preferRelativeResize="0"/>
          <p:nvPr/>
        </p:nvPicPr>
        <p:blipFill rotWithShape="1">
          <a:blip r:embed="rId3">
            <a:alphaModFix/>
          </a:blip>
          <a:srcRect b="0" l="0" r="0" t="0"/>
          <a:stretch/>
        </p:blipFill>
        <p:spPr>
          <a:xfrm>
            <a:off x="82550" y="4953000"/>
            <a:ext cx="8756650" cy="1047750"/>
          </a:xfrm>
          <a:prstGeom prst="rect">
            <a:avLst/>
          </a:prstGeom>
          <a:noFill/>
          <a:ln>
            <a:noFill/>
          </a:ln>
        </p:spPr>
      </p:pic>
      <p:sp>
        <p:nvSpPr>
          <p:cNvPr id="382" name="Google Shape;382;p3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500"/>
                                        <p:tgtEl>
                                          <p:spTgt spid="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Effect filter="fade" transition="in">
                                      <p:cBhvr>
                                        <p:cTn dur="500"/>
                                        <p:tgtEl>
                                          <p:spTgt spid="3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Effect filter="fade" transition="in">
                                      <p:cBhvr>
                                        <p:cTn dur="500"/>
                                        <p:tgtEl>
                                          <p:spTgt spid="3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animEffect filter="fade" transition="in">
                                      <p:cBhvr>
                                        <p:cTn dur="500"/>
                                        <p:tgtEl>
                                          <p:spTgt spid="3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animEffect filter="fade" transition="in">
                                      <p:cBhvr>
                                        <p:cTn dur="500"/>
                                        <p:tgtEl>
                                          <p:spTgt spid="38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5" st="5"/>
                                            </p:txEl>
                                          </p:spTgt>
                                        </p:tgtEl>
                                        <p:attrNameLst>
                                          <p:attrName>style.visibility</p:attrName>
                                        </p:attrNameLst>
                                      </p:cBhvr>
                                      <p:to>
                                        <p:strVal val="visible"/>
                                      </p:to>
                                    </p:set>
                                    <p:animEffect filter="fade" transition="in">
                                      <p:cBhvr>
                                        <p:cTn dur="500"/>
                                        <p:tgtEl>
                                          <p:spTgt spid="38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6" st="6"/>
                                            </p:txEl>
                                          </p:spTgt>
                                        </p:tgtEl>
                                        <p:attrNameLst>
                                          <p:attrName>style.visibility</p:attrName>
                                        </p:attrNameLst>
                                      </p:cBhvr>
                                      <p:to>
                                        <p:strVal val="visible"/>
                                      </p:to>
                                    </p:set>
                                    <p:animEffect filter="fade" transition="in">
                                      <p:cBhvr>
                                        <p:cTn dur="500"/>
                                        <p:tgtEl>
                                          <p:spTgt spid="38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7" st="7"/>
                                            </p:txEl>
                                          </p:spTgt>
                                        </p:tgtEl>
                                        <p:attrNameLst>
                                          <p:attrName>style.visibility</p:attrName>
                                        </p:attrNameLst>
                                      </p:cBhvr>
                                      <p:to>
                                        <p:strVal val="visible"/>
                                      </p:to>
                                    </p:set>
                                    <p:animEffect filter="fade" transition="in">
                                      <p:cBhvr>
                                        <p:cTn dur="500"/>
                                        <p:tgtEl>
                                          <p:spTgt spid="38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8" st="8"/>
                                            </p:txEl>
                                          </p:spTgt>
                                        </p:tgtEl>
                                        <p:attrNameLst>
                                          <p:attrName>style.visibility</p:attrName>
                                        </p:attrNameLst>
                                      </p:cBhvr>
                                      <p:to>
                                        <p:strVal val="visible"/>
                                      </p:to>
                                    </p:set>
                                    <p:animEffect filter="fade" transition="in">
                                      <p:cBhvr>
                                        <p:cTn dur="500"/>
                                        <p:tgtEl>
                                          <p:spTgt spid="38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9" st="9"/>
                                            </p:txEl>
                                          </p:spTgt>
                                        </p:tgtEl>
                                        <p:attrNameLst>
                                          <p:attrName>style.visibility</p:attrName>
                                        </p:attrNameLst>
                                      </p:cBhvr>
                                      <p:to>
                                        <p:strVal val="visible"/>
                                      </p:to>
                                    </p:set>
                                    <p:animEffect filter="fade" transition="in">
                                      <p:cBhvr>
                                        <p:cTn dur="500"/>
                                        <p:tgtEl>
                                          <p:spTgt spid="38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10" st="10"/>
                                            </p:txEl>
                                          </p:spTgt>
                                        </p:tgtEl>
                                        <p:attrNameLst>
                                          <p:attrName>style.visibility</p:attrName>
                                        </p:attrNameLst>
                                      </p:cBhvr>
                                      <p:to>
                                        <p:strVal val="visible"/>
                                      </p:to>
                                    </p:set>
                                    <p:animEffect filter="fade" transition="in">
                                      <p:cBhvr>
                                        <p:cTn dur="500"/>
                                        <p:tgtEl>
                                          <p:spTgt spid="38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1"/>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just">
              <a:lnSpc>
                <a:spcPct val="100000"/>
              </a:lnSpc>
              <a:spcBef>
                <a:spcPts val="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Assume that Alice and Bob agreed to use an autokey cipher with initial key value k1 = 12. Now Alice wants to send Bob the message “Attack is today”. Enciphering is done character by character.</a:t>
            </a:r>
            <a:endParaRPr/>
          </a:p>
        </p:txBody>
      </p:sp>
      <p:pic>
        <p:nvPicPr>
          <p:cNvPr id="388" name="Google Shape;388;p31"/>
          <p:cNvPicPr preferRelativeResize="0"/>
          <p:nvPr/>
        </p:nvPicPr>
        <p:blipFill rotWithShape="1">
          <a:blip r:embed="rId3">
            <a:alphaModFix/>
          </a:blip>
          <a:srcRect b="0" l="0" r="0" t="0"/>
          <a:stretch/>
        </p:blipFill>
        <p:spPr>
          <a:xfrm>
            <a:off x="381000" y="2876550"/>
            <a:ext cx="8153400" cy="1466850"/>
          </a:xfrm>
          <a:prstGeom prst="rect">
            <a:avLst/>
          </a:prstGeom>
          <a:noFill/>
          <a:ln>
            <a:noFill/>
          </a:ln>
        </p:spPr>
      </p:pic>
      <p:sp>
        <p:nvSpPr>
          <p:cNvPr id="389" name="Google Shape;389;p3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xEl>
                                              <p:pRg end="0" st="0"/>
                                            </p:txEl>
                                          </p:spTgt>
                                        </p:tgtEl>
                                        <p:attrNameLst>
                                          <p:attrName>style.visibility</p:attrName>
                                        </p:attrNameLst>
                                      </p:cBhvr>
                                      <p:to>
                                        <p:strVal val="visible"/>
                                      </p:to>
                                    </p:set>
                                    <p:animEffect filter="fade" transition="in">
                                      <p:cBhvr>
                                        <p:cTn dur="500"/>
                                        <p:tgtEl>
                                          <p:spTgt spid="3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2. Playfair cipher</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Polyalphabetic cipher used by the British Army during World War I.</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The secret key in this cipher is made of 25 letters arranged in a 5x5 matrix(letters I and J are considered the same when encrypting).</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Different arrangements of the letters in the matrix can create many different secret keys.</a:t>
            </a:r>
            <a:endParaRPr/>
          </a:p>
        </p:txBody>
      </p:sp>
      <p:sp>
        <p:nvSpPr>
          <p:cNvPr id="395" name="Google Shape;395;p3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904"/>
              <a:buFont typeface="Noto Sans Symbols"/>
              <a:buNone/>
            </a:pPr>
            <a:r>
              <a:rPr b="0" i="0" lang="en-US" sz="2800" u="none">
                <a:solidFill>
                  <a:schemeClr val="dk1"/>
                </a:solidFill>
                <a:latin typeface="Lucida Sans"/>
                <a:ea typeface="Lucida Sans"/>
                <a:cs typeface="Lucida Sans"/>
                <a:sym typeface="Lucida Sans"/>
              </a:rPr>
              <a:t>An example of a secret key in the Playfair </a:t>
            </a:r>
            <a:endParaRPr/>
          </a:p>
          <a:p>
            <a:pPr indent="-255587" lvl="0" marL="365125" marR="0" rtl="0" algn="l">
              <a:lnSpc>
                <a:spcPct val="100000"/>
              </a:lnSpc>
              <a:spcBef>
                <a:spcPts val="400"/>
              </a:spcBef>
              <a:spcAft>
                <a:spcPts val="0"/>
              </a:spcAft>
              <a:buClr>
                <a:schemeClr val="accent1"/>
              </a:buClr>
              <a:buSzPts val="1904"/>
              <a:buFont typeface="Noto Sans Symbols"/>
              <a:buNone/>
            </a:pPr>
            <a:r>
              <a:rPr b="0" i="0" lang="en-US" sz="2800" u="none">
                <a:solidFill>
                  <a:schemeClr val="dk1"/>
                </a:solidFill>
                <a:latin typeface="Lucida Sans"/>
                <a:ea typeface="Lucida Sans"/>
                <a:cs typeface="Lucida Sans"/>
                <a:sym typeface="Lucida Sans"/>
              </a:rPr>
              <a:t>Cipher</a:t>
            </a:r>
            <a:endParaRPr/>
          </a:p>
          <a:p>
            <a:pPr indent="-255587" lvl="0" marL="365125" marR="0" rtl="0" algn="l">
              <a:lnSpc>
                <a:spcPct val="100000"/>
              </a:lnSpc>
              <a:spcBef>
                <a:spcPts val="400"/>
              </a:spcBef>
              <a:spcAft>
                <a:spcPts val="0"/>
              </a:spcAft>
              <a:buClr>
                <a:schemeClr val="accent1"/>
              </a:buClr>
              <a:buSzPts val="1904"/>
              <a:buFont typeface="Noto Sans Symbols"/>
              <a:buNone/>
            </a:pPr>
            <a:r>
              <a:t/>
            </a:r>
            <a:endParaRPr b="0" i="0" sz="28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904"/>
              <a:buFont typeface="Noto Sans Symbols"/>
              <a:buNone/>
            </a:pPr>
            <a:r>
              <a:t/>
            </a:r>
            <a:endParaRPr b="0" i="0" sz="28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904"/>
              <a:buFont typeface="Noto Sans Symbols"/>
              <a:buNone/>
            </a:pPr>
            <a:r>
              <a:t/>
            </a:r>
            <a:endParaRPr b="0" i="0" sz="28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904"/>
              <a:buFont typeface="Noto Sans Symbols"/>
              <a:buNone/>
            </a:pPr>
            <a:r>
              <a:t/>
            </a:r>
            <a:endParaRPr b="0" i="0" sz="28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904"/>
              <a:buFont typeface="Noto Sans Symbols"/>
              <a:buNone/>
            </a:pPr>
            <a:r>
              <a:t/>
            </a:r>
            <a:endParaRPr b="0" i="0" sz="28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904"/>
              <a:buFont typeface="Noto Sans Symbols"/>
              <a:buNone/>
            </a:pPr>
            <a:r>
              <a:t/>
            </a:r>
            <a:endParaRPr b="0" i="0" sz="28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904"/>
              <a:buFont typeface="Noto Sans Symbols"/>
              <a:buNone/>
            </a:pPr>
            <a:r>
              <a:t/>
            </a:r>
            <a:endParaRPr b="0" i="0" sz="28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904"/>
              <a:buFont typeface="Noto Sans Symbols"/>
              <a:buNone/>
            </a:pPr>
            <a:r>
              <a:t/>
            </a:r>
            <a:endParaRPr b="0" i="0" sz="2800" u="none">
              <a:solidFill>
                <a:schemeClr val="dk1"/>
              </a:solidFill>
              <a:latin typeface="Lucida Sans"/>
              <a:ea typeface="Lucida Sans"/>
              <a:cs typeface="Lucida Sans"/>
              <a:sym typeface="Lucida Sans"/>
            </a:endParaRPr>
          </a:p>
          <a:p>
            <a:pPr indent="-134683" lvl="0" marL="365125" marR="0" rtl="0" algn="l">
              <a:spcBef>
                <a:spcPts val="400"/>
              </a:spcBef>
              <a:spcAft>
                <a:spcPts val="0"/>
              </a:spcAft>
              <a:buClr>
                <a:schemeClr val="accent1"/>
              </a:buClr>
              <a:buSzPts val="1904"/>
              <a:buFont typeface="Noto Sans Symbols"/>
              <a:buNone/>
            </a:pPr>
            <a:r>
              <a:t/>
            </a:r>
            <a:endParaRPr b="0" i="0" sz="2800" u="none">
              <a:solidFill>
                <a:schemeClr val="dk1"/>
              </a:solidFill>
              <a:latin typeface="Lucida Sans"/>
              <a:ea typeface="Lucida Sans"/>
              <a:cs typeface="Lucida Sans"/>
              <a:sym typeface="Lucida Sans"/>
            </a:endParaRPr>
          </a:p>
        </p:txBody>
      </p:sp>
      <p:pic>
        <p:nvPicPr>
          <p:cNvPr id="401" name="Google Shape;401;p33"/>
          <p:cNvPicPr preferRelativeResize="0"/>
          <p:nvPr/>
        </p:nvPicPr>
        <p:blipFill rotWithShape="1">
          <a:blip r:embed="rId3">
            <a:alphaModFix/>
          </a:blip>
          <a:srcRect b="0" l="0" r="0" t="0"/>
          <a:stretch/>
        </p:blipFill>
        <p:spPr>
          <a:xfrm>
            <a:off x="1371600" y="2438400"/>
            <a:ext cx="4805362" cy="2357437"/>
          </a:xfrm>
          <a:prstGeom prst="rect">
            <a:avLst/>
          </a:prstGeom>
          <a:noFill/>
          <a:ln>
            <a:noFill/>
          </a:ln>
        </p:spPr>
      </p:pic>
      <p:sp>
        <p:nvSpPr>
          <p:cNvPr id="402" name="Google Shape;402;p3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3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Before encryption</a:t>
            </a:r>
            <a:endParaRPr/>
          </a:p>
          <a:p>
            <a:pPr indent="-255586" lvl="0" marL="365125" marR="0" rtl="0" algn="l">
              <a:lnSpc>
                <a:spcPct val="100000"/>
              </a:lnSpc>
              <a:spcBef>
                <a:spcPts val="400"/>
              </a:spcBef>
              <a:spcAft>
                <a:spcPts val="0"/>
              </a:spcAft>
              <a:buClr>
                <a:schemeClr val="accent1"/>
              </a:buClr>
              <a:buSzPts val="1428"/>
              <a:buFont typeface="Noto Sans Symbols"/>
              <a:buAutoNum type="arabicPeriod"/>
            </a:pPr>
            <a:r>
              <a:rPr b="0" i="0" lang="en-US" sz="2100" u="none">
                <a:solidFill>
                  <a:schemeClr val="dk1"/>
                </a:solidFill>
                <a:latin typeface="Lucida Sans"/>
                <a:ea typeface="Lucida Sans"/>
                <a:cs typeface="Lucida Sans"/>
                <a:sym typeface="Lucida Sans"/>
              </a:rPr>
              <a:t>If the 2 letters in a pair are the same, a bogus letter is inserted to separate them.</a:t>
            </a:r>
            <a:endParaRPr/>
          </a:p>
          <a:p>
            <a:pPr indent="-255586" lvl="0" marL="365125" marR="0" rtl="0" algn="l">
              <a:lnSpc>
                <a:spcPct val="100000"/>
              </a:lnSpc>
              <a:spcBef>
                <a:spcPts val="400"/>
              </a:spcBef>
              <a:spcAft>
                <a:spcPts val="0"/>
              </a:spcAft>
              <a:buClr>
                <a:schemeClr val="accent1"/>
              </a:buClr>
              <a:buSzPts val="1428"/>
              <a:buFont typeface="Noto Sans Symbols"/>
              <a:buAutoNum type="arabicPeriod"/>
            </a:pPr>
            <a:r>
              <a:rPr b="0" i="0" lang="en-US" sz="2100" u="none">
                <a:solidFill>
                  <a:schemeClr val="dk1"/>
                </a:solidFill>
                <a:latin typeface="Lucida Sans"/>
                <a:ea typeface="Lucida Sans"/>
                <a:cs typeface="Lucida Sans"/>
                <a:sym typeface="Lucida Sans"/>
              </a:rPr>
              <a:t>After inserting bogus letters, if the number of characters in the plaintext is odd, one extra bogus characters is added at the end to make the number of characters even.</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Cipher rules for encryption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1. If the 2 letters in a pair are located in the same row of the secret key, the corresponding encrypted character for each letter is the letter to the right in the same row(with wrapping to the beginning of the row if the plaintext letter is the last character in the row)</a:t>
            </a:r>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sp>
        <p:nvSpPr>
          <p:cNvPr id="408" name="Google Shape;408;p3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2. If the 2 letters in a pair are located in the same column of the secret key, the corresponding encrypted character for each letter is the letter beneath it in the same column(with wrapping to the beginning of the column if the plaintext letter is the last character in the column)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3. If the 2 letters in a pair are not in the same row/ same column of the secret key, the corresponding encrypted character for each letter is the letter that is in its own row but in the same column as the other letter</a:t>
            </a:r>
            <a:endParaRPr/>
          </a:p>
        </p:txBody>
      </p:sp>
      <p:sp>
        <p:nvSpPr>
          <p:cNvPr id="414" name="Google Shape;414;p3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36"/>
          <p:cNvPicPr preferRelativeResize="0"/>
          <p:nvPr>
            <p:ph idx="1" type="body"/>
          </p:nvPr>
        </p:nvPicPr>
        <p:blipFill rotWithShape="1">
          <a:blip r:embed="rId3">
            <a:alphaModFix/>
          </a:blip>
          <a:srcRect b="0" l="0" r="0" t="0"/>
          <a:stretch/>
        </p:blipFill>
        <p:spPr>
          <a:xfrm>
            <a:off x="2168525" y="1600200"/>
            <a:ext cx="4806950" cy="2357437"/>
          </a:xfrm>
          <a:prstGeom prst="rect">
            <a:avLst/>
          </a:prstGeom>
          <a:noFill/>
          <a:ln>
            <a:noFill/>
          </a:ln>
        </p:spPr>
      </p:pic>
      <p:sp>
        <p:nvSpPr>
          <p:cNvPr id="420" name="Google Shape;420;p36"/>
          <p:cNvSpPr txBox="1"/>
          <p:nvPr/>
        </p:nvSpPr>
        <p:spPr>
          <a:xfrm>
            <a:off x="152400" y="4114800"/>
            <a:ext cx="8839200" cy="4572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Encrypt the plaintext “hello” using the above key </a:t>
            </a:r>
            <a:endParaRPr/>
          </a:p>
        </p:txBody>
      </p:sp>
      <p:pic>
        <p:nvPicPr>
          <p:cNvPr id="421" name="Google Shape;421;p36"/>
          <p:cNvPicPr preferRelativeResize="0"/>
          <p:nvPr/>
        </p:nvPicPr>
        <p:blipFill rotWithShape="1">
          <a:blip r:embed="rId4">
            <a:alphaModFix/>
          </a:blip>
          <a:srcRect b="0" l="0" r="0" t="0"/>
          <a:stretch/>
        </p:blipFill>
        <p:spPr>
          <a:xfrm>
            <a:off x="457200" y="4648200"/>
            <a:ext cx="8062912" cy="958850"/>
          </a:xfrm>
          <a:prstGeom prst="rect">
            <a:avLst/>
          </a:prstGeom>
          <a:noFill/>
          <a:ln>
            <a:noFill/>
          </a:ln>
        </p:spPr>
      </p:pic>
      <p:sp>
        <p:nvSpPr>
          <p:cNvPr id="422" name="Google Shape;422;p36"/>
          <p:cNvSpPr txBox="1"/>
          <p:nvPr/>
        </p:nvSpPr>
        <p:spPr>
          <a:xfrm>
            <a:off x="381000" y="5867400"/>
            <a:ext cx="8382000" cy="7381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Arial"/>
              <a:buNone/>
            </a:pPr>
            <a:r>
              <a:rPr b="0" i="0" lang="en-US" sz="2100" u="none">
                <a:solidFill>
                  <a:schemeClr val="dk1"/>
                </a:solidFill>
                <a:latin typeface="Arial"/>
                <a:ea typeface="Arial"/>
                <a:cs typeface="Arial"/>
                <a:sym typeface="Arial"/>
              </a:rPr>
              <a:t>The cipher is a polyalphabetic cipher since 2 occurences of the letter “l “are encrypted as “Q” and “B”</a:t>
            </a:r>
            <a:endParaRPr/>
          </a:p>
        </p:txBody>
      </p:sp>
      <p:sp>
        <p:nvSpPr>
          <p:cNvPr id="423" name="Google Shape;423;p3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3. Vigenere cipher</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key stream is a repetition of an initial secret key stream of length m, where 1≤m≤ 26</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P=P1 P2 P3………     C=C1 C2 C3…….</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K=[(k1,k2,k3…..)(k1,k2,k3…….)]</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Encryption    Ci=Pi+ki                     Decryption Pi=Ci-Ki</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Difference between Vignere and previous two polyalphabetic ciphers is that the key stream in Vignere cipher does not depend on the plaintext characters.</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It depends only on the position of the character in the plaintext</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i.e keystream can be created without knowing the plaintext</a:t>
            </a:r>
            <a:endParaRPr/>
          </a:p>
        </p:txBody>
      </p:sp>
      <p:sp>
        <p:nvSpPr>
          <p:cNvPr id="429" name="Google Shape;429;p3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
        <p:nvSpPr>
          <p:cNvPr id="435" name="Google Shape;435;p38"/>
          <p:cNvSpPr txBox="1"/>
          <p:nvPr>
            <p:ph idx="1" type="body"/>
          </p:nvPr>
        </p:nvSpPr>
        <p:spPr>
          <a:xfrm>
            <a:off x="457200" y="1566862"/>
            <a:ext cx="8229600" cy="1938337"/>
          </a:xfrm>
          <a:prstGeom prst="rect">
            <a:avLst/>
          </a:prstGeom>
          <a:noFill/>
          <a:ln>
            <a:noFill/>
          </a:ln>
        </p:spPr>
        <p:txBody>
          <a:bodyPr anchorCtr="0" anchor="ctr" bIns="45700" lIns="91425" spcFirstLastPara="1" rIns="91425" wrap="square" tIns="45700">
            <a:spAutoFit/>
          </a:bodyPr>
          <a:lstStyle/>
          <a:p>
            <a:pPr indent="-255587" lvl="0" marL="365125" marR="0" rtl="0" algn="just">
              <a:lnSpc>
                <a:spcPct val="100000"/>
              </a:lnSpc>
              <a:spcBef>
                <a:spcPts val="0"/>
              </a:spcBef>
              <a:spcAft>
                <a:spcPts val="0"/>
              </a:spcAft>
              <a:buClr>
                <a:schemeClr val="accent1"/>
              </a:buClr>
              <a:buSzPts val="1632"/>
              <a:buFont typeface="Noto Sans Symbols"/>
              <a:buNone/>
            </a:pPr>
            <a:r>
              <a:rPr b="0" i="0" lang="en-US" sz="2400" u="none">
                <a:solidFill>
                  <a:schemeClr val="dk1"/>
                </a:solidFill>
                <a:latin typeface="Lucida Sans"/>
                <a:ea typeface="Lucida Sans"/>
                <a:cs typeface="Lucida Sans"/>
                <a:sym typeface="Lucida Sans"/>
              </a:rPr>
              <a:t>   Encrypt the message “She is listening” using the 6-character keyword “PASCAL”. The initial key stream is (15, 0, 18, 2, 0, 11). The key stream is the repetition of this initial key stream (as many times as needed).</a:t>
            </a:r>
            <a:endParaRPr/>
          </a:p>
        </p:txBody>
      </p:sp>
      <p:pic>
        <p:nvPicPr>
          <p:cNvPr id="436" name="Google Shape;436;p38"/>
          <p:cNvPicPr preferRelativeResize="0"/>
          <p:nvPr/>
        </p:nvPicPr>
        <p:blipFill rotWithShape="1">
          <a:blip r:embed="rId3">
            <a:alphaModFix/>
          </a:blip>
          <a:srcRect b="0" l="0" r="0" t="0"/>
          <a:stretch/>
        </p:blipFill>
        <p:spPr>
          <a:xfrm>
            <a:off x="85725" y="3697287"/>
            <a:ext cx="8829675" cy="2170112"/>
          </a:xfrm>
          <a:prstGeom prst="rect">
            <a:avLst/>
          </a:prstGeom>
          <a:noFill/>
          <a:ln>
            <a:noFill/>
          </a:ln>
        </p:spPr>
      </p:pic>
      <p:sp>
        <p:nvSpPr>
          <p:cNvPr id="437" name="Google Shape;437;p38"/>
          <p:cNvSpPr txBox="1"/>
          <p:nvPr/>
        </p:nvSpPr>
        <p:spPr>
          <a:xfrm>
            <a:off x="1295400" y="5867400"/>
            <a:ext cx="762000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Arial"/>
              <a:buNone/>
            </a:pPr>
            <a:r>
              <a:rPr b="0" i="0" lang="en-US" sz="2100" u="none">
                <a:solidFill>
                  <a:schemeClr val="dk1"/>
                </a:solidFill>
                <a:latin typeface="Arial"/>
                <a:ea typeface="Arial"/>
                <a:cs typeface="Arial"/>
                <a:sym typeface="Arial"/>
              </a:rPr>
              <a:t>Additive cipher is a special case of Vignere cipher where m=1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500"/>
                                        <p:tgtEl>
                                          <p:spTgt spid="4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9"/>
          <p:cNvSpPr txBox="1"/>
          <p:nvPr>
            <p:ph idx="1" type="body"/>
          </p:nvPr>
        </p:nvSpPr>
        <p:spPr>
          <a:xfrm>
            <a:off x="457200" y="1447800"/>
            <a:ext cx="8229600" cy="4525962"/>
          </a:xfrm>
          <a:prstGeom prst="rect">
            <a:avLst/>
          </a:prstGeom>
          <a:noFill/>
          <a:ln>
            <a:noFill/>
          </a:ln>
        </p:spPr>
        <p:txBody>
          <a:bodyPr anchorCtr="0" anchor="t" bIns="45700" lIns="91425" spcFirstLastPara="1" rIns="91425" wrap="square" tIns="45700">
            <a:noAutofit/>
          </a:bodyPr>
          <a:lstStyle/>
          <a:p>
            <a:pPr indent="-514349" lvl="0" marL="623887" marR="0" rtl="0" algn="l">
              <a:lnSpc>
                <a:spcPct val="100000"/>
              </a:lnSpc>
              <a:spcBef>
                <a:spcPts val="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4. One time pad (OTP) cipher(Vernam Cipher)</a:t>
            </a:r>
            <a:endParaRPr/>
          </a:p>
          <a:p>
            <a:pPr indent="-514349" lvl="0" marL="623887"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Devised by Gilbert Vernam for AT&amp;T.</a:t>
            </a:r>
            <a:endParaRPr/>
          </a:p>
          <a:p>
            <a:pPr indent="-514349" lvl="0" marL="623887"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Immune to most cryptanalytic attacks.</a:t>
            </a:r>
            <a:endParaRPr/>
          </a:p>
          <a:p>
            <a:pPr indent="-514349" lvl="0" marL="623887"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Impossible to crack if used correctly. Hence also called perfect cipher.</a:t>
            </a:r>
            <a:endParaRPr/>
          </a:p>
          <a:p>
            <a:pPr indent="-514349" lvl="0" marL="623887"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Here each character from the plaintext is encrypted by a modular addition which a number from the </a:t>
            </a:r>
            <a:r>
              <a:rPr b="1" i="0" lang="en-US" sz="1800" u="none">
                <a:solidFill>
                  <a:schemeClr val="accent2"/>
                </a:solidFill>
                <a:latin typeface="Lucida Sans"/>
                <a:ea typeface="Lucida Sans"/>
                <a:cs typeface="Lucida Sans"/>
                <a:sym typeface="Lucida Sans"/>
              </a:rPr>
              <a:t>secret random key pad</a:t>
            </a:r>
            <a:r>
              <a:rPr b="0" i="0" lang="en-US" sz="1800" u="none">
                <a:solidFill>
                  <a:schemeClr val="dk1"/>
                </a:solidFill>
                <a:latin typeface="Lucida Sans"/>
                <a:ea typeface="Lucida Sans"/>
                <a:cs typeface="Lucida Sans"/>
                <a:sym typeface="Lucida Sans"/>
              </a:rPr>
              <a:t> which is of the same length as the plain ext.</a:t>
            </a:r>
            <a:endParaRPr/>
          </a:p>
          <a:p>
            <a:pPr indent="-514349" lvl="0" marL="623887" marR="0"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Characteristics of OTP  :</a:t>
            </a:r>
            <a:endParaRPr/>
          </a:p>
          <a:p>
            <a:pPr indent="-514349" lvl="0" marL="623887" marR="0" rtl="0" algn="l">
              <a:lnSpc>
                <a:spcPct val="10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Key is truly random</a:t>
            </a:r>
            <a:endParaRPr/>
          </a:p>
          <a:p>
            <a:pPr indent="-514349" lvl="0" marL="623887" marR="0" rtl="0" algn="l">
              <a:lnSpc>
                <a:spcPct val="10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Never reused</a:t>
            </a:r>
            <a:endParaRPr/>
          </a:p>
          <a:p>
            <a:pPr indent="-514349" lvl="0" marL="623887" marR="0" rtl="0" algn="l">
              <a:lnSpc>
                <a:spcPct val="10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Kept secret.</a:t>
            </a:r>
            <a:endParaRPr/>
          </a:p>
          <a:p>
            <a:pPr indent="-514349" lvl="0" marL="623887"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Drawbacks :</a:t>
            </a:r>
            <a:endParaRPr/>
          </a:p>
          <a:p>
            <a:pPr indent="-514349" lvl="0" marL="623887" marR="0" rtl="0" algn="l">
              <a:lnSpc>
                <a:spcPct val="10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Need of unlimited no. of keys</a:t>
            </a:r>
            <a:endParaRPr/>
          </a:p>
          <a:p>
            <a:pPr indent="-514349" lvl="0" marL="623887" marR="0" rtl="0" algn="l">
              <a:lnSpc>
                <a:spcPct val="100000"/>
              </a:lnSpc>
              <a:spcBef>
                <a:spcPts val="400"/>
              </a:spcBef>
              <a:spcAft>
                <a:spcPts val="0"/>
              </a:spcAft>
              <a:buClr>
                <a:schemeClr val="accent1"/>
              </a:buClr>
              <a:buSzPts val="1224"/>
              <a:buFont typeface="Noto Sans Symbols"/>
              <a:buAutoNum type="arabicPeriod"/>
            </a:pPr>
            <a:r>
              <a:rPr b="0" i="0" lang="en-US" sz="1800" u="none">
                <a:solidFill>
                  <a:schemeClr val="dk1"/>
                </a:solidFill>
                <a:latin typeface="Lucida Sans"/>
                <a:ea typeface="Lucida Sans"/>
                <a:cs typeface="Lucida Sans"/>
                <a:sym typeface="Lucida Sans"/>
              </a:rPr>
              <a:t>Overhead of distributing (sender and receiver) and storing the keys</a:t>
            </a:r>
            <a:endParaRPr/>
          </a:p>
          <a:p>
            <a:pPr indent="-436625" lvl="0" marL="623887" marR="0"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436625" lvl="0" marL="623887" marR="0"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436625" lvl="0" marL="623887" marR="0"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436625" lvl="0" marL="623887" marR="0"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436625" lvl="0" marL="623887" marR="0"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177864" lvl="0" marL="365125" marR="0" rtl="0" algn="l">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p:txBody>
      </p:sp>
      <p:sp>
        <p:nvSpPr>
          <p:cNvPr id="443" name="Google Shape;443;p3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0" st="0"/>
                                            </p:txEl>
                                          </p:spTgt>
                                        </p:tgtEl>
                                        <p:attrNameLst>
                                          <p:attrName>style.visibility</p:attrName>
                                        </p:attrNameLst>
                                      </p:cBhvr>
                                      <p:to>
                                        <p:strVal val="visible"/>
                                      </p:to>
                                    </p:set>
                                    <p:animEffect filter="fade" transition="in">
                                      <p:cBhvr>
                                        <p:cTn dur="500"/>
                                        <p:tgtEl>
                                          <p:spTgt spid="4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 st="1"/>
                                            </p:txEl>
                                          </p:spTgt>
                                        </p:tgtEl>
                                        <p:attrNameLst>
                                          <p:attrName>style.visibility</p:attrName>
                                        </p:attrNameLst>
                                      </p:cBhvr>
                                      <p:to>
                                        <p:strVal val="visible"/>
                                      </p:to>
                                    </p:set>
                                    <p:animEffect filter="fade" transition="in">
                                      <p:cBhvr>
                                        <p:cTn dur="500"/>
                                        <p:tgtEl>
                                          <p:spTgt spid="4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2" st="2"/>
                                            </p:txEl>
                                          </p:spTgt>
                                        </p:tgtEl>
                                        <p:attrNameLst>
                                          <p:attrName>style.visibility</p:attrName>
                                        </p:attrNameLst>
                                      </p:cBhvr>
                                      <p:to>
                                        <p:strVal val="visible"/>
                                      </p:to>
                                    </p:set>
                                    <p:animEffect filter="fade" transition="in">
                                      <p:cBhvr>
                                        <p:cTn dur="500"/>
                                        <p:tgtEl>
                                          <p:spTgt spid="4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3" st="3"/>
                                            </p:txEl>
                                          </p:spTgt>
                                        </p:tgtEl>
                                        <p:attrNameLst>
                                          <p:attrName>style.visibility</p:attrName>
                                        </p:attrNameLst>
                                      </p:cBhvr>
                                      <p:to>
                                        <p:strVal val="visible"/>
                                      </p:to>
                                    </p:set>
                                    <p:animEffect filter="fade" transition="in">
                                      <p:cBhvr>
                                        <p:cTn dur="500"/>
                                        <p:tgtEl>
                                          <p:spTgt spid="4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4" st="4"/>
                                            </p:txEl>
                                          </p:spTgt>
                                        </p:tgtEl>
                                        <p:attrNameLst>
                                          <p:attrName>style.visibility</p:attrName>
                                        </p:attrNameLst>
                                      </p:cBhvr>
                                      <p:to>
                                        <p:strVal val="visible"/>
                                      </p:to>
                                    </p:set>
                                    <p:animEffect filter="fade" transition="in">
                                      <p:cBhvr>
                                        <p:cTn dur="500"/>
                                        <p:tgtEl>
                                          <p:spTgt spid="4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5" st="5"/>
                                            </p:txEl>
                                          </p:spTgt>
                                        </p:tgtEl>
                                        <p:attrNameLst>
                                          <p:attrName>style.visibility</p:attrName>
                                        </p:attrNameLst>
                                      </p:cBhvr>
                                      <p:to>
                                        <p:strVal val="visible"/>
                                      </p:to>
                                    </p:set>
                                    <p:animEffect filter="fade" transition="in">
                                      <p:cBhvr>
                                        <p:cTn dur="500"/>
                                        <p:tgtEl>
                                          <p:spTgt spid="4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6" st="6"/>
                                            </p:txEl>
                                          </p:spTgt>
                                        </p:tgtEl>
                                        <p:attrNameLst>
                                          <p:attrName>style.visibility</p:attrName>
                                        </p:attrNameLst>
                                      </p:cBhvr>
                                      <p:to>
                                        <p:strVal val="visible"/>
                                      </p:to>
                                    </p:set>
                                    <p:animEffect filter="fade" transition="in">
                                      <p:cBhvr>
                                        <p:cTn dur="500"/>
                                        <p:tgtEl>
                                          <p:spTgt spid="4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7" st="7"/>
                                            </p:txEl>
                                          </p:spTgt>
                                        </p:tgtEl>
                                        <p:attrNameLst>
                                          <p:attrName>style.visibility</p:attrName>
                                        </p:attrNameLst>
                                      </p:cBhvr>
                                      <p:to>
                                        <p:strVal val="visible"/>
                                      </p:to>
                                    </p:set>
                                    <p:animEffect filter="fade" transition="in">
                                      <p:cBhvr>
                                        <p:cTn dur="500"/>
                                        <p:tgtEl>
                                          <p:spTgt spid="44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8" st="8"/>
                                            </p:txEl>
                                          </p:spTgt>
                                        </p:tgtEl>
                                        <p:attrNameLst>
                                          <p:attrName>style.visibility</p:attrName>
                                        </p:attrNameLst>
                                      </p:cBhvr>
                                      <p:to>
                                        <p:strVal val="visible"/>
                                      </p:to>
                                    </p:set>
                                    <p:animEffect filter="fade" transition="in">
                                      <p:cBhvr>
                                        <p:cTn dur="500"/>
                                        <p:tgtEl>
                                          <p:spTgt spid="44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9" st="9"/>
                                            </p:txEl>
                                          </p:spTgt>
                                        </p:tgtEl>
                                        <p:attrNameLst>
                                          <p:attrName>style.visibility</p:attrName>
                                        </p:attrNameLst>
                                      </p:cBhvr>
                                      <p:to>
                                        <p:strVal val="visible"/>
                                      </p:to>
                                    </p:set>
                                    <p:animEffect filter="fade" transition="in">
                                      <p:cBhvr>
                                        <p:cTn dur="500"/>
                                        <p:tgtEl>
                                          <p:spTgt spid="44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0" st="10"/>
                                            </p:txEl>
                                          </p:spTgt>
                                        </p:tgtEl>
                                        <p:attrNameLst>
                                          <p:attrName>style.visibility</p:attrName>
                                        </p:attrNameLst>
                                      </p:cBhvr>
                                      <p:to>
                                        <p:strVal val="visible"/>
                                      </p:to>
                                    </p:set>
                                    <p:animEffect filter="fade" transition="in">
                                      <p:cBhvr>
                                        <p:cTn dur="500"/>
                                        <p:tgtEl>
                                          <p:spTgt spid="44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1" st="11"/>
                                            </p:txEl>
                                          </p:spTgt>
                                        </p:tgtEl>
                                        <p:attrNameLst>
                                          <p:attrName>style.visibility</p:attrName>
                                        </p:attrNameLst>
                                      </p:cBhvr>
                                      <p:to>
                                        <p:strVal val="visible"/>
                                      </p:to>
                                    </p:set>
                                    <p:animEffect filter="fade" transition="in">
                                      <p:cBhvr>
                                        <p:cTn dur="500"/>
                                        <p:tgtEl>
                                          <p:spTgt spid="44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2" st="12"/>
                                            </p:txEl>
                                          </p:spTgt>
                                        </p:tgtEl>
                                        <p:attrNameLst>
                                          <p:attrName>style.visibility</p:attrName>
                                        </p:attrNameLst>
                                      </p:cBhvr>
                                      <p:to>
                                        <p:strVal val="visible"/>
                                      </p:to>
                                    </p:set>
                                    <p:animEffect filter="fade" transition="in">
                                      <p:cBhvr>
                                        <p:cTn dur="500"/>
                                        <p:tgtEl>
                                          <p:spTgt spid="44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3" st="13"/>
                                            </p:txEl>
                                          </p:spTgt>
                                        </p:tgtEl>
                                        <p:attrNameLst>
                                          <p:attrName>style.visibility</p:attrName>
                                        </p:attrNameLst>
                                      </p:cBhvr>
                                      <p:to>
                                        <p:strVal val="visible"/>
                                      </p:to>
                                    </p:set>
                                    <p:animEffect filter="fade" transition="in">
                                      <p:cBhvr>
                                        <p:cTn dur="500"/>
                                        <p:tgtEl>
                                          <p:spTgt spid="44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4" st="14"/>
                                            </p:txEl>
                                          </p:spTgt>
                                        </p:tgtEl>
                                        <p:attrNameLst>
                                          <p:attrName>style.visibility</p:attrName>
                                        </p:attrNameLst>
                                      </p:cBhvr>
                                      <p:to>
                                        <p:strVal val="visible"/>
                                      </p:to>
                                    </p:set>
                                    <p:animEffect filter="fade" transition="in">
                                      <p:cBhvr>
                                        <p:cTn dur="500"/>
                                        <p:tgtEl>
                                          <p:spTgt spid="44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5" st="15"/>
                                            </p:txEl>
                                          </p:spTgt>
                                        </p:tgtEl>
                                        <p:attrNameLst>
                                          <p:attrName>style.visibility</p:attrName>
                                        </p:attrNameLst>
                                      </p:cBhvr>
                                      <p:to>
                                        <p:strVal val="visible"/>
                                      </p:to>
                                    </p:set>
                                    <p:animEffect filter="fade" transition="in">
                                      <p:cBhvr>
                                        <p:cTn dur="500"/>
                                        <p:tgtEl>
                                          <p:spTgt spid="442">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6" st="16"/>
                                            </p:txEl>
                                          </p:spTgt>
                                        </p:tgtEl>
                                        <p:attrNameLst>
                                          <p:attrName>style.visibility</p:attrName>
                                        </p:attrNameLst>
                                      </p:cBhvr>
                                      <p:to>
                                        <p:strVal val="visible"/>
                                      </p:to>
                                    </p:set>
                                    <p:animEffect filter="fade" transition="in">
                                      <p:cBhvr>
                                        <p:cTn dur="500"/>
                                        <p:tgtEl>
                                          <p:spTgt spid="442">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xEl>
                                              <p:pRg end="17" st="17"/>
                                            </p:txEl>
                                          </p:spTgt>
                                        </p:tgtEl>
                                        <p:attrNameLst>
                                          <p:attrName>style.visibility</p:attrName>
                                        </p:attrNameLst>
                                      </p:cBhvr>
                                      <p:to>
                                        <p:strVal val="visible"/>
                                      </p:to>
                                    </p:set>
                                    <p:animEffect filter="fade" transition="in">
                                      <p:cBhvr>
                                        <p:cTn dur="500"/>
                                        <p:tgtEl>
                                          <p:spTgt spid="442">
                                            <p:txEl>
                                              <p:pRg end="17" st="1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
          <p:cNvSpPr txBox="1"/>
          <p:nvPr>
            <p:ph idx="1" type="body"/>
          </p:nvPr>
        </p:nvSpPr>
        <p:spPr>
          <a:xfrm>
            <a:off x="457200" y="1447800"/>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088"/>
              <a:buFont typeface="Noto Sans Symbols"/>
              <a:buChar char="🞂"/>
            </a:pPr>
            <a:r>
              <a:rPr b="0" i="0" lang="en-US" sz="1600" u="none" cap="none" strike="noStrike">
                <a:solidFill>
                  <a:schemeClr val="dk1"/>
                </a:solidFill>
                <a:latin typeface="Lucida Sans"/>
                <a:ea typeface="Lucida Sans"/>
                <a:cs typeface="Lucida Sans"/>
                <a:sym typeface="Lucida Sans"/>
              </a:rPr>
              <a:t>Bob, Alice want to communicate “securely”</a:t>
            </a:r>
            <a:endParaRPr/>
          </a:p>
          <a:p>
            <a:pPr indent="-255587" lvl="0" marL="365125" marR="0" rtl="0" algn="l">
              <a:lnSpc>
                <a:spcPct val="100000"/>
              </a:lnSpc>
              <a:spcBef>
                <a:spcPts val="400"/>
              </a:spcBef>
              <a:spcAft>
                <a:spcPts val="0"/>
              </a:spcAft>
              <a:buClr>
                <a:schemeClr val="accent1"/>
              </a:buClr>
              <a:buSzPts val="1088"/>
              <a:buFont typeface="Noto Sans Symbols"/>
              <a:buChar char="🞂"/>
            </a:pPr>
            <a:r>
              <a:rPr b="0" i="0" lang="en-US" sz="1600" u="none" cap="none" strike="noStrike">
                <a:solidFill>
                  <a:schemeClr val="dk1"/>
                </a:solidFill>
                <a:latin typeface="Lucida Sans"/>
                <a:ea typeface="Lucida Sans"/>
                <a:cs typeface="Lucida Sans"/>
                <a:sym typeface="Lucida Sans"/>
              </a:rPr>
              <a:t>Trudy (intruder) may intercept, delete, add messages</a:t>
            </a:r>
            <a:endParaRPr/>
          </a:p>
          <a:p>
            <a:pPr indent="-186500" lvl="0" marL="365125" marR="0" rtl="0" algn="l">
              <a:spcBef>
                <a:spcPts val="400"/>
              </a:spcBef>
              <a:spcAft>
                <a:spcPts val="0"/>
              </a:spcAft>
              <a:buClr>
                <a:schemeClr val="accent1"/>
              </a:buClr>
              <a:buSzPts val="1088"/>
              <a:buFont typeface="Noto Sans Symbols"/>
              <a:buNone/>
            </a:pPr>
            <a:r>
              <a:t/>
            </a:r>
            <a:endParaRPr b="0" i="0" sz="1600" u="none">
              <a:solidFill>
                <a:schemeClr val="dk1"/>
              </a:solidFill>
              <a:latin typeface="Lucida Sans"/>
              <a:ea typeface="Lucida Sans"/>
              <a:cs typeface="Lucida Sans"/>
              <a:sym typeface="Lucida Sans"/>
            </a:endParaRPr>
          </a:p>
        </p:txBody>
      </p:sp>
      <p:sp>
        <p:nvSpPr>
          <p:cNvPr id="185" name="Google Shape;185;p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100" u="none" cap="none" strike="noStrike">
                <a:solidFill>
                  <a:schemeClr val="dk2"/>
                </a:solidFill>
                <a:latin typeface="Lucida Sans"/>
                <a:ea typeface="Lucida Sans"/>
                <a:cs typeface="Lucida Sans"/>
                <a:sym typeface="Lucida Sans"/>
              </a:rPr>
              <a:t>Notations used in Security world</a:t>
            </a:r>
            <a:endParaRPr/>
          </a:p>
        </p:txBody>
      </p:sp>
      <p:pic>
        <p:nvPicPr>
          <p:cNvPr descr="Alice" id="186" name="Google Shape;186;p4"/>
          <p:cNvPicPr preferRelativeResize="0"/>
          <p:nvPr/>
        </p:nvPicPr>
        <p:blipFill rotWithShape="1">
          <a:blip r:embed="rId3">
            <a:alphaModFix/>
          </a:blip>
          <a:srcRect b="0" l="0" r="0" t="0"/>
          <a:stretch/>
        </p:blipFill>
        <p:spPr>
          <a:xfrm>
            <a:off x="1292225" y="2457450"/>
            <a:ext cx="698500" cy="862012"/>
          </a:xfrm>
          <a:prstGeom prst="rect">
            <a:avLst/>
          </a:prstGeom>
          <a:noFill/>
          <a:ln>
            <a:noFill/>
          </a:ln>
        </p:spPr>
      </p:pic>
      <p:pic>
        <p:nvPicPr>
          <p:cNvPr descr="Bob" id="187" name="Google Shape;187;p4"/>
          <p:cNvPicPr preferRelativeResize="0"/>
          <p:nvPr/>
        </p:nvPicPr>
        <p:blipFill rotWithShape="1">
          <a:blip r:embed="rId4">
            <a:alphaModFix/>
          </a:blip>
          <a:srcRect b="0" l="0" r="0" t="0"/>
          <a:stretch/>
        </p:blipFill>
        <p:spPr>
          <a:xfrm>
            <a:off x="6981825" y="2505075"/>
            <a:ext cx="812800" cy="830262"/>
          </a:xfrm>
          <a:prstGeom prst="rect">
            <a:avLst/>
          </a:prstGeom>
          <a:noFill/>
          <a:ln>
            <a:noFill/>
          </a:ln>
        </p:spPr>
      </p:pic>
      <p:pic>
        <p:nvPicPr>
          <p:cNvPr descr="Eve" id="188" name="Google Shape;188;p4"/>
          <p:cNvPicPr preferRelativeResize="0"/>
          <p:nvPr/>
        </p:nvPicPr>
        <p:blipFill rotWithShape="1">
          <a:blip r:embed="rId5">
            <a:alphaModFix/>
          </a:blip>
          <a:srcRect b="0" l="0" r="0" t="0"/>
          <a:stretch/>
        </p:blipFill>
        <p:spPr>
          <a:xfrm>
            <a:off x="4322762" y="4424362"/>
            <a:ext cx="1082675" cy="1295400"/>
          </a:xfrm>
          <a:prstGeom prst="rect">
            <a:avLst/>
          </a:prstGeom>
          <a:noFill/>
          <a:ln>
            <a:noFill/>
          </a:ln>
        </p:spPr>
      </p:pic>
      <p:sp>
        <p:nvSpPr>
          <p:cNvPr id="189" name="Google Shape;189;p4"/>
          <p:cNvSpPr txBox="1"/>
          <p:nvPr/>
        </p:nvSpPr>
        <p:spPr>
          <a:xfrm>
            <a:off x="1998662" y="3287712"/>
            <a:ext cx="1150937"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secure</a:t>
            </a:r>
            <a:endParaRPr/>
          </a:p>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sender</a:t>
            </a:r>
            <a:endParaRPr/>
          </a:p>
        </p:txBody>
      </p:sp>
      <p:sp>
        <p:nvSpPr>
          <p:cNvPr id="190" name="Google Shape;190;p4"/>
          <p:cNvSpPr txBox="1"/>
          <p:nvPr/>
        </p:nvSpPr>
        <p:spPr>
          <a:xfrm>
            <a:off x="5745162" y="3314700"/>
            <a:ext cx="1366837"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secure</a:t>
            </a:r>
            <a:endParaRPr/>
          </a:p>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receiver</a:t>
            </a:r>
            <a:endParaRPr/>
          </a:p>
        </p:txBody>
      </p:sp>
      <p:sp>
        <p:nvSpPr>
          <p:cNvPr id="191" name="Google Shape;191;p4"/>
          <p:cNvSpPr txBox="1"/>
          <p:nvPr/>
        </p:nvSpPr>
        <p:spPr>
          <a:xfrm>
            <a:off x="2967037" y="2547937"/>
            <a:ext cx="124460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channel</a:t>
            </a:r>
            <a:endParaRPr/>
          </a:p>
        </p:txBody>
      </p:sp>
      <p:sp>
        <p:nvSpPr>
          <p:cNvPr id="192" name="Google Shape;192;p4"/>
          <p:cNvSpPr txBox="1"/>
          <p:nvPr/>
        </p:nvSpPr>
        <p:spPr>
          <a:xfrm>
            <a:off x="3343275" y="3490912"/>
            <a:ext cx="2447925" cy="366712"/>
          </a:xfrm>
          <a:prstGeom prst="rect">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93" name="Google Shape;193;p4"/>
          <p:cNvCxnSpPr/>
          <p:nvPr/>
        </p:nvCxnSpPr>
        <p:spPr>
          <a:xfrm>
            <a:off x="3289300" y="3703637"/>
            <a:ext cx="2460625" cy="0"/>
          </a:xfrm>
          <a:prstGeom prst="straightConnector1">
            <a:avLst/>
          </a:prstGeom>
          <a:noFill/>
          <a:ln cap="flat" cmpd="sng" w="76200">
            <a:solidFill>
              <a:schemeClr val="dk1"/>
            </a:solidFill>
            <a:prstDash val="solid"/>
            <a:miter lim="800000"/>
            <a:headEnd len="med" w="med" type="triangle"/>
            <a:tailEnd len="med" w="med" type="triangle"/>
          </a:ln>
        </p:spPr>
      </p:cxnSp>
      <p:sp>
        <p:nvSpPr>
          <p:cNvPr id="194" name="Google Shape;194;p4"/>
          <p:cNvSpPr txBox="1"/>
          <p:nvPr/>
        </p:nvSpPr>
        <p:spPr>
          <a:xfrm>
            <a:off x="4114800" y="2505075"/>
            <a:ext cx="1889125" cy="641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data, control messages</a:t>
            </a:r>
            <a:endParaRPr/>
          </a:p>
        </p:txBody>
      </p:sp>
      <p:sp>
        <p:nvSpPr>
          <p:cNvPr id="195" name="Google Shape;195;p4"/>
          <p:cNvSpPr/>
          <p:nvPr/>
        </p:nvSpPr>
        <p:spPr>
          <a:xfrm>
            <a:off x="3768725" y="3743325"/>
            <a:ext cx="573087" cy="914400"/>
          </a:xfrm>
          <a:custGeom>
            <a:rect b="b" l="l" r="r" t="t"/>
            <a:pathLst>
              <a:path extrusionOk="0" h="789" w="344">
                <a:moveTo>
                  <a:pt x="0" y="0"/>
                </a:moveTo>
                <a:cubicBezTo>
                  <a:pt x="52" y="24"/>
                  <a:pt x="255" y="10"/>
                  <a:pt x="310" y="142"/>
                </a:cubicBezTo>
                <a:cubicBezTo>
                  <a:pt x="344" y="248"/>
                  <a:pt x="324" y="654"/>
                  <a:pt x="328" y="789"/>
                </a:cubicBezTo>
              </a:path>
            </a:pathLst>
          </a:custGeom>
          <a:no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96" name="Google Shape;196;p4"/>
          <p:cNvSpPr/>
          <p:nvPr/>
        </p:nvSpPr>
        <p:spPr>
          <a:xfrm flipH="1">
            <a:off x="4443412" y="3741737"/>
            <a:ext cx="573087" cy="914400"/>
          </a:xfrm>
          <a:custGeom>
            <a:rect b="b" l="l" r="r" t="t"/>
            <a:pathLst>
              <a:path extrusionOk="0" h="789" w="344">
                <a:moveTo>
                  <a:pt x="0" y="0"/>
                </a:moveTo>
                <a:cubicBezTo>
                  <a:pt x="52" y="24"/>
                  <a:pt x="255" y="10"/>
                  <a:pt x="310" y="142"/>
                </a:cubicBezTo>
                <a:cubicBezTo>
                  <a:pt x="344" y="248"/>
                  <a:pt x="324" y="654"/>
                  <a:pt x="328" y="789"/>
                </a:cubicBezTo>
              </a:path>
            </a:pathLst>
          </a:custGeom>
          <a:noFill/>
          <a:ln cap="flat" cmpd="sng" w="571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197" name="Google Shape;197;p4"/>
          <p:cNvCxnSpPr/>
          <p:nvPr/>
        </p:nvCxnSpPr>
        <p:spPr>
          <a:xfrm>
            <a:off x="1193800" y="3673475"/>
            <a:ext cx="814387" cy="0"/>
          </a:xfrm>
          <a:prstGeom prst="straightConnector1">
            <a:avLst/>
          </a:prstGeom>
          <a:noFill/>
          <a:ln cap="flat" cmpd="sng" w="28575">
            <a:solidFill>
              <a:schemeClr val="dk1"/>
            </a:solidFill>
            <a:prstDash val="solid"/>
            <a:miter lim="800000"/>
            <a:headEnd len="med" w="med" type="none"/>
            <a:tailEnd len="med" w="med" type="triangle"/>
          </a:ln>
        </p:spPr>
      </p:cxnSp>
      <p:sp>
        <p:nvSpPr>
          <p:cNvPr id="198" name="Google Shape;198;p4"/>
          <p:cNvSpPr txBox="1"/>
          <p:nvPr/>
        </p:nvSpPr>
        <p:spPr>
          <a:xfrm>
            <a:off x="419100" y="3403600"/>
            <a:ext cx="817562"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data</a:t>
            </a:r>
            <a:endParaRPr/>
          </a:p>
        </p:txBody>
      </p:sp>
      <p:cxnSp>
        <p:nvCxnSpPr>
          <p:cNvPr id="199" name="Google Shape;199;p4"/>
          <p:cNvCxnSpPr/>
          <p:nvPr/>
        </p:nvCxnSpPr>
        <p:spPr>
          <a:xfrm>
            <a:off x="7086600" y="3643312"/>
            <a:ext cx="814387" cy="0"/>
          </a:xfrm>
          <a:prstGeom prst="straightConnector1">
            <a:avLst/>
          </a:prstGeom>
          <a:noFill/>
          <a:ln cap="flat" cmpd="sng" w="28575">
            <a:solidFill>
              <a:schemeClr val="dk1"/>
            </a:solidFill>
            <a:prstDash val="solid"/>
            <a:miter lim="800000"/>
            <a:headEnd len="med" w="med" type="none"/>
            <a:tailEnd len="med" w="med" type="triangle"/>
          </a:ln>
        </p:spPr>
      </p:cxnSp>
      <p:sp>
        <p:nvSpPr>
          <p:cNvPr id="200" name="Google Shape;200;p4"/>
          <p:cNvSpPr txBox="1"/>
          <p:nvPr/>
        </p:nvSpPr>
        <p:spPr>
          <a:xfrm>
            <a:off x="7874000" y="3373437"/>
            <a:ext cx="817562"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data</a:t>
            </a:r>
            <a:endParaRPr/>
          </a:p>
        </p:txBody>
      </p:sp>
      <p:sp>
        <p:nvSpPr>
          <p:cNvPr id="201" name="Google Shape;201;p4"/>
          <p:cNvSpPr txBox="1"/>
          <p:nvPr/>
        </p:nvSpPr>
        <p:spPr>
          <a:xfrm>
            <a:off x="615950" y="2176462"/>
            <a:ext cx="900112"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2400"/>
              <a:buFont typeface="Arial"/>
              <a:buNone/>
            </a:pPr>
            <a:r>
              <a:rPr b="0" i="0" lang="en-US" sz="2400" u="none">
                <a:solidFill>
                  <a:schemeClr val="accent2"/>
                </a:solidFill>
                <a:latin typeface="Arial"/>
                <a:ea typeface="Arial"/>
                <a:cs typeface="Arial"/>
                <a:sym typeface="Arial"/>
              </a:rPr>
              <a:t>Alice</a:t>
            </a:r>
            <a:endParaRPr/>
          </a:p>
        </p:txBody>
      </p:sp>
      <p:sp>
        <p:nvSpPr>
          <p:cNvPr id="202" name="Google Shape;202;p4"/>
          <p:cNvSpPr txBox="1"/>
          <p:nvPr/>
        </p:nvSpPr>
        <p:spPr>
          <a:xfrm>
            <a:off x="7670800" y="2187575"/>
            <a:ext cx="71755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2400"/>
              <a:buFont typeface="Arial"/>
              <a:buNone/>
            </a:pPr>
            <a:r>
              <a:rPr b="0" i="0" lang="en-US" sz="2400" u="none">
                <a:solidFill>
                  <a:schemeClr val="accent2"/>
                </a:solidFill>
                <a:latin typeface="Arial"/>
                <a:ea typeface="Arial"/>
                <a:cs typeface="Arial"/>
                <a:sym typeface="Arial"/>
              </a:rPr>
              <a:t>Bob</a:t>
            </a:r>
            <a:endParaRPr/>
          </a:p>
        </p:txBody>
      </p:sp>
      <p:sp>
        <p:nvSpPr>
          <p:cNvPr id="203" name="Google Shape;203;p4"/>
          <p:cNvSpPr txBox="1"/>
          <p:nvPr/>
        </p:nvSpPr>
        <p:spPr>
          <a:xfrm>
            <a:off x="3273425" y="4814887"/>
            <a:ext cx="1035050" cy="457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accent2"/>
              </a:buClr>
              <a:buSzPts val="2400"/>
              <a:buFont typeface="Arial"/>
              <a:buNone/>
            </a:pPr>
            <a:r>
              <a:rPr b="0" i="0" lang="en-US" sz="2400" u="none">
                <a:solidFill>
                  <a:schemeClr val="accent2"/>
                </a:solidFill>
                <a:latin typeface="Arial"/>
                <a:ea typeface="Arial"/>
                <a:cs typeface="Arial"/>
                <a:sym typeface="Arial"/>
              </a:rPr>
              <a:t>Trudy</a:t>
            </a:r>
            <a:endParaRPr/>
          </a:p>
        </p:txBody>
      </p:sp>
      <p:sp>
        <p:nvSpPr>
          <p:cNvPr id="204" name="Google Shape;204;p4"/>
          <p:cNvSpPr txBox="1"/>
          <p:nvPr/>
        </p:nvSpPr>
        <p:spPr>
          <a:xfrm>
            <a:off x="2052637" y="3281362"/>
            <a:ext cx="1293812" cy="80327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5" name="Google Shape;205;p4"/>
          <p:cNvSpPr txBox="1"/>
          <p:nvPr/>
        </p:nvSpPr>
        <p:spPr>
          <a:xfrm>
            <a:off x="1998662" y="3243262"/>
            <a:ext cx="1150937"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secure</a:t>
            </a:r>
            <a:endParaRPr/>
          </a:p>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sender</a:t>
            </a:r>
            <a:endParaRPr/>
          </a:p>
        </p:txBody>
      </p:sp>
      <p:sp>
        <p:nvSpPr>
          <p:cNvPr id="206" name="Google Shape;206;p4"/>
          <p:cNvSpPr txBox="1"/>
          <p:nvPr/>
        </p:nvSpPr>
        <p:spPr>
          <a:xfrm>
            <a:off x="5768975" y="3357562"/>
            <a:ext cx="1293812" cy="80327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07" name="Google Shape;207;p4"/>
          <p:cNvSpPr txBox="1"/>
          <p:nvPr/>
        </p:nvSpPr>
        <p:spPr>
          <a:xfrm>
            <a:off x="5715000" y="3319462"/>
            <a:ext cx="1281112" cy="830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secure</a:t>
            </a:r>
            <a:endParaRPr/>
          </a:p>
          <a:p>
            <a:pPr indent="0" lvl="0" marL="0" marR="0" rtl="0" algn="ctr">
              <a:lnSpc>
                <a:spcPct val="100000"/>
              </a:lnSpc>
              <a:spcBef>
                <a:spcPts val="0"/>
              </a:spcBef>
              <a:spcAft>
                <a:spcPts val="0"/>
              </a:spcAft>
              <a:buClr>
                <a:schemeClr val="lt1"/>
              </a:buClr>
              <a:buSzPts val="2400"/>
              <a:buFont typeface="Arial"/>
              <a:buNone/>
            </a:pPr>
            <a:r>
              <a:rPr b="0" i="0" lang="en-US" sz="2400" u="none">
                <a:solidFill>
                  <a:schemeClr val="lt1"/>
                </a:solidFill>
                <a:latin typeface="Arial"/>
                <a:ea typeface="Arial"/>
                <a:cs typeface="Arial"/>
                <a:sym typeface="Arial"/>
              </a:rPr>
              <a:t>receiver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One such OTP is the </a:t>
            </a:r>
            <a:r>
              <a:rPr b="1" i="1" lang="en-US" sz="2000" u="none">
                <a:solidFill>
                  <a:schemeClr val="accent2"/>
                </a:solidFill>
                <a:latin typeface="Lucida Sans"/>
                <a:ea typeface="Lucida Sans"/>
                <a:cs typeface="Lucida Sans"/>
                <a:sym typeface="Lucida Sans"/>
              </a:rPr>
              <a:t>Vernam cipher</a:t>
            </a:r>
            <a:r>
              <a:rPr b="0" i="0" lang="en-US" sz="2000" u="none">
                <a:solidFill>
                  <a:schemeClr val="dk1"/>
                </a:solidFill>
                <a:latin typeface="Lucida Sans"/>
                <a:ea typeface="Lucida Sans"/>
                <a:cs typeface="Lucida Sans"/>
                <a:sym typeface="Lucida Sans"/>
              </a:rPr>
              <a:t> devised by Gilbert Vernam for AT&amp;T.</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Basic encryption involves an arbitrarily long non repeating sequence of numbers that are combined with the plain text.</a:t>
            </a:r>
            <a:endParaRPr/>
          </a:p>
          <a:p>
            <a:pPr indent="-139001"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139001"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139001"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Eg: Message to be encrypted---🡪</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a:t>
            </a:r>
            <a:r>
              <a:rPr b="0" i="0" lang="en-US" sz="2000" u="none">
                <a:solidFill>
                  <a:schemeClr val="accent2"/>
                </a:solidFill>
                <a:latin typeface="Lucida Sans"/>
                <a:ea typeface="Lucida Sans"/>
                <a:cs typeface="Lucida Sans"/>
                <a:sym typeface="Lucida Sans"/>
              </a:rPr>
              <a:t>VERNAM CIPHER</a:t>
            </a:r>
            <a:endParaRPr/>
          </a:p>
        </p:txBody>
      </p:sp>
      <p:pic>
        <p:nvPicPr>
          <p:cNvPr id="449" name="Google Shape;449;p40"/>
          <p:cNvPicPr preferRelativeResize="0"/>
          <p:nvPr/>
        </p:nvPicPr>
        <p:blipFill rotWithShape="1">
          <a:blip r:embed="rId3">
            <a:alphaModFix/>
          </a:blip>
          <a:srcRect b="0" l="0" r="0" t="0"/>
          <a:stretch/>
        </p:blipFill>
        <p:spPr>
          <a:xfrm>
            <a:off x="1600200" y="2725737"/>
            <a:ext cx="6400800" cy="2913062"/>
          </a:xfrm>
          <a:prstGeom prst="rect">
            <a:avLst/>
          </a:prstGeom>
          <a:noFill/>
          <a:ln>
            <a:noFill/>
          </a:ln>
        </p:spPr>
      </p:pic>
      <p:sp>
        <p:nvSpPr>
          <p:cNvPr id="450" name="Google Shape;450;p40"/>
          <p:cNvSpPr txBox="1"/>
          <p:nvPr/>
        </p:nvSpPr>
        <p:spPr>
          <a:xfrm>
            <a:off x="609600" y="427037"/>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51" name="Google Shape;451;p4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animEffect filter="fade" transition="in">
                                      <p:cBhvr>
                                        <p:cTn dur="500"/>
                                        <p:tgtEl>
                                          <p:spTgt spid="4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animEffect filter="fade" transition="in">
                                      <p:cBhvr>
                                        <p:cTn dur="500"/>
                                        <p:tgtEl>
                                          <p:spTgt spid="4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2" st="2"/>
                                            </p:txEl>
                                          </p:spTgt>
                                        </p:tgtEl>
                                        <p:attrNameLst>
                                          <p:attrName>style.visibility</p:attrName>
                                        </p:attrNameLst>
                                      </p:cBhvr>
                                      <p:to>
                                        <p:strVal val="visible"/>
                                      </p:to>
                                    </p:set>
                                    <p:animEffect filter="fade" transition="in">
                                      <p:cBhvr>
                                        <p:cTn dur="500"/>
                                        <p:tgtEl>
                                          <p:spTgt spid="4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3" st="3"/>
                                            </p:txEl>
                                          </p:spTgt>
                                        </p:tgtEl>
                                        <p:attrNameLst>
                                          <p:attrName>style.visibility</p:attrName>
                                        </p:attrNameLst>
                                      </p:cBhvr>
                                      <p:to>
                                        <p:strVal val="visible"/>
                                      </p:to>
                                    </p:set>
                                    <p:animEffect filter="fade" transition="in">
                                      <p:cBhvr>
                                        <p:cTn dur="500"/>
                                        <p:tgtEl>
                                          <p:spTgt spid="4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4" st="4"/>
                                            </p:txEl>
                                          </p:spTgt>
                                        </p:tgtEl>
                                        <p:attrNameLst>
                                          <p:attrName>style.visibility</p:attrName>
                                        </p:attrNameLst>
                                      </p:cBhvr>
                                      <p:to>
                                        <p:strVal val="visible"/>
                                      </p:to>
                                    </p:set>
                                    <p:animEffect filter="fade" transition="in">
                                      <p:cBhvr>
                                        <p:cTn dur="500"/>
                                        <p:tgtEl>
                                          <p:spTgt spid="44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5" st="5"/>
                                            </p:txEl>
                                          </p:spTgt>
                                        </p:tgtEl>
                                        <p:attrNameLst>
                                          <p:attrName>style.visibility</p:attrName>
                                        </p:attrNameLst>
                                      </p:cBhvr>
                                      <p:to>
                                        <p:strVal val="visible"/>
                                      </p:to>
                                    </p:set>
                                    <p:animEffect filter="fade" transition="in">
                                      <p:cBhvr>
                                        <p:cTn dur="500"/>
                                        <p:tgtEl>
                                          <p:spTgt spid="44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6" st="6"/>
                                            </p:txEl>
                                          </p:spTgt>
                                        </p:tgtEl>
                                        <p:attrNameLst>
                                          <p:attrName>style.visibility</p:attrName>
                                        </p:attrNameLst>
                                      </p:cBhvr>
                                      <p:to>
                                        <p:strVal val="visible"/>
                                      </p:to>
                                    </p:set>
                                    <p:animEffect filter="fade" transition="in">
                                      <p:cBhvr>
                                        <p:cTn dur="500"/>
                                        <p:tgtEl>
                                          <p:spTgt spid="44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7" st="7"/>
                                            </p:txEl>
                                          </p:spTgt>
                                        </p:tgtEl>
                                        <p:attrNameLst>
                                          <p:attrName>style.visibility</p:attrName>
                                        </p:attrNameLst>
                                      </p:cBhvr>
                                      <p:to>
                                        <p:strVal val="visible"/>
                                      </p:to>
                                    </p:set>
                                    <p:animEffect filter="fade" transition="in">
                                      <p:cBhvr>
                                        <p:cTn dur="500"/>
                                        <p:tgtEl>
                                          <p:spTgt spid="44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8" st="8"/>
                                            </p:txEl>
                                          </p:spTgt>
                                        </p:tgtEl>
                                        <p:attrNameLst>
                                          <p:attrName>style.visibility</p:attrName>
                                        </p:attrNameLst>
                                      </p:cBhvr>
                                      <p:to>
                                        <p:strVal val="visible"/>
                                      </p:to>
                                    </p:set>
                                    <p:animEffect filter="fade" transition="in">
                                      <p:cBhvr>
                                        <p:cTn dur="500"/>
                                        <p:tgtEl>
                                          <p:spTgt spid="44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9" st="9"/>
                                            </p:txEl>
                                          </p:spTgt>
                                        </p:tgtEl>
                                        <p:attrNameLst>
                                          <p:attrName>style.visibility</p:attrName>
                                        </p:attrNameLst>
                                      </p:cBhvr>
                                      <p:to>
                                        <p:strVal val="visible"/>
                                      </p:to>
                                    </p:set>
                                    <p:animEffect filter="fade" transition="in">
                                      <p:cBhvr>
                                        <p:cTn dur="500"/>
                                        <p:tgtEl>
                                          <p:spTgt spid="44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10" st="10"/>
                                            </p:txEl>
                                          </p:spTgt>
                                        </p:tgtEl>
                                        <p:attrNameLst>
                                          <p:attrName>style.visibility</p:attrName>
                                        </p:attrNameLst>
                                      </p:cBhvr>
                                      <p:to>
                                        <p:strVal val="visible"/>
                                      </p:to>
                                    </p:set>
                                    <p:animEffect filter="fade" transition="in">
                                      <p:cBhvr>
                                        <p:cTn dur="500"/>
                                        <p:tgtEl>
                                          <p:spTgt spid="44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1"/>
          <p:cNvSpPr txBox="1"/>
          <p:nvPr>
            <p:ph idx="1" type="body"/>
          </p:nvPr>
        </p:nvSpPr>
        <p:spPr>
          <a:xfrm>
            <a:off x="457200" y="1447800"/>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80000"/>
              </a:lnSpc>
              <a:spcBef>
                <a:spcPts val="0"/>
              </a:spcBef>
              <a:spcAft>
                <a:spcPts val="0"/>
              </a:spcAft>
              <a:buSzPts val="1360"/>
              <a:buNone/>
            </a:pPr>
            <a:r>
              <a:rPr b="0" i="0" lang="en-US" sz="2000" u="none">
                <a:solidFill>
                  <a:schemeClr val="accent2"/>
                </a:solidFill>
                <a:latin typeface="Arial"/>
                <a:ea typeface="Arial"/>
                <a:cs typeface="Arial"/>
                <a:sym typeface="Arial"/>
              </a:rPr>
              <a:t>Step 1: Convert the letters to their numeric equivalents</a:t>
            </a:r>
            <a:endParaRPr/>
          </a:p>
          <a:p>
            <a:pPr indent="-255587" lvl="0" marL="365125" rtl="0" algn="l">
              <a:lnSpc>
                <a:spcPct val="80000"/>
              </a:lnSpc>
              <a:spcBef>
                <a:spcPts val="400"/>
              </a:spcBef>
              <a:spcAft>
                <a:spcPts val="0"/>
              </a:spcAft>
              <a:buSzPts val="1360"/>
              <a:buNone/>
            </a:pPr>
            <a:r>
              <a:t/>
            </a:r>
            <a:endParaRPr b="0" i="0" sz="2000" u="none">
              <a:solidFill>
                <a:schemeClr val="accent2"/>
              </a:solidFill>
              <a:latin typeface="Arial"/>
              <a:ea typeface="Arial"/>
              <a:cs typeface="Arial"/>
              <a:sym typeface="Arial"/>
            </a:endParaRPr>
          </a:p>
          <a:p>
            <a:pPr indent="-255587" lvl="0" marL="365125" rtl="0" algn="l">
              <a:lnSpc>
                <a:spcPct val="80000"/>
              </a:lnSpc>
              <a:spcBef>
                <a:spcPts val="400"/>
              </a:spcBef>
              <a:spcAft>
                <a:spcPts val="0"/>
              </a:spcAft>
              <a:buSzPts val="1360"/>
              <a:buNone/>
            </a:pPr>
            <a:r>
              <a:rPr b="0" i="0" lang="en-US" sz="2000" u="none">
                <a:solidFill>
                  <a:schemeClr val="accent2"/>
                </a:solidFill>
                <a:latin typeface="Arial"/>
                <a:ea typeface="Arial"/>
                <a:cs typeface="Arial"/>
                <a:sym typeface="Arial"/>
              </a:rPr>
              <a:t>  V    E    R    N    A    M     C    I    P    H    E    R</a:t>
            </a:r>
            <a:endParaRPr/>
          </a:p>
          <a:p>
            <a:pPr indent="-255587" lvl="0" marL="365125" rtl="0" algn="l">
              <a:lnSpc>
                <a:spcPct val="80000"/>
              </a:lnSpc>
              <a:spcBef>
                <a:spcPts val="400"/>
              </a:spcBef>
              <a:spcAft>
                <a:spcPts val="0"/>
              </a:spcAft>
              <a:buSzPts val="1360"/>
              <a:buNone/>
            </a:pPr>
            <a:r>
              <a:rPr b="0" i="0" lang="en-US" sz="2000" u="none">
                <a:solidFill>
                  <a:schemeClr val="accent2"/>
                </a:solidFill>
                <a:latin typeface="Arial"/>
                <a:ea typeface="Arial"/>
                <a:cs typeface="Arial"/>
                <a:sym typeface="Arial"/>
              </a:rPr>
              <a:t>  </a:t>
            </a:r>
            <a:r>
              <a:rPr b="0" i="0" lang="en-US" sz="2000" u="none">
                <a:solidFill>
                  <a:schemeClr val="dk1"/>
                </a:solidFill>
                <a:latin typeface="Arial"/>
                <a:ea typeface="Arial"/>
                <a:cs typeface="Arial"/>
                <a:sym typeface="Arial"/>
              </a:rPr>
              <a:t>21  4    17  13    0    12     2    8  15    7    4    17</a:t>
            </a:r>
            <a:endParaRPr/>
          </a:p>
          <a:p>
            <a:pPr indent="-255587" lvl="0" marL="365125" rtl="0" algn="l">
              <a:lnSpc>
                <a:spcPct val="8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80000"/>
              </a:lnSpc>
              <a:spcBef>
                <a:spcPts val="400"/>
              </a:spcBef>
              <a:spcAft>
                <a:spcPts val="0"/>
              </a:spcAft>
              <a:buSzPts val="1360"/>
              <a:buNone/>
            </a:pPr>
            <a:r>
              <a:rPr b="0" i="0" lang="en-US" sz="2000" u="none">
                <a:solidFill>
                  <a:schemeClr val="dk1"/>
                </a:solidFill>
                <a:latin typeface="Arial"/>
                <a:ea typeface="Arial"/>
                <a:cs typeface="Arial"/>
                <a:sym typeface="Arial"/>
              </a:rPr>
              <a:t>Assume the random 2 digit no. series (key)</a:t>
            </a:r>
            <a:endParaRPr/>
          </a:p>
          <a:p>
            <a:pPr indent="-255587" lvl="0" marL="365125" rtl="0" algn="l">
              <a:lnSpc>
                <a:spcPct val="8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80000"/>
              </a:lnSpc>
              <a:spcBef>
                <a:spcPts val="400"/>
              </a:spcBef>
              <a:spcAft>
                <a:spcPts val="0"/>
              </a:spcAft>
              <a:buSzPts val="1360"/>
              <a:buNone/>
            </a:pPr>
            <a:r>
              <a:rPr b="0" i="0" lang="en-US" sz="2000" u="none">
                <a:solidFill>
                  <a:schemeClr val="dk1"/>
                </a:solidFill>
                <a:latin typeface="Arial"/>
                <a:ea typeface="Arial"/>
                <a:cs typeface="Arial"/>
                <a:sym typeface="Arial"/>
              </a:rPr>
              <a:t>76   48   16  82  44  03  58  11  60  05  10  88</a:t>
            </a:r>
            <a:endParaRPr/>
          </a:p>
          <a:p>
            <a:pPr indent="-255587" lvl="0" marL="365125" rtl="0" algn="l">
              <a:lnSpc>
                <a:spcPct val="8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80000"/>
              </a:lnSpc>
              <a:spcBef>
                <a:spcPts val="400"/>
              </a:spcBef>
              <a:spcAft>
                <a:spcPts val="0"/>
              </a:spcAft>
              <a:buSzPts val="1360"/>
              <a:buNone/>
            </a:pPr>
            <a:r>
              <a:rPr b="0" i="0" lang="en-US" sz="2000" u="none">
                <a:solidFill>
                  <a:schemeClr val="accent2"/>
                </a:solidFill>
                <a:latin typeface="Arial"/>
                <a:ea typeface="Arial"/>
                <a:cs typeface="Arial"/>
                <a:sym typeface="Arial"/>
              </a:rPr>
              <a:t>Step 2: Add the numeric equivalent and the corresponding 	  random no.</a:t>
            </a:r>
            <a:endParaRPr/>
          </a:p>
          <a:p>
            <a:pPr indent="-255587" lvl="0" marL="365125" rtl="0" algn="l">
              <a:lnSpc>
                <a:spcPct val="80000"/>
              </a:lnSpc>
              <a:spcBef>
                <a:spcPts val="400"/>
              </a:spcBef>
              <a:spcAft>
                <a:spcPts val="0"/>
              </a:spcAft>
              <a:buSzPts val="1360"/>
              <a:buNone/>
            </a:pPr>
            <a:r>
              <a:rPr b="0" i="0" lang="en-US" sz="2000" u="none">
                <a:solidFill>
                  <a:schemeClr val="dk1"/>
                </a:solidFill>
                <a:latin typeface="Arial"/>
                <a:ea typeface="Arial"/>
                <a:cs typeface="Arial"/>
                <a:sym typeface="Arial"/>
              </a:rPr>
              <a:t> </a:t>
            </a:r>
            <a:endParaRPr/>
          </a:p>
          <a:p>
            <a:pPr indent="-255587" lvl="0" marL="365125" rtl="0" algn="l">
              <a:lnSpc>
                <a:spcPct val="80000"/>
              </a:lnSpc>
              <a:spcBef>
                <a:spcPts val="400"/>
              </a:spcBef>
              <a:spcAft>
                <a:spcPts val="0"/>
              </a:spcAft>
              <a:buSzPts val="1360"/>
              <a:buNone/>
            </a:pPr>
            <a:r>
              <a:rPr b="0" i="0" lang="en-US" sz="2000" u="none">
                <a:solidFill>
                  <a:schemeClr val="dk1"/>
                </a:solidFill>
                <a:latin typeface="Arial"/>
                <a:ea typeface="Arial"/>
                <a:cs typeface="Arial"/>
                <a:sym typeface="Arial"/>
              </a:rPr>
              <a:t>Random no + numeric equivalent =sum</a:t>
            </a:r>
            <a:endParaRPr/>
          </a:p>
          <a:p>
            <a:pPr indent="-255587" lvl="0" marL="365125" rtl="0" algn="l">
              <a:lnSpc>
                <a:spcPct val="80000"/>
              </a:lnSpc>
              <a:spcBef>
                <a:spcPts val="400"/>
              </a:spcBef>
              <a:spcAft>
                <a:spcPts val="0"/>
              </a:spcAft>
              <a:buSzPts val="1360"/>
              <a:buNone/>
            </a:pPr>
            <a:r>
              <a:rPr b="0" i="0" lang="en-US" sz="2000" u="none">
                <a:solidFill>
                  <a:schemeClr val="dk1"/>
                </a:solidFill>
                <a:latin typeface="Arial"/>
                <a:ea typeface="Arial"/>
                <a:cs typeface="Arial"/>
                <a:sym typeface="Arial"/>
              </a:rPr>
              <a:t> </a:t>
            </a:r>
            <a:endParaRPr/>
          </a:p>
          <a:p>
            <a:pPr indent="-255587" lvl="0" marL="365125" rtl="0" algn="l">
              <a:lnSpc>
                <a:spcPct val="80000"/>
              </a:lnSpc>
              <a:spcBef>
                <a:spcPts val="400"/>
              </a:spcBef>
              <a:spcAft>
                <a:spcPts val="0"/>
              </a:spcAft>
              <a:buSzPts val="1360"/>
              <a:buNone/>
            </a:pPr>
            <a:r>
              <a:rPr b="0" i="0" lang="en-US" sz="2000" u="none">
                <a:solidFill>
                  <a:schemeClr val="dk1"/>
                </a:solidFill>
                <a:latin typeface="Arial"/>
                <a:ea typeface="Arial"/>
                <a:cs typeface="Arial"/>
                <a:sym typeface="Arial"/>
              </a:rPr>
              <a:t>Sum   97  52  33  95  44  15  60  19  75  12 14  105</a:t>
            </a:r>
            <a:endParaRPr/>
          </a:p>
          <a:p>
            <a:pPr indent="-255587" lvl="0" marL="365125" rtl="0" algn="l">
              <a:lnSpc>
                <a:spcPct val="8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80000"/>
              </a:lnSpc>
              <a:spcBef>
                <a:spcPts val="400"/>
              </a:spcBef>
              <a:spcAft>
                <a:spcPts val="0"/>
              </a:spcAft>
              <a:buSzPts val="1360"/>
              <a:buNone/>
            </a:pPr>
            <a:r>
              <a:rPr b="0" i="0" lang="en-US" sz="2000" u="none">
                <a:solidFill>
                  <a:schemeClr val="dk1"/>
                </a:solidFill>
                <a:latin typeface="Arial"/>
                <a:ea typeface="Arial"/>
                <a:cs typeface="Arial"/>
                <a:sym typeface="Arial"/>
              </a:rPr>
              <a:t>  </a:t>
            </a:r>
            <a:endParaRPr/>
          </a:p>
          <a:p>
            <a:pPr indent="-255587" lvl="0" marL="365125" rtl="0" algn="l">
              <a:lnSpc>
                <a:spcPct val="8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8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8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80000"/>
              </a:lnSpc>
              <a:spcBef>
                <a:spcPts val="400"/>
              </a:spcBef>
              <a:spcAft>
                <a:spcPts val="0"/>
              </a:spcAft>
              <a:buSzPts val="1360"/>
              <a:buNone/>
            </a:pPr>
            <a:r>
              <a:t/>
            </a:r>
            <a:endParaRPr b="0" i="0" sz="2000" u="none">
              <a:solidFill>
                <a:schemeClr val="accent2"/>
              </a:solidFill>
              <a:latin typeface="Arial"/>
              <a:ea typeface="Arial"/>
              <a:cs typeface="Arial"/>
              <a:sym typeface="Arial"/>
            </a:endParaRPr>
          </a:p>
          <a:p>
            <a:pPr indent="-169227" lvl="0" marL="365125" rtl="0" algn="l">
              <a:lnSpc>
                <a:spcPct val="80000"/>
              </a:lnSpc>
              <a:spcBef>
                <a:spcPts val="400"/>
              </a:spcBef>
              <a:spcAft>
                <a:spcPts val="0"/>
              </a:spcAft>
              <a:buClr>
                <a:schemeClr val="accent1"/>
              </a:buClr>
              <a:buSzPts val="1360"/>
              <a:buFont typeface="Noto Sans Symbols"/>
              <a:buNone/>
            </a:pPr>
            <a:r>
              <a:t/>
            </a:r>
            <a:endParaRPr b="0" i="0" sz="2000" u="none">
              <a:solidFill>
                <a:schemeClr val="dk1"/>
              </a:solidFill>
              <a:latin typeface="Arial"/>
              <a:ea typeface="Arial"/>
              <a:cs typeface="Arial"/>
              <a:sym typeface="Arial"/>
            </a:endParaRPr>
          </a:p>
          <a:p>
            <a:pPr indent="-255587" lvl="0" marL="365125" rtl="0" algn="l">
              <a:lnSpc>
                <a:spcPct val="80000"/>
              </a:lnSpc>
              <a:spcBef>
                <a:spcPts val="400"/>
              </a:spcBef>
              <a:spcAft>
                <a:spcPts val="0"/>
              </a:spcAft>
              <a:buSzPts val="1360"/>
              <a:buNone/>
            </a:pPr>
            <a:r>
              <a:rPr b="0" i="0" lang="en-US" sz="2000" u="none">
                <a:solidFill>
                  <a:schemeClr val="dk1"/>
                </a:solidFill>
                <a:latin typeface="Arial"/>
                <a:ea typeface="Arial"/>
                <a:cs typeface="Arial"/>
                <a:sym typeface="Arial"/>
              </a:rPr>
              <a:t>		</a:t>
            </a:r>
            <a:endParaRPr/>
          </a:p>
        </p:txBody>
      </p:sp>
      <p:sp>
        <p:nvSpPr>
          <p:cNvPr id="457" name="Google Shape;457;p4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animEffect filter="fade" transition="in">
                                      <p:cBhvr>
                                        <p:cTn dur="500"/>
                                        <p:tgtEl>
                                          <p:spTgt spid="4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animEffect filter="fade" transition="in">
                                      <p:cBhvr>
                                        <p:cTn dur="500"/>
                                        <p:tgtEl>
                                          <p:spTgt spid="4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animEffect filter="fade" transition="in">
                                      <p:cBhvr>
                                        <p:cTn dur="500"/>
                                        <p:tgtEl>
                                          <p:spTgt spid="4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animEffect filter="fade" transition="in">
                                      <p:cBhvr>
                                        <p:cTn dur="500"/>
                                        <p:tgtEl>
                                          <p:spTgt spid="4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4" st="4"/>
                                            </p:txEl>
                                          </p:spTgt>
                                        </p:tgtEl>
                                        <p:attrNameLst>
                                          <p:attrName>style.visibility</p:attrName>
                                        </p:attrNameLst>
                                      </p:cBhvr>
                                      <p:to>
                                        <p:strVal val="visible"/>
                                      </p:to>
                                    </p:set>
                                    <p:animEffect filter="fade" transition="in">
                                      <p:cBhvr>
                                        <p:cTn dur="500"/>
                                        <p:tgtEl>
                                          <p:spTgt spid="4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5" st="5"/>
                                            </p:txEl>
                                          </p:spTgt>
                                        </p:tgtEl>
                                        <p:attrNameLst>
                                          <p:attrName>style.visibility</p:attrName>
                                        </p:attrNameLst>
                                      </p:cBhvr>
                                      <p:to>
                                        <p:strVal val="visible"/>
                                      </p:to>
                                    </p:set>
                                    <p:animEffect filter="fade" transition="in">
                                      <p:cBhvr>
                                        <p:cTn dur="500"/>
                                        <p:tgtEl>
                                          <p:spTgt spid="4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6" st="6"/>
                                            </p:txEl>
                                          </p:spTgt>
                                        </p:tgtEl>
                                        <p:attrNameLst>
                                          <p:attrName>style.visibility</p:attrName>
                                        </p:attrNameLst>
                                      </p:cBhvr>
                                      <p:to>
                                        <p:strVal val="visible"/>
                                      </p:to>
                                    </p:set>
                                    <p:animEffect filter="fade" transition="in">
                                      <p:cBhvr>
                                        <p:cTn dur="500"/>
                                        <p:tgtEl>
                                          <p:spTgt spid="4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7" st="7"/>
                                            </p:txEl>
                                          </p:spTgt>
                                        </p:tgtEl>
                                        <p:attrNameLst>
                                          <p:attrName>style.visibility</p:attrName>
                                        </p:attrNameLst>
                                      </p:cBhvr>
                                      <p:to>
                                        <p:strVal val="visible"/>
                                      </p:to>
                                    </p:set>
                                    <p:animEffect filter="fade" transition="in">
                                      <p:cBhvr>
                                        <p:cTn dur="500"/>
                                        <p:tgtEl>
                                          <p:spTgt spid="45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8" st="8"/>
                                            </p:txEl>
                                          </p:spTgt>
                                        </p:tgtEl>
                                        <p:attrNameLst>
                                          <p:attrName>style.visibility</p:attrName>
                                        </p:attrNameLst>
                                      </p:cBhvr>
                                      <p:to>
                                        <p:strVal val="visible"/>
                                      </p:to>
                                    </p:set>
                                    <p:animEffect filter="fade" transition="in">
                                      <p:cBhvr>
                                        <p:cTn dur="500"/>
                                        <p:tgtEl>
                                          <p:spTgt spid="45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9" st="9"/>
                                            </p:txEl>
                                          </p:spTgt>
                                        </p:tgtEl>
                                        <p:attrNameLst>
                                          <p:attrName>style.visibility</p:attrName>
                                        </p:attrNameLst>
                                      </p:cBhvr>
                                      <p:to>
                                        <p:strVal val="visible"/>
                                      </p:to>
                                    </p:set>
                                    <p:animEffect filter="fade" transition="in">
                                      <p:cBhvr>
                                        <p:cTn dur="500"/>
                                        <p:tgtEl>
                                          <p:spTgt spid="45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0" st="10"/>
                                            </p:txEl>
                                          </p:spTgt>
                                        </p:tgtEl>
                                        <p:attrNameLst>
                                          <p:attrName>style.visibility</p:attrName>
                                        </p:attrNameLst>
                                      </p:cBhvr>
                                      <p:to>
                                        <p:strVal val="visible"/>
                                      </p:to>
                                    </p:set>
                                    <p:animEffect filter="fade" transition="in">
                                      <p:cBhvr>
                                        <p:cTn dur="500"/>
                                        <p:tgtEl>
                                          <p:spTgt spid="45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1" st="11"/>
                                            </p:txEl>
                                          </p:spTgt>
                                        </p:tgtEl>
                                        <p:attrNameLst>
                                          <p:attrName>style.visibility</p:attrName>
                                        </p:attrNameLst>
                                      </p:cBhvr>
                                      <p:to>
                                        <p:strVal val="visible"/>
                                      </p:to>
                                    </p:set>
                                    <p:animEffect filter="fade" transition="in">
                                      <p:cBhvr>
                                        <p:cTn dur="500"/>
                                        <p:tgtEl>
                                          <p:spTgt spid="456">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2" st="12"/>
                                            </p:txEl>
                                          </p:spTgt>
                                        </p:tgtEl>
                                        <p:attrNameLst>
                                          <p:attrName>style.visibility</p:attrName>
                                        </p:attrNameLst>
                                      </p:cBhvr>
                                      <p:to>
                                        <p:strVal val="visible"/>
                                      </p:to>
                                    </p:set>
                                    <p:animEffect filter="fade" transition="in">
                                      <p:cBhvr>
                                        <p:cTn dur="500"/>
                                        <p:tgtEl>
                                          <p:spTgt spid="456">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3" st="13"/>
                                            </p:txEl>
                                          </p:spTgt>
                                        </p:tgtEl>
                                        <p:attrNameLst>
                                          <p:attrName>style.visibility</p:attrName>
                                        </p:attrNameLst>
                                      </p:cBhvr>
                                      <p:to>
                                        <p:strVal val="visible"/>
                                      </p:to>
                                    </p:set>
                                    <p:animEffect filter="fade" transition="in">
                                      <p:cBhvr>
                                        <p:cTn dur="500"/>
                                        <p:tgtEl>
                                          <p:spTgt spid="456">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4" st="14"/>
                                            </p:txEl>
                                          </p:spTgt>
                                        </p:tgtEl>
                                        <p:attrNameLst>
                                          <p:attrName>style.visibility</p:attrName>
                                        </p:attrNameLst>
                                      </p:cBhvr>
                                      <p:to>
                                        <p:strVal val="visible"/>
                                      </p:to>
                                    </p:set>
                                    <p:animEffect filter="fade" transition="in">
                                      <p:cBhvr>
                                        <p:cTn dur="500"/>
                                        <p:tgtEl>
                                          <p:spTgt spid="456">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5" st="15"/>
                                            </p:txEl>
                                          </p:spTgt>
                                        </p:tgtEl>
                                        <p:attrNameLst>
                                          <p:attrName>style.visibility</p:attrName>
                                        </p:attrNameLst>
                                      </p:cBhvr>
                                      <p:to>
                                        <p:strVal val="visible"/>
                                      </p:to>
                                    </p:set>
                                    <p:animEffect filter="fade" transition="in">
                                      <p:cBhvr>
                                        <p:cTn dur="500"/>
                                        <p:tgtEl>
                                          <p:spTgt spid="456">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6" st="16"/>
                                            </p:txEl>
                                          </p:spTgt>
                                        </p:tgtEl>
                                        <p:attrNameLst>
                                          <p:attrName>style.visibility</p:attrName>
                                        </p:attrNameLst>
                                      </p:cBhvr>
                                      <p:to>
                                        <p:strVal val="visible"/>
                                      </p:to>
                                    </p:set>
                                    <p:animEffect filter="fade" transition="in">
                                      <p:cBhvr>
                                        <p:cTn dur="500"/>
                                        <p:tgtEl>
                                          <p:spTgt spid="456">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7" st="17"/>
                                            </p:txEl>
                                          </p:spTgt>
                                        </p:tgtEl>
                                        <p:attrNameLst>
                                          <p:attrName>style.visibility</p:attrName>
                                        </p:attrNameLst>
                                      </p:cBhvr>
                                      <p:to>
                                        <p:strVal val="visible"/>
                                      </p:to>
                                    </p:set>
                                    <p:animEffect filter="fade" transition="in">
                                      <p:cBhvr>
                                        <p:cTn dur="500"/>
                                        <p:tgtEl>
                                          <p:spTgt spid="456">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8" st="18"/>
                                            </p:txEl>
                                          </p:spTgt>
                                        </p:tgtEl>
                                        <p:attrNameLst>
                                          <p:attrName>style.visibility</p:attrName>
                                        </p:attrNameLst>
                                      </p:cBhvr>
                                      <p:to>
                                        <p:strVal val="visible"/>
                                      </p:to>
                                    </p:set>
                                    <p:animEffect filter="fade" transition="in">
                                      <p:cBhvr>
                                        <p:cTn dur="500"/>
                                        <p:tgtEl>
                                          <p:spTgt spid="456">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19" st="19"/>
                                            </p:txEl>
                                          </p:spTgt>
                                        </p:tgtEl>
                                        <p:attrNameLst>
                                          <p:attrName>style.visibility</p:attrName>
                                        </p:attrNameLst>
                                      </p:cBhvr>
                                      <p:to>
                                        <p:strVal val="visible"/>
                                      </p:to>
                                    </p:set>
                                    <p:animEffect filter="fade" transition="in">
                                      <p:cBhvr>
                                        <p:cTn dur="500"/>
                                        <p:tgtEl>
                                          <p:spTgt spid="456">
                                            <p:txEl>
                                              <p:pRg end="19" st="1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20" st="20"/>
                                            </p:txEl>
                                          </p:spTgt>
                                        </p:tgtEl>
                                        <p:attrNameLst>
                                          <p:attrName>style.visibility</p:attrName>
                                        </p:attrNameLst>
                                      </p:cBhvr>
                                      <p:to>
                                        <p:strVal val="visible"/>
                                      </p:to>
                                    </p:set>
                                    <p:animEffect filter="fade" transition="in">
                                      <p:cBhvr>
                                        <p:cTn dur="500"/>
                                        <p:tgtEl>
                                          <p:spTgt spid="456">
                                            <p:txEl>
                                              <p:pRg end="20" st="2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xEl>
                                              <p:pRg end="21" st="21"/>
                                            </p:txEl>
                                          </p:spTgt>
                                        </p:tgtEl>
                                        <p:attrNameLst>
                                          <p:attrName>style.visibility</p:attrName>
                                        </p:attrNameLst>
                                      </p:cBhvr>
                                      <p:to>
                                        <p:strVal val="visible"/>
                                      </p:to>
                                    </p:set>
                                    <p:animEffect filter="fade" transition="in">
                                      <p:cBhvr>
                                        <p:cTn dur="500"/>
                                        <p:tgtEl>
                                          <p:spTgt spid="456">
                                            <p:txEl>
                                              <p:pRg end="21" st="2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90000"/>
              </a:lnSpc>
              <a:spcBef>
                <a:spcPts val="0"/>
              </a:spcBef>
              <a:spcAft>
                <a:spcPts val="0"/>
              </a:spcAft>
              <a:buSzPts val="1360"/>
              <a:buNone/>
            </a:pPr>
            <a:r>
              <a:rPr b="0" i="0" lang="en-US" sz="2000" u="none">
                <a:solidFill>
                  <a:schemeClr val="dk1"/>
                </a:solidFill>
                <a:latin typeface="Arial"/>
                <a:ea typeface="Arial"/>
                <a:cs typeface="Arial"/>
                <a:sym typeface="Arial"/>
              </a:rPr>
              <a:t>Step 3 : Perform sum mod 26</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19  0  7  17  18  15  8  19  23  12  14  1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Ciphertext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t    a  h   r    s     p    i    t    x   m     o   b</a:t>
            </a:r>
            <a:endParaRPr/>
          </a:p>
          <a:p>
            <a:pPr indent="-255587" lvl="0" marL="365125" rtl="0" algn="l">
              <a:lnSpc>
                <a:spcPct val="9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Decryption</a:t>
            </a:r>
            <a:endParaRPr/>
          </a:p>
          <a:p>
            <a:pPr indent="-255587" lvl="0" marL="365125" rtl="0" algn="l">
              <a:lnSpc>
                <a:spcPct val="90000"/>
              </a:lnSpc>
              <a:spcBef>
                <a:spcPts val="400"/>
              </a:spcBef>
              <a:spcAft>
                <a:spcPts val="0"/>
              </a:spcAft>
              <a:buSzPts val="1360"/>
              <a:buNone/>
            </a:pPr>
            <a:r>
              <a:rPr b="0" i="0" lang="en-US" sz="2000" u="none">
                <a:solidFill>
                  <a:schemeClr val="accent2"/>
                </a:solidFill>
                <a:latin typeface="Arial"/>
                <a:ea typeface="Arial"/>
                <a:cs typeface="Arial"/>
                <a:sym typeface="Arial"/>
              </a:rPr>
              <a:t>Step 1</a:t>
            </a:r>
            <a:r>
              <a:rPr b="0" i="0" lang="en-US" sz="2000" u="none">
                <a:solidFill>
                  <a:schemeClr val="dk1"/>
                </a:solidFill>
                <a:latin typeface="Arial"/>
                <a:ea typeface="Arial"/>
                <a:cs typeface="Arial"/>
                <a:sym typeface="Arial"/>
              </a:rPr>
              <a:t>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a   =      (numeric equivalent of ciphertext   -  key)</a:t>
            </a:r>
            <a:endParaRPr/>
          </a:p>
          <a:p>
            <a:pPr indent="-255587" lvl="0" marL="365125" rtl="0" algn="l">
              <a:lnSpc>
                <a:spcPct val="90000"/>
              </a:lnSpc>
              <a:spcBef>
                <a:spcPts val="400"/>
              </a:spcBef>
              <a:spcAft>
                <a:spcPts val="0"/>
              </a:spcAft>
              <a:buSzPts val="1360"/>
              <a:buNone/>
            </a:pPr>
            <a:r>
              <a:rPr b="0" i="0" lang="en-US" sz="2000" u="none">
                <a:solidFill>
                  <a:schemeClr val="accent2"/>
                </a:solidFill>
                <a:latin typeface="Arial"/>
                <a:ea typeface="Arial"/>
                <a:cs typeface="Arial"/>
                <a:sym typeface="Arial"/>
              </a:rPr>
              <a:t>Step 2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a mod 26</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(if a negative then keep adding 26 till you get a positive no.)</a:t>
            </a:r>
            <a:endParaRPr/>
          </a:p>
          <a:p>
            <a:pPr indent="-255587" lvl="0" marL="365125" rtl="0" algn="l">
              <a:lnSpc>
                <a:spcPct val="90000"/>
              </a:lnSpc>
              <a:spcBef>
                <a:spcPts val="400"/>
              </a:spcBef>
              <a:spcAft>
                <a:spcPts val="0"/>
              </a:spcAft>
              <a:buSzPts val="1360"/>
              <a:buNone/>
            </a:pPr>
            <a:r>
              <a:rPr b="0" i="0" lang="en-US" sz="2000" u="none">
                <a:solidFill>
                  <a:schemeClr val="accent2"/>
                </a:solidFill>
                <a:latin typeface="Arial"/>
                <a:ea typeface="Arial"/>
                <a:cs typeface="Arial"/>
                <a:sym typeface="Arial"/>
              </a:rPr>
              <a:t>Step 3</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Convert numeric equivalent back to alphabet</a:t>
            </a:r>
            <a:endParaRPr/>
          </a:p>
          <a:p>
            <a:pPr indent="-255587" lvl="0" marL="365125" rtl="0" algn="l">
              <a:lnSpc>
                <a:spcPct val="9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169228" lvl="0" marL="365125" rtl="0" algn="l">
              <a:spcBef>
                <a:spcPts val="400"/>
              </a:spcBef>
              <a:spcAft>
                <a:spcPts val="0"/>
              </a:spcAft>
              <a:buSzPts val="1360"/>
              <a:buNone/>
            </a:pPr>
            <a:r>
              <a:t/>
            </a:r>
            <a:endParaRPr b="0" i="0" sz="2000" u="none">
              <a:solidFill>
                <a:schemeClr val="dk1"/>
              </a:solidFill>
              <a:latin typeface="Arial"/>
              <a:ea typeface="Arial"/>
              <a:cs typeface="Arial"/>
              <a:sym typeface="Arial"/>
            </a:endParaRPr>
          </a:p>
        </p:txBody>
      </p:sp>
      <p:sp>
        <p:nvSpPr>
          <p:cNvPr id="463" name="Google Shape;463;p4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animEffect filter="fade" transition="in">
                                      <p:cBhvr>
                                        <p:cTn dur="500"/>
                                        <p:tgtEl>
                                          <p:spTgt spid="4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animEffect filter="fade" transition="in">
                                      <p:cBhvr>
                                        <p:cTn dur="500"/>
                                        <p:tgtEl>
                                          <p:spTgt spid="4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animEffect filter="fade" transition="in">
                                      <p:cBhvr>
                                        <p:cTn dur="500"/>
                                        <p:tgtEl>
                                          <p:spTgt spid="4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animEffect filter="fade" transition="in">
                                      <p:cBhvr>
                                        <p:cTn dur="500"/>
                                        <p:tgtEl>
                                          <p:spTgt spid="46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4" st="4"/>
                                            </p:txEl>
                                          </p:spTgt>
                                        </p:tgtEl>
                                        <p:attrNameLst>
                                          <p:attrName>style.visibility</p:attrName>
                                        </p:attrNameLst>
                                      </p:cBhvr>
                                      <p:to>
                                        <p:strVal val="visible"/>
                                      </p:to>
                                    </p:set>
                                    <p:animEffect filter="fade" transition="in">
                                      <p:cBhvr>
                                        <p:cTn dur="500"/>
                                        <p:tgtEl>
                                          <p:spTgt spid="46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5" st="5"/>
                                            </p:txEl>
                                          </p:spTgt>
                                        </p:tgtEl>
                                        <p:attrNameLst>
                                          <p:attrName>style.visibility</p:attrName>
                                        </p:attrNameLst>
                                      </p:cBhvr>
                                      <p:to>
                                        <p:strVal val="visible"/>
                                      </p:to>
                                    </p:set>
                                    <p:animEffect filter="fade" transition="in">
                                      <p:cBhvr>
                                        <p:cTn dur="500"/>
                                        <p:tgtEl>
                                          <p:spTgt spid="46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6" st="6"/>
                                            </p:txEl>
                                          </p:spTgt>
                                        </p:tgtEl>
                                        <p:attrNameLst>
                                          <p:attrName>style.visibility</p:attrName>
                                        </p:attrNameLst>
                                      </p:cBhvr>
                                      <p:to>
                                        <p:strVal val="visible"/>
                                      </p:to>
                                    </p:set>
                                    <p:animEffect filter="fade" transition="in">
                                      <p:cBhvr>
                                        <p:cTn dur="500"/>
                                        <p:tgtEl>
                                          <p:spTgt spid="46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7" st="7"/>
                                            </p:txEl>
                                          </p:spTgt>
                                        </p:tgtEl>
                                        <p:attrNameLst>
                                          <p:attrName>style.visibility</p:attrName>
                                        </p:attrNameLst>
                                      </p:cBhvr>
                                      <p:to>
                                        <p:strVal val="visible"/>
                                      </p:to>
                                    </p:set>
                                    <p:animEffect filter="fade" transition="in">
                                      <p:cBhvr>
                                        <p:cTn dur="500"/>
                                        <p:tgtEl>
                                          <p:spTgt spid="46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8" st="8"/>
                                            </p:txEl>
                                          </p:spTgt>
                                        </p:tgtEl>
                                        <p:attrNameLst>
                                          <p:attrName>style.visibility</p:attrName>
                                        </p:attrNameLst>
                                      </p:cBhvr>
                                      <p:to>
                                        <p:strVal val="visible"/>
                                      </p:to>
                                    </p:set>
                                    <p:animEffect filter="fade" transition="in">
                                      <p:cBhvr>
                                        <p:cTn dur="500"/>
                                        <p:tgtEl>
                                          <p:spTgt spid="46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9" st="9"/>
                                            </p:txEl>
                                          </p:spTgt>
                                        </p:tgtEl>
                                        <p:attrNameLst>
                                          <p:attrName>style.visibility</p:attrName>
                                        </p:attrNameLst>
                                      </p:cBhvr>
                                      <p:to>
                                        <p:strVal val="visible"/>
                                      </p:to>
                                    </p:set>
                                    <p:animEffect filter="fade" transition="in">
                                      <p:cBhvr>
                                        <p:cTn dur="500"/>
                                        <p:tgtEl>
                                          <p:spTgt spid="46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0" st="10"/>
                                            </p:txEl>
                                          </p:spTgt>
                                        </p:tgtEl>
                                        <p:attrNameLst>
                                          <p:attrName>style.visibility</p:attrName>
                                        </p:attrNameLst>
                                      </p:cBhvr>
                                      <p:to>
                                        <p:strVal val="visible"/>
                                      </p:to>
                                    </p:set>
                                    <p:animEffect filter="fade" transition="in">
                                      <p:cBhvr>
                                        <p:cTn dur="500"/>
                                        <p:tgtEl>
                                          <p:spTgt spid="46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1" st="11"/>
                                            </p:txEl>
                                          </p:spTgt>
                                        </p:tgtEl>
                                        <p:attrNameLst>
                                          <p:attrName>style.visibility</p:attrName>
                                        </p:attrNameLst>
                                      </p:cBhvr>
                                      <p:to>
                                        <p:strVal val="visible"/>
                                      </p:to>
                                    </p:set>
                                    <p:animEffect filter="fade" transition="in">
                                      <p:cBhvr>
                                        <p:cTn dur="500"/>
                                        <p:tgtEl>
                                          <p:spTgt spid="46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2" st="12"/>
                                            </p:txEl>
                                          </p:spTgt>
                                        </p:tgtEl>
                                        <p:attrNameLst>
                                          <p:attrName>style.visibility</p:attrName>
                                        </p:attrNameLst>
                                      </p:cBhvr>
                                      <p:to>
                                        <p:strVal val="visible"/>
                                      </p:to>
                                    </p:set>
                                    <p:animEffect filter="fade" transition="in">
                                      <p:cBhvr>
                                        <p:cTn dur="500"/>
                                        <p:tgtEl>
                                          <p:spTgt spid="46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3" st="13"/>
                                            </p:txEl>
                                          </p:spTgt>
                                        </p:tgtEl>
                                        <p:attrNameLst>
                                          <p:attrName>style.visibility</p:attrName>
                                        </p:attrNameLst>
                                      </p:cBhvr>
                                      <p:to>
                                        <p:strVal val="visible"/>
                                      </p:to>
                                    </p:set>
                                    <p:animEffect filter="fade" transition="in">
                                      <p:cBhvr>
                                        <p:cTn dur="500"/>
                                        <p:tgtEl>
                                          <p:spTgt spid="46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xEl>
                                              <p:pRg end="14" st="14"/>
                                            </p:txEl>
                                          </p:spTgt>
                                        </p:tgtEl>
                                        <p:attrNameLst>
                                          <p:attrName>style.visibility</p:attrName>
                                        </p:attrNameLst>
                                      </p:cBhvr>
                                      <p:to>
                                        <p:strVal val="visible"/>
                                      </p:to>
                                    </p:set>
                                    <p:animEffect filter="fade" transition="in">
                                      <p:cBhvr>
                                        <p:cTn dur="500"/>
                                        <p:tgtEl>
                                          <p:spTgt spid="462">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Arial"/>
                <a:ea typeface="Arial"/>
                <a:cs typeface="Arial"/>
                <a:sym typeface="Arial"/>
              </a:rPr>
              <a:t>Eg of decryption</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Arial"/>
                <a:ea typeface="Arial"/>
                <a:cs typeface="Arial"/>
                <a:sym typeface="Arial"/>
              </a:rPr>
              <a:t>		t      a      h     r    s       p    i      t     x     m     o     b</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Arial"/>
                <a:ea typeface="Arial"/>
                <a:cs typeface="Arial"/>
                <a:sym typeface="Arial"/>
              </a:rPr>
              <a:t>		19   0     7    17   18    15   8    19   23  12   14    1</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Arial"/>
                <a:ea typeface="Arial"/>
                <a:cs typeface="Arial"/>
                <a:sym typeface="Arial"/>
              </a:rPr>
              <a:t>		76   48  16   82   44    03   58  11   60   05  10    88</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100000"/>
              </a:lnSpc>
              <a:spcBef>
                <a:spcPts val="400"/>
              </a:spcBef>
              <a:spcAft>
                <a:spcPts val="0"/>
              </a:spcAft>
              <a:buSzPts val="1360"/>
              <a:buNone/>
            </a:pPr>
            <a:r>
              <a:rPr b="0" i="0" lang="en-US" sz="2000" u="none">
                <a:solidFill>
                  <a:schemeClr val="dk1"/>
                </a:solidFill>
                <a:latin typeface="Arial"/>
                <a:ea typeface="Arial"/>
                <a:cs typeface="Arial"/>
                <a:sym typeface="Arial"/>
              </a:rPr>
              <a:t>a=      -57   -48  -9   -65  -26   12   -50 8    -37   7     4     -87</a:t>
            </a:r>
            <a:endParaRPr/>
          </a:p>
          <a:p>
            <a:pPr indent="-255587" lvl="0" marL="365125" rtl="0" algn="l">
              <a:lnSpc>
                <a:spcPct val="100000"/>
              </a:lnSpc>
              <a:spcBef>
                <a:spcPts val="400"/>
              </a:spcBef>
              <a:spcAft>
                <a:spcPts val="0"/>
              </a:spcAft>
              <a:buSzPts val="952"/>
              <a:buNone/>
            </a:pPr>
            <a:r>
              <a:rPr b="0" i="0" lang="en-US" sz="1400" u="none">
                <a:solidFill>
                  <a:schemeClr val="dk1"/>
                </a:solidFill>
                <a:latin typeface="Arial"/>
                <a:ea typeface="Arial"/>
                <a:cs typeface="Arial"/>
                <a:sym typeface="Arial"/>
              </a:rPr>
              <a:t>a mod 26</a:t>
            </a:r>
            <a:r>
              <a:rPr b="0" i="0" lang="en-US" sz="2000" u="none">
                <a:solidFill>
                  <a:schemeClr val="dk1"/>
                </a:solidFill>
                <a:latin typeface="Arial"/>
                <a:ea typeface="Arial"/>
                <a:cs typeface="Arial"/>
                <a:sym typeface="Arial"/>
              </a:rPr>
              <a:t>    </a:t>
            </a:r>
            <a:endParaRPr/>
          </a:p>
          <a:p>
            <a:pPr indent="-255587" lvl="0" marL="365125" rtl="0" algn="l">
              <a:lnSpc>
                <a:spcPct val="100000"/>
              </a:lnSpc>
              <a:spcBef>
                <a:spcPts val="400"/>
              </a:spcBef>
              <a:spcAft>
                <a:spcPts val="0"/>
              </a:spcAft>
              <a:buSzPts val="952"/>
              <a:buNone/>
            </a:pPr>
            <a:r>
              <a:rPr b="0" i="0" lang="en-US" sz="1400" u="none">
                <a:solidFill>
                  <a:schemeClr val="dk1"/>
                </a:solidFill>
                <a:latin typeface="Arial"/>
                <a:ea typeface="Arial"/>
                <a:cs typeface="Arial"/>
                <a:sym typeface="Arial"/>
              </a:rPr>
              <a:t>                 </a:t>
            </a:r>
            <a:r>
              <a:rPr b="0" i="0" lang="en-US" sz="2000" u="none">
                <a:solidFill>
                  <a:schemeClr val="dk1"/>
                </a:solidFill>
                <a:latin typeface="Arial"/>
                <a:ea typeface="Arial"/>
                <a:cs typeface="Arial"/>
                <a:sym typeface="Arial"/>
              </a:rPr>
              <a:t>21   4    17    13   0      12    2   8    15   7      4      17</a:t>
            </a:r>
            <a:endParaRPr/>
          </a:p>
          <a:p>
            <a:pPr indent="-255587" lvl="0" marL="365125" rtl="0" algn="l">
              <a:lnSpc>
                <a:spcPct val="100000"/>
              </a:lnSpc>
              <a:spcBef>
                <a:spcPts val="400"/>
              </a:spcBef>
              <a:spcAft>
                <a:spcPts val="0"/>
              </a:spcAft>
              <a:buSzPts val="1360"/>
              <a:buNone/>
            </a:pPr>
            <a:r>
              <a:rPr b="0" i="0" lang="en-US" sz="2000" u="none">
                <a:solidFill>
                  <a:schemeClr val="accent2"/>
                </a:solidFill>
                <a:latin typeface="Arial"/>
                <a:ea typeface="Arial"/>
                <a:cs typeface="Arial"/>
                <a:sym typeface="Arial"/>
              </a:rPr>
              <a:t>            V    E    R      N    A      M     C   I     P    H     E      R</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169228" lvl="0" marL="365125" rtl="0" algn="l">
              <a:spcBef>
                <a:spcPts val="400"/>
              </a:spcBef>
              <a:spcAft>
                <a:spcPts val="0"/>
              </a:spcAft>
              <a:buSzPts val="1360"/>
              <a:buNone/>
            </a:pPr>
            <a:r>
              <a:t/>
            </a:r>
            <a:endParaRPr b="0" i="0" sz="2000" u="none">
              <a:solidFill>
                <a:schemeClr val="dk1"/>
              </a:solidFill>
              <a:latin typeface="Arial"/>
              <a:ea typeface="Arial"/>
              <a:cs typeface="Arial"/>
              <a:sym typeface="Arial"/>
            </a:endParaRPr>
          </a:p>
        </p:txBody>
      </p:sp>
      <p:sp>
        <p:nvSpPr>
          <p:cNvPr id="469" name="Google Shape;469;p4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animEffect filter="fade" transition="in">
                                      <p:cBhvr>
                                        <p:cTn dur="500"/>
                                        <p:tgtEl>
                                          <p:spTgt spid="4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animEffect filter="fade" transition="in">
                                      <p:cBhvr>
                                        <p:cTn dur="500"/>
                                        <p:tgtEl>
                                          <p:spTgt spid="4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animEffect filter="fade" transition="in">
                                      <p:cBhvr>
                                        <p:cTn dur="500"/>
                                        <p:tgtEl>
                                          <p:spTgt spid="4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3" st="3"/>
                                            </p:txEl>
                                          </p:spTgt>
                                        </p:tgtEl>
                                        <p:attrNameLst>
                                          <p:attrName>style.visibility</p:attrName>
                                        </p:attrNameLst>
                                      </p:cBhvr>
                                      <p:to>
                                        <p:strVal val="visible"/>
                                      </p:to>
                                    </p:set>
                                    <p:animEffect filter="fade" transition="in">
                                      <p:cBhvr>
                                        <p:cTn dur="500"/>
                                        <p:tgtEl>
                                          <p:spTgt spid="4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4" st="4"/>
                                            </p:txEl>
                                          </p:spTgt>
                                        </p:tgtEl>
                                        <p:attrNameLst>
                                          <p:attrName>style.visibility</p:attrName>
                                        </p:attrNameLst>
                                      </p:cBhvr>
                                      <p:to>
                                        <p:strVal val="visible"/>
                                      </p:to>
                                    </p:set>
                                    <p:animEffect filter="fade" transition="in">
                                      <p:cBhvr>
                                        <p:cTn dur="500"/>
                                        <p:tgtEl>
                                          <p:spTgt spid="4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5" st="5"/>
                                            </p:txEl>
                                          </p:spTgt>
                                        </p:tgtEl>
                                        <p:attrNameLst>
                                          <p:attrName>style.visibility</p:attrName>
                                        </p:attrNameLst>
                                      </p:cBhvr>
                                      <p:to>
                                        <p:strVal val="visible"/>
                                      </p:to>
                                    </p:set>
                                    <p:animEffect filter="fade" transition="in">
                                      <p:cBhvr>
                                        <p:cTn dur="500"/>
                                        <p:tgtEl>
                                          <p:spTgt spid="4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6" st="6"/>
                                            </p:txEl>
                                          </p:spTgt>
                                        </p:tgtEl>
                                        <p:attrNameLst>
                                          <p:attrName>style.visibility</p:attrName>
                                        </p:attrNameLst>
                                      </p:cBhvr>
                                      <p:to>
                                        <p:strVal val="visible"/>
                                      </p:to>
                                    </p:set>
                                    <p:animEffect filter="fade" transition="in">
                                      <p:cBhvr>
                                        <p:cTn dur="500"/>
                                        <p:tgtEl>
                                          <p:spTgt spid="46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7" st="7"/>
                                            </p:txEl>
                                          </p:spTgt>
                                        </p:tgtEl>
                                        <p:attrNameLst>
                                          <p:attrName>style.visibility</p:attrName>
                                        </p:attrNameLst>
                                      </p:cBhvr>
                                      <p:to>
                                        <p:strVal val="visible"/>
                                      </p:to>
                                    </p:set>
                                    <p:animEffect filter="fade" transition="in">
                                      <p:cBhvr>
                                        <p:cTn dur="500"/>
                                        <p:tgtEl>
                                          <p:spTgt spid="46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8" st="8"/>
                                            </p:txEl>
                                          </p:spTgt>
                                        </p:tgtEl>
                                        <p:attrNameLst>
                                          <p:attrName>style.visibility</p:attrName>
                                        </p:attrNameLst>
                                      </p:cBhvr>
                                      <p:to>
                                        <p:strVal val="visible"/>
                                      </p:to>
                                    </p:set>
                                    <p:animEffect filter="fade" transition="in">
                                      <p:cBhvr>
                                        <p:cTn dur="500"/>
                                        <p:tgtEl>
                                          <p:spTgt spid="46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9" st="9"/>
                                            </p:txEl>
                                          </p:spTgt>
                                        </p:tgtEl>
                                        <p:attrNameLst>
                                          <p:attrName>style.visibility</p:attrName>
                                        </p:attrNameLst>
                                      </p:cBhvr>
                                      <p:to>
                                        <p:strVal val="visible"/>
                                      </p:to>
                                    </p:set>
                                    <p:animEffect filter="fade" transition="in">
                                      <p:cBhvr>
                                        <p:cTn dur="500"/>
                                        <p:tgtEl>
                                          <p:spTgt spid="46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10" st="10"/>
                                            </p:txEl>
                                          </p:spTgt>
                                        </p:tgtEl>
                                        <p:attrNameLst>
                                          <p:attrName>style.visibility</p:attrName>
                                        </p:attrNameLst>
                                      </p:cBhvr>
                                      <p:to>
                                        <p:strVal val="visible"/>
                                      </p:to>
                                    </p:set>
                                    <p:animEffect filter="fade" transition="in">
                                      <p:cBhvr>
                                        <p:cTn dur="500"/>
                                        <p:tgtEl>
                                          <p:spTgt spid="468">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4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90000"/>
              </a:lnSpc>
              <a:spcBef>
                <a:spcPts val="0"/>
              </a:spcBef>
              <a:spcAft>
                <a:spcPts val="0"/>
              </a:spcAft>
              <a:buSzPts val="1360"/>
              <a:buNone/>
            </a:pPr>
            <a:r>
              <a:rPr b="0" i="0" lang="en-US" sz="2000" u="none">
                <a:solidFill>
                  <a:schemeClr val="dk1"/>
                </a:solidFill>
                <a:latin typeface="Arial"/>
                <a:ea typeface="Arial"/>
                <a:cs typeface="Arial"/>
                <a:sym typeface="Arial"/>
              </a:rPr>
              <a:t>Eg 2            plaintext       H   E     L    L     O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7    4    11  11   14</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key          </a:t>
            </a:r>
            <a:r>
              <a:rPr b="0" i="0" lang="en-US" sz="2000" u="none">
                <a:solidFill>
                  <a:schemeClr val="accent2"/>
                </a:solidFill>
                <a:latin typeface="Arial"/>
                <a:ea typeface="Arial"/>
                <a:cs typeface="Arial"/>
                <a:sym typeface="Arial"/>
              </a:rPr>
              <a:t>23  12   2   10   11</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(Msg+ key)          30 16   13   21  25</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(Msg+ key) mod 26          4   16  13   21   25</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a:t>
            </a:r>
            <a:r>
              <a:rPr b="0" i="0" lang="en-US" sz="2000" u="none">
                <a:solidFill>
                  <a:schemeClr val="accent2"/>
                </a:solidFill>
                <a:latin typeface="Arial"/>
                <a:ea typeface="Arial"/>
                <a:cs typeface="Arial"/>
                <a:sym typeface="Arial"/>
              </a:rPr>
              <a:t>E    Q   N    V    Z   ---🡪 CIPHERTEXT</a:t>
            </a:r>
            <a:endParaRPr/>
          </a:p>
          <a:p>
            <a:pPr indent="-255587" lvl="0" marL="365125" rtl="0" algn="l">
              <a:lnSpc>
                <a:spcPct val="90000"/>
              </a:lnSpc>
              <a:spcBef>
                <a:spcPts val="400"/>
              </a:spcBef>
              <a:spcAft>
                <a:spcPts val="0"/>
              </a:spcAft>
              <a:buSzPts val="1360"/>
              <a:buNone/>
            </a:pPr>
            <a:r>
              <a:t/>
            </a:r>
            <a:endParaRPr b="0" i="0" sz="2000" u="none">
              <a:solidFill>
                <a:schemeClr val="dk1"/>
              </a:solidFill>
              <a:latin typeface="Arial"/>
              <a:ea typeface="Arial"/>
              <a:cs typeface="Arial"/>
              <a:sym typeface="Arial"/>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Decryption</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4    16  13   21  25</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key          	</a:t>
            </a:r>
            <a:r>
              <a:rPr b="0" i="0" lang="en-US" sz="2000" u="none">
                <a:solidFill>
                  <a:schemeClr val="accent2"/>
                </a:solidFill>
                <a:latin typeface="Arial"/>
                <a:ea typeface="Arial"/>
                <a:cs typeface="Arial"/>
                <a:sym typeface="Arial"/>
              </a:rPr>
              <a:t>23  12   2   10   11</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(Ciphertext-key)              	-19  4    11  11   14</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(Ciphertext-key) mod  26            7    4    11   11  14</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H    E    L    L     O -----🡪 Plaintext</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Arial"/>
                <a:ea typeface="Arial"/>
                <a:cs typeface="Arial"/>
                <a:sym typeface="Arial"/>
              </a:rPr>
              <a:t>                                </a:t>
            </a:r>
            <a:endParaRPr/>
          </a:p>
        </p:txBody>
      </p:sp>
      <p:sp>
        <p:nvSpPr>
          <p:cNvPr id="475" name="Google Shape;475;p4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animEffect filter="fade" transition="in">
                                      <p:cBhvr>
                                        <p:cTn dur="500"/>
                                        <p:tgtEl>
                                          <p:spTgt spid="4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animEffect filter="fade" transition="in">
                                      <p:cBhvr>
                                        <p:cTn dur="500"/>
                                        <p:tgtEl>
                                          <p:spTgt spid="4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animEffect filter="fade" transition="in">
                                      <p:cBhvr>
                                        <p:cTn dur="500"/>
                                        <p:tgtEl>
                                          <p:spTgt spid="4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animEffect filter="fade" transition="in">
                                      <p:cBhvr>
                                        <p:cTn dur="500"/>
                                        <p:tgtEl>
                                          <p:spTgt spid="4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4" st="4"/>
                                            </p:txEl>
                                          </p:spTgt>
                                        </p:tgtEl>
                                        <p:attrNameLst>
                                          <p:attrName>style.visibility</p:attrName>
                                        </p:attrNameLst>
                                      </p:cBhvr>
                                      <p:to>
                                        <p:strVal val="visible"/>
                                      </p:to>
                                    </p:set>
                                    <p:animEffect filter="fade" transition="in">
                                      <p:cBhvr>
                                        <p:cTn dur="500"/>
                                        <p:tgtEl>
                                          <p:spTgt spid="4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5" st="5"/>
                                            </p:txEl>
                                          </p:spTgt>
                                        </p:tgtEl>
                                        <p:attrNameLst>
                                          <p:attrName>style.visibility</p:attrName>
                                        </p:attrNameLst>
                                      </p:cBhvr>
                                      <p:to>
                                        <p:strVal val="visible"/>
                                      </p:to>
                                    </p:set>
                                    <p:animEffect filter="fade" transition="in">
                                      <p:cBhvr>
                                        <p:cTn dur="500"/>
                                        <p:tgtEl>
                                          <p:spTgt spid="4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6" st="6"/>
                                            </p:txEl>
                                          </p:spTgt>
                                        </p:tgtEl>
                                        <p:attrNameLst>
                                          <p:attrName>style.visibility</p:attrName>
                                        </p:attrNameLst>
                                      </p:cBhvr>
                                      <p:to>
                                        <p:strVal val="visible"/>
                                      </p:to>
                                    </p:set>
                                    <p:animEffect filter="fade" transition="in">
                                      <p:cBhvr>
                                        <p:cTn dur="500"/>
                                        <p:tgtEl>
                                          <p:spTgt spid="4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7" st="7"/>
                                            </p:txEl>
                                          </p:spTgt>
                                        </p:tgtEl>
                                        <p:attrNameLst>
                                          <p:attrName>style.visibility</p:attrName>
                                        </p:attrNameLst>
                                      </p:cBhvr>
                                      <p:to>
                                        <p:strVal val="visible"/>
                                      </p:to>
                                    </p:set>
                                    <p:animEffect filter="fade" transition="in">
                                      <p:cBhvr>
                                        <p:cTn dur="500"/>
                                        <p:tgtEl>
                                          <p:spTgt spid="4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8" st="8"/>
                                            </p:txEl>
                                          </p:spTgt>
                                        </p:tgtEl>
                                        <p:attrNameLst>
                                          <p:attrName>style.visibility</p:attrName>
                                        </p:attrNameLst>
                                      </p:cBhvr>
                                      <p:to>
                                        <p:strVal val="visible"/>
                                      </p:to>
                                    </p:set>
                                    <p:animEffect filter="fade" transition="in">
                                      <p:cBhvr>
                                        <p:cTn dur="500"/>
                                        <p:tgtEl>
                                          <p:spTgt spid="4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9" st="9"/>
                                            </p:txEl>
                                          </p:spTgt>
                                        </p:tgtEl>
                                        <p:attrNameLst>
                                          <p:attrName>style.visibility</p:attrName>
                                        </p:attrNameLst>
                                      </p:cBhvr>
                                      <p:to>
                                        <p:strVal val="visible"/>
                                      </p:to>
                                    </p:set>
                                    <p:animEffect filter="fade" transition="in">
                                      <p:cBhvr>
                                        <p:cTn dur="500"/>
                                        <p:tgtEl>
                                          <p:spTgt spid="47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0" st="10"/>
                                            </p:txEl>
                                          </p:spTgt>
                                        </p:tgtEl>
                                        <p:attrNameLst>
                                          <p:attrName>style.visibility</p:attrName>
                                        </p:attrNameLst>
                                      </p:cBhvr>
                                      <p:to>
                                        <p:strVal val="visible"/>
                                      </p:to>
                                    </p:set>
                                    <p:animEffect filter="fade" transition="in">
                                      <p:cBhvr>
                                        <p:cTn dur="500"/>
                                        <p:tgtEl>
                                          <p:spTgt spid="47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1" st="11"/>
                                            </p:txEl>
                                          </p:spTgt>
                                        </p:tgtEl>
                                        <p:attrNameLst>
                                          <p:attrName>style.visibility</p:attrName>
                                        </p:attrNameLst>
                                      </p:cBhvr>
                                      <p:to>
                                        <p:strVal val="visible"/>
                                      </p:to>
                                    </p:set>
                                    <p:animEffect filter="fade" transition="in">
                                      <p:cBhvr>
                                        <p:cTn dur="500"/>
                                        <p:tgtEl>
                                          <p:spTgt spid="47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2" st="12"/>
                                            </p:txEl>
                                          </p:spTgt>
                                        </p:tgtEl>
                                        <p:attrNameLst>
                                          <p:attrName>style.visibility</p:attrName>
                                        </p:attrNameLst>
                                      </p:cBhvr>
                                      <p:to>
                                        <p:strVal val="visible"/>
                                      </p:to>
                                    </p:set>
                                    <p:animEffect filter="fade" transition="in">
                                      <p:cBhvr>
                                        <p:cTn dur="500"/>
                                        <p:tgtEl>
                                          <p:spTgt spid="47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xEl>
                                              <p:pRg end="13" st="13"/>
                                            </p:txEl>
                                          </p:spTgt>
                                        </p:tgtEl>
                                        <p:attrNameLst>
                                          <p:attrName>style.visibility</p:attrName>
                                        </p:attrNameLst>
                                      </p:cBhvr>
                                      <p:to>
                                        <p:strVal val="visible"/>
                                      </p:to>
                                    </p:set>
                                    <p:animEffect filter="fade" transition="in">
                                      <p:cBhvr>
                                        <p:cTn dur="500"/>
                                        <p:tgtEl>
                                          <p:spTgt spid="47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a:p>
        </p:txBody>
      </p:sp>
      <p:sp>
        <p:nvSpPr>
          <p:cNvPr id="481" name="Google Shape;481;p4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just">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5. Hill cipher</a:t>
            </a:r>
            <a:endParaRPr/>
          </a:p>
          <a:p>
            <a:pPr indent="-255586" lvl="0" marL="365125" marR="0" rtl="0" algn="just">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Invented by Lester S. Hill</a:t>
            </a:r>
            <a:endParaRPr/>
          </a:p>
          <a:p>
            <a:pPr indent="-255586" lvl="0" marL="365125" marR="0" rtl="0" algn="just">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The plaintext is divided is divided into equal sized blocks.</a:t>
            </a:r>
            <a:endParaRPr/>
          </a:p>
          <a:p>
            <a:pPr indent="-255586" lvl="0" marL="365125" marR="0" rtl="0" algn="just">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Hence Hill cipher is a block cipher.</a:t>
            </a:r>
            <a:endParaRPr/>
          </a:p>
          <a:p>
            <a:pPr indent="-255586" lvl="0" marL="365125" marR="0" rtl="0" algn="just">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In Hill cipher, the key is a square matrix of size mxm where m is the size of the block.</a:t>
            </a:r>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pic>
        <p:nvPicPr>
          <p:cNvPr id="482" name="Google Shape;482;p45"/>
          <p:cNvPicPr preferRelativeResize="0"/>
          <p:nvPr/>
        </p:nvPicPr>
        <p:blipFill rotWithShape="1">
          <a:blip r:embed="rId3">
            <a:alphaModFix/>
          </a:blip>
          <a:srcRect b="0" l="0" r="0" t="0"/>
          <a:stretch/>
        </p:blipFill>
        <p:spPr>
          <a:xfrm>
            <a:off x="277812" y="3810000"/>
            <a:ext cx="3684587" cy="2544762"/>
          </a:xfrm>
          <a:prstGeom prst="rect">
            <a:avLst/>
          </a:prstGeom>
          <a:noFill/>
          <a:ln>
            <a:noFill/>
          </a:ln>
        </p:spPr>
      </p:pic>
      <p:pic>
        <p:nvPicPr>
          <p:cNvPr id="483" name="Google Shape;483;p45"/>
          <p:cNvPicPr preferRelativeResize="0"/>
          <p:nvPr/>
        </p:nvPicPr>
        <p:blipFill rotWithShape="1">
          <a:blip r:embed="rId4">
            <a:alphaModFix/>
          </a:blip>
          <a:srcRect b="0" l="0" r="0" t="0"/>
          <a:stretch/>
        </p:blipFill>
        <p:spPr>
          <a:xfrm>
            <a:off x="4267200" y="4343400"/>
            <a:ext cx="4387850" cy="1498600"/>
          </a:xfrm>
          <a:prstGeom prst="rect">
            <a:avLst/>
          </a:prstGeom>
          <a:noFill/>
          <a:ln>
            <a:noFill/>
          </a:ln>
        </p:spPr>
      </p:pic>
      <p:sp>
        <p:nvSpPr>
          <p:cNvPr id="484" name="Google Shape;484;p45"/>
          <p:cNvSpPr txBox="1"/>
          <p:nvPr/>
        </p:nvSpPr>
        <p:spPr>
          <a:xfrm>
            <a:off x="533400" y="6411912"/>
            <a:ext cx="82296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The key matrix in the Hill cipher needs to have a multiplicative inverse.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Assume block size is 3</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Hence key matrix is 3 x 3</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Let K=  2  3  15</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5  8  12</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1  13  4</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The key matrix should have a multiplicative inverse</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How to find?</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Find the determinant of the key  i.e </a:t>
            </a:r>
            <a:endParaRPr/>
          </a:p>
          <a:p>
            <a:pPr indent="-255587"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a:t>
            </a:r>
            <a:endParaRPr/>
          </a:p>
          <a:p>
            <a:pPr indent="-255587"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2(8x4-13x12)-3(5x4-12x1)+15(5x13-8x1)=583</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583 mod 26=11, gcd(11,26)=1</a:t>
            </a:r>
            <a:endParaRPr/>
          </a:p>
          <a:p>
            <a:pPr indent="-255587"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sp>
        <p:nvSpPr>
          <p:cNvPr id="490" name="Google Shape;490;p4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
        <p:nvSpPr>
          <p:cNvPr id="491" name="Google Shape;491;p46"/>
          <p:cNvSpPr/>
          <p:nvPr/>
        </p:nvSpPr>
        <p:spPr>
          <a:xfrm>
            <a:off x="2971800" y="2209800"/>
            <a:ext cx="152400" cy="1066800"/>
          </a:xfrm>
          <a:prstGeom prst="rightBracket">
            <a:avLst>
              <a:gd fmla="val 25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92" name="Google Shape;492;p46"/>
          <p:cNvSpPr/>
          <p:nvPr/>
        </p:nvSpPr>
        <p:spPr>
          <a:xfrm>
            <a:off x="1828800" y="2209800"/>
            <a:ext cx="152400" cy="1066800"/>
          </a:xfrm>
          <a:prstGeom prst="leftBracket">
            <a:avLst>
              <a:gd fmla="val 25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id="493" name="Google Shape;493;p46"/>
          <p:cNvPicPr preferRelativeResize="0"/>
          <p:nvPr/>
        </p:nvPicPr>
        <p:blipFill rotWithShape="1">
          <a:blip r:embed="rId3">
            <a:alphaModFix/>
          </a:blip>
          <a:srcRect b="0" l="0" r="0" t="0"/>
          <a:stretch/>
        </p:blipFill>
        <p:spPr>
          <a:xfrm>
            <a:off x="2286000" y="4410075"/>
            <a:ext cx="4257675" cy="132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0" st="0"/>
                                            </p:txEl>
                                          </p:spTgt>
                                        </p:tgtEl>
                                        <p:attrNameLst>
                                          <p:attrName>style.visibility</p:attrName>
                                        </p:attrNameLst>
                                      </p:cBhvr>
                                      <p:to>
                                        <p:strVal val="visible"/>
                                      </p:to>
                                    </p:set>
                                    <p:animEffect filter="fade" transition="in">
                                      <p:cBhvr>
                                        <p:cTn dur="500"/>
                                        <p:tgtEl>
                                          <p:spTgt spid="4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 st="1"/>
                                            </p:txEl>
                                          </p:spTgt>
                                        </p:tgtEl>
                                        <p:attrNameLst>
                                          <p:attrName>style.visibility</p:attrName>
                                        </p:attrNameLst>
                                      </p:cBhvr>
                                      <p:to>
                                        <p:strVal val="visible"/>
                                      </p:to>
                                    </p:set>
                                    <p:animEffect filter="fade" transition="in">
                                      <p:cBhvr>
                                        <p:cTn dur="500"/>
                                        <p:tgtEl>
                                          <p:spTgt spid="4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2" st="2"/>
                                            </p:txEl>
                                          </p:spTgt>
                                        </p:tgtEl>
                                        <p:attrNameLst>
                                          <p:attrName>style.visibility</p:attrName>
                                        </p:attrNameLst>
                                      </p:cBhvr>
                                      <p:to>
                                        <p:strVal val="visible"/>
                                      </p:to>
                                    </p:set>
                                    <p:animEffect filter="fade" transition="in">
                                      <p:cBhvr>
                                        <p:cTn dur="500"/>
                                        <p:tgtEl>
                                          <p:spTgt spid="4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3" st="3"/>
                                            </p:txEl>
                                          </p:spTgt>
                                        </p:tgtEl>
                                        <p:attrNameLst>
                                          <p:attrName>style.visibility</p:attrName>
                                        </p:attrNameLst>
                                      </p:cBhvr>
                                      <p:to>
                                        <p:strVal val="visible"/>
                                      </p:to>
                                    </p:set>
                                    <p:animEffect filter="fade" transition="in">
                                      <p:cBhvr>
                                        <p:cTn dur="500"/>
                                        <p:tgtEl>
                                          <p:spTgt spid="4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4" st="4"/>
                                            </p:txEl>
                                          </p:spTgt>
                                        </p:tgtEl>
                                        <p:attrNameLst>
                                          <p:attrName>style.visibility</p:attrName>
                                        </p:attrNameLst>
                                      </p:cBhvr>
                                      <p:to>
                                        <p:strVal val="visible"/>
                                      </p:to>
                                    </p:set>
                                    <p:animEffect filter="fade" transition="in">
                                      <p:cBhvr>
                                        <p:cTn dur="500"/>
                                        <p:tgtEl>
                                          <p:spTgt spid="4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5" st="5"/>
                                            </p:txEl>
                                          </p:spTgt>
                                        </p:tgtEl>
                                        <p:attrNameLst>
                                          <p:attrName>style.visibility</p:attrName>
                                        </p:attrNameLst>
                                      </p:cBhvr>
                                      <p:to>
                                        <p:strVal val="visible"/>
                                      </p:to>
                                    </p:set>
                                    <p:animEffect filter="fade" transition="in">
                                      <p:cBhvr>
                                        <p:cTn dur="500"/>
                                        <p:tgtEl>
                                          <p:spTgt spid="4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6" st="6"/>
                                            </p:txEl>
                                          </p:spTgt>
                                        </p:tgtEl>
                                        <p:attrNameLst>
                                          <p:attrName>style.visibility</p:attrName>
                                        </p:attrNameLst>
                                      </p:cBhvr>
                                      <p:to>
                                        <p:strVal val="visible"/>
                                      </p:to>
                                    </p:set>
                                    <p:animEffect filter="fade" transition="in">
                                      <p:cBhvr>
                                        <p:cTn dur="500"/>
                                        <p:tgtEl>
                                          <p:spTgt spid="48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7" st="7"/>
                                            </p:txEl>
                                          </p:spTgt>
                                        </p:tgtEl>
                                        <p:attrNameLst>
                                          <p:attrName>style.visibility</p:attrName>
                                        </p:attrNameLst>
                                      </p:cBhvr>
                                      <p:to>
                                        <p:strVal val="visible"/>
                                      </p:to>
                                    </p:set>
                                    <p:animEffect filter="fade" transition="in">
                                      <p:cBhvr>
                                        <p:cTn dur="500"/>
                                        <p:tgtEl>
                                          <p:spTgt spid="48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8" st="8"/>
                                            </p:txEl>
                                          </p:spTgt>
                                        </p:tgtEl>
                                        <p:attrNameLst>
                                          <p:attrName>style.visibility</p:attrName>
                                        </p:attrNameLst>
                                      </p:cBhvr>
                                      <p:to>
                                        <p:strVal val="visible"/>
                                      </p:to>
                                    </p:set>
                                    <p:animEffect filter="fade" transition="in">
                                      <p:cBhvr>
                                        <p:cTn dur="500"/>
                                        <p:tgtEl>
                                          <p:spTgt spid="48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9" st="9"/>
                                            </p:txEl>
                                          </p:spTgt>
                                        </p:tgtEl>
                                        <p:attrNameLst>
                                          <p:attrName>style.visibility</p:attrName>
                                        </p:attrNameLst>
                                      </p:cBhvr>
                                      <p:to>
                                        <p:strVal val="visible"/>
                                      </p:to>
                                    </p:set>
                                    <p:animEffect filter="fade" transition="in">
                                      <p:cBhvr>
                                        <p:cTn dur="500"/>
                                        <p:tgtEl>
                                          <p:spTgt spid="48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0" st="10"/>
                                            </p:txEl>
                                          </p:spTgt>
                                        </p:tgtEl>
                                        <p:attrNameLst>
                                          <p:attrName>style.visibility</p:attrName>
                                        </p:attrNameLst>
                                      </p:cBhvr>
                                      <p:to>
                                        <p:strVal val="visible"/>
                                      </p:to>
                                    </p:set>
                                    <p:animEffect filter="fade" transition="in">
                                      <p:cBhvr>
                                        <p:cTn dur="500"/>
                                        <p:tgtEl>
                                          <p:spTgt spid="48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1" st="11"/>
                                            </p:txEl>
                                          </p:spTgt>
                                        </p:tgtEl>
                                        <p:attrNameLst>
                                          <p:attrName>style.visibility</p:attrName>
                                        </p:attrNameLst>
                                      </p:cBhvr>
                                      <p:to>
                                        <p:strVal val="visible"/>
                                      </p:to>
                                    </p:set>
                                    <p:animEffect filter="fade" transition="in">
                                      <p:cBhvr>
                                        <p:cTn dur="500"/>
                                        <p:tgtEl>
                                          <p:spTgt spid="48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2" st="12"/>
                                            </p:txEl>
                                          </p:spTgt>
                                        </p:tgtEl>
                                        <p:attrNameLst>
                                          <p:attrName>style.visibility</p:attrName>
                                        </p:attrNameLst>
                                      </p:cBhvr>
                                      <p:to>
                                        <p:strVal val="visible"/>
                                      </p:to>
                                    </p:set>
                                    <p:animEffect filter="fade" transition="in">
                                      <p:cBhvr>
                                        <p:cTn dur="500"/>
                                        <p:tgtEl>
                                          <p:spTgt spid="48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3" st="13"/>
                                            </p:txEl>
                                          </p:spTgt>
                                        </p:tgtEl>
                                        <p:attrNameLst>
                                          <p:attrName>style.visibility</p:attrName>
                                        </p:attrNameLst>
                                      </p:cBhvr>
                                      <p:to>
                                        <p:strVal val="visible"/>
                                      </p:to>
                                    </p:set>
                                    <p:animEffect filter="fade" transition="in">
                                      <p:cBhvr>
                                        <p:cTn dur="500"/>
                                        <p:tgtEl>
                                          <p:spTgt spid="48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4" st="14"/>
                                            </p:txEl>
                                          </p:spTgt>
                                        </p:tgtEl>
                                        <p:attrNameLst>
                                          <p:attrName>style.visibility</p:attrName>
                                        </p:attrNameLst>
                                      </p:cBhvr>
                                      <p:to>
                                        <p:strVal val="visible"/>
                                      </p:to>
                                    </p:set>
                                    <p:animEffect filter="fade" transition="in">
                                      <p:cBhvr>
                                        <p:cTn dur="500"/>
                                        <p:tgtEl>
                                          <p:spTgt spid="48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xEl>
                                              <p:pRg end="15" st="15"/>
                                            </p:txEl>
                                          </p:spTgt>
                                        </p:tgtEl>
                                        <p:attrNameLst>
                                          <p:attrName>style.visibility</p:attrName>
                                        </p:attrNameLst>
                                      </p:cBhvr>
                                      <p:to>
                                        <p:strVal val="visible"/>
                                      </p:to>
                                    </p:set>
                                    <p:animEffect filter="fade" transition="in">
                                      <p:cBhvr>
                                        <p:cTn dur="500"/>
                                        <p:tgtEl>
                                          <p:spTgt spid="48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Hence matrix is invertible mod 26</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Assume text to be encrypted is CRYPTOGRAPHY.</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C    R    Y    P    T    O    G    R    A     P    H    Y</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2   17   24 </a:t>
            </a:r>
            <a:r>
              <a:rPr b="0" i="0" lang="en-US" sz="2100" u="none">
                <a:solidFill>
                  <a:srgbClr val="FF0000"/>
                </a:solidFill>
                <a:latin typeface="Lucida Sans"/>
                <a:ea typeface="Lucida Sans"/>
                <a:cs typeface="Lucida Sans"/>
                <a:sym typeface="Lucida Sans"/>
              </a:rPr>
              <a:t>|</a:t>
            </a:r>
            <a:r>
              <a:rPr b="0" i="0" lang="en-US" sz="2100" u="none">
                <a:solidFill>
                  <a:schemeClr val="dk1"/>
                </a:solidFill>
                <a:latin typeface="Lucida Sans"/>
                <a:ea typeface="Lucida Sans"/>
                <a:cs typeface="Lucida Sans"/>
                <a:sym typeface="Lucida Sans"/>
              </a:rPr>
              <a:t>15  19 14</a:t>
            </a:r>
            <a:r>
              <a:rPr b="0" i="0" lang="en-US" sz="2100" u="none">
                <a:solidFill>
                  <a:srgbClr val="FF0000"/>
                </a:solidFill>
                <a:latin typeface="Lucida Sans"/>
                <a:ea typeface="Lucida Sans"/>
                <a:cs typeface="Lucida Sans"/>
                <a:sym typeface="Lucida Sans"/>
              </a:rPr>
              <a:t>|</a:t>
            </a:r>
            <a:r>
              <a:rPr b="0" i="0" lang="en-US" sz="2100" u="none">
                <a:solidFill>
                  <a:schemeClr val="dk1"/>
                </a:solidFill>
                <a:latin typeface="Lucida Sans"/>
                <a:ea typeface="Lucida Sans"/>
                <a:cs typeface="Lucida Sans"/>
                <a:sym typeface="Lucida Sans"/>
              </a:rPr>
              <a:t>  6   17   0  </a:t>
            </a:r>
            <a:r>
              <a:rPr b="0" i="0" lang="en-US" sz="2100" u="none">
                <a:solidFill>
                  <a:srgbClr val="FF0000"/>
                </a:solidFill>
                <a:latin typeface="Lucida Sans"/>
                <a:ea typeface="Lucida Sans"/>
                <a:cs typeface="Lucida Sans"/>
                <a:sym typeface="Lucida Sans"/>
              </a:rPr>
              <a:t>|</a:t>
            </a:r>
            <a:r>
              <a:rPr b="0" i="0" lang="en-US" sz="2100" u="none">
                <a:solidFill>
                  <a:schemeClr val="dk1"/>
                </a:solidFill>
                <a:latin typeface="Lucida Sans"/>
                <a:ea typeface="Lucida Sans"/>
                <a:cs typeface="Lucida Sans"/>
                <a:sym typeface="Lucida Sans"/>
              </a:rPr>
              <a:t>  15  7    24</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P =    2   15   6   15</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17 19  17   7</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24  14  0   24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Encryption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(K.P ) mod 26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2  3  15      2   15   6   15         25   11   11   21</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5  8  12      17  19   17  7     =  18   5     10   3   =C</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1  13  4       24  14   40   2        7     6     19   20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C= </a:t>
            </a:r>
            <a:r>
              <a:rPr b="1" i="0" lang="en-US" sz="2100" u="none">
                <a:solidFill>
                  <a:schemeClr val="dk1"/>
                </a:solidFill>
                <a:latin typeface="Lucida Sans"/>
                <a:ea typeface="Lucida Sans"/>
                <a:cs typeface="Lucida Sans"/>
                <a:sym typeface="Lucida Sans"/>
              </a:rPr>
              <a:t>25 18 7 11 5 6 11 10 19 21 3 20</a:t>
            </a:r>
            <a:endParaRPr/>
          </a:p>
        </p:txBody>
      </p:sp>
      <p:sp>
        <p:nvSpPr>
          <p:cNvPr id="500" name="Google Shape;500;p4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
        <p:nvSpPr>
          <p:cNvPr id="501" name="Google Shape;501;p47"/>
          <p:cNvSpPr/>
          <p:nvPr/>
        </p:nvSpPr>
        <p:spPr>
          <a:xfrm>
            <a:off x="1295400" y="2971800"/>
            <a:ext cx="128587" cy="1046162"/>
          </a:xfrm>
          <a:prstGeom prst="leftBracket">
            <a:avLst>
              <a:gd fmla="val 221"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2" name="Google Shape;502;p47"/>
          <p:cNvSpPr/>
          <p:nvPr/>
        </p:nvSpPr>
        <p:spPr>
          <a:xfrm>
            <a:off x="3200400" y="2971800"/>
            <a:ext cx="228600" cy="1143000"/>
          </a:xfrm>
          <a:prstGeom prst="rightBracket">
            <a:avLst>
              <a:gd fmla="val 360"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3" name="Google Shape;503;p47"/>
          <p:cNvSpPr/>
          <p:nvPr/>
        </p:nvSpPr>
        <p:spPr>
          <a:xfrm>
            <a:off x="1752600" y="4724400"/>
            <a:ext cx="304800" cy="1219200"/>
          </a:xfrm>
          <a:prstGeom prst="leftBracket">
            <a:avLst>
              <a:gd fmla="val 450"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4" name="Google Shape;504;p47"/>
          <p:cNvSpPr/>
          <p:nvPr/>
        </p:nvSpPr>
        <p:spPr>
          <a:xfrm>
            <a:off x="2971800" y="4724400"/>
            <a:ext cx="152400" cy="1219200"/>
          </a:xfrm>
          <a:prstGeom prst="rightBracket">
            <a:avLst>
              <a:gd fmla="val 225"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5" name="Google Shape;505;p47"/>
          <p:cNvSpPr/>
          <p:nvPr/>
        </p:nvSpPr>
        <p:spPr>
          <a:xfrm>
            <a:off x="3352800" y="4724400"/>
            <a:ext cx="228600" cy="1219200"/>
          </a:xfrm>
          <a:prstGeom prst="leftBracket">
            <a:avLst>
              <a:gd fmla="val 33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6" name="Google Shape;506;p47"/>
          <p:cNvSpPr/>
          <p:nvPr/>
        </p:nvSpPr>
        <p:spPr>
          <a:xfrm>
            <a:off x="5257800" y="4800600"/>
            <a:ext cx="152400" cy="1219200"/>
          </a:xfrm>
          <a:prstGeom prst="rightBracket">
            <a:avLst>
              <a:gd fmla="val 225"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7" name="Google Shape;507;p47"/>
          <p:cNvSpPr/>
          <p:nvPr/>
        </p:nvSpPr>
        <p:spPr>
          <a:xfrm>
            <a:off x="5791200" y="4800600"/>
            <a:ext cx="228600" cy="1219200"/>
          </a:xfrm>
          <a:prstGeom prst="leftBracket">
            <a:avLst>
              <a:gd fmla="val 337"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08" name="Google Shape;508;p47"/>
          <p:cNvSpPr/>
          <p:nvPr/>
        </p:nvSpPr>
        <p:spPr>
          <a:xfrm>
            <a:off x="8001000" y="4800600"/>
            <a:ext cx="152400" cy="1219200"/>
          </a:xfrm>
          <a:prstGeom prst="rightBracket">
            <a:avLst>
              <a:gd fmla="val 225"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5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animEffect filter="fade" transition="in">
                                      <p:cBhvr>
                                        <p:cTn dur="500"/>
                                        <p:tgtEl>
                                          <p:spTgt spid="4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1" st="1"/>
                                            </p:txEl>
                                          </p:spTgt>
                                        </p:tgtEl>
                                        <p:attrNameLst>
                                          <p:attrName>style.visibility</p:attrName>
                                        </p:attrNameLst>
                                      </p:cBhvr>
                                      <p:to>
                                        <p:strVal val="visible"/>
                                      </p:to>
                                    </p:set>
                                    <p:animEffect filter="fade" transition="in">
                                      <p:cBhvr>
                                        <p:cTn dur="500"/>
                                        <p:tgtEl>
                                          <p:spTgt spid="49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2" st="2"/>
                                            </p:txEl>
                                          </p:spTgt>
                                        </p:tgtEl>
                                        <p:attrNameLst>
                                          <p:attrName>style.visibility</p:attrName>
                                        </p:attrNameLst>
                                      </p:cBhvr>
                                      <p:to>
                                        <p:strVal val="visible"/>
                                      </p:to>
                                    </p:set>
                                    <p:animEffect filter="fade" transition="in">
                                      <p:cBhvr>
                                        <p:cTn dur="500"/>
                                        <p:tgtEl>
                                          <p:spTgt spid="49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3" st="3"/>
                                            </p:txEl>
                                          </p:spTgt>
                                        </p:tgtEl>
                                        <p:attrNameLst>
                                          <p:attrName>style.visibility</p:attrName>
                                        </p:attrNameLst>
                                      </p:cBhvr>
                                      <p:to>
                                        <p:strVal val="visible"/>
                                      </p:to>
                                    </p:set>
                                    <p:animEffect filter="fade" transition="in">
                                      <p:cBhvr>
                                        <p:cTn dur="500"/>
                                        <p:tgtEl>
                                          <p:spTgt spid="49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4" st="4"/>
                                            </p:txEl>
                                          </p:spTgt>
                                        </p:tgtEl>
                                        <p:attrNameLst>
                                          <p:attrName>style.visibility</p:attrName>
                                        </p:attrNameLst>
                                      </p:cBhvr>
                                      <p:to>
                                        <p:strVal val="visible"/>
                                      </p:to>
                                    </p:set>
                                    <p:animEffect filter="fade" transition="in">
                                      <p:cBhvr>
                                        <p:cTn dur="500"/>
                                        <p:tgtEl>
                                          <p:spTgt spid="49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5" st="5"/>
                                            </p:txEl>
                                          </p:spTgt>
                                        </p:tgtEl>
                                        <p:attrNameLst>
                                          <p:attrName>style.visibility</p:attrName>
                                        </p:attrNameLst>
                                      </p:cBhvr>
                                      <p:to>
                                        <p:strVal val="visible"/>
                                      </p:to>
                                    </p:set>
                                    <p:animEffect filter="fade" transition="in">
                                      <p:cBhvr>
                                        <p:cTn dur="500"/>
                                        <p:tgtEl>
                                          <p:spTgt spid="49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6" st="6"/>
                                            </p:txEl>
                                          </p:spTgt>
                                        </p:tgtEl>
                                        <p:attrNameLst>
                                          <p:attrName>style.visibility</p:attrName>
                                        </p:attrNameLst>
                                      </p:cBhvr>
                                      <p:to>
                                        <p:strVal val="visible"/>
                                      </p:to>
                                    </p:set>
                                    <p:animEffect filter="fade" transition="in">
                                      <p:cBhvr>
                                        <p:cTn dur="500"/>
                                        <p:tgtEl>
                                          <p:spTgt spid="49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7" st="7"/>
                                            </p:txEl>
                                          </p:spTgt>
                                        </p:tgtEl>
                                        <p:attrNameLst>
                                          <p:attrName>style.visibility</p:attrName>
                                        </p:attrNameLst>
                                      </p:cBhvr>
                                      <p:to>
                                        <p:strVal val="visible"/>
                                      </p:to>
                                    </p:set>
                                    <p:animEffect filter="fade" transition="in">
                                      <p:cBhvr>
                                        <p:cTn dur="500"/>
                                        <p:tgtEl>
                                          <p:spTgt spid="49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8" st="8"/>
                                            </p:txEl>
                                          </p:spTgt>
                                        </p:tgtEl>
                                        <p:attrNameLst>
                                          <p:attrName>style.visibility</p:attrName>
                                        </p:attrNameLst>
                                      </p:cBhvr>
                                      <p:to>
                                        <p:strVal val="visible"/>
                                      </p:to>
                                    </p:set>
                                    <p:animEffect filter="fade" transition="in">
                                      <p:cBhvr>
                                        <p:cTn dur="500"/>
                                        <p:tgtEl>
                                          <p:spTgt spid="49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9" st="9"/>
                                            </p:txEl>
                                          </p:spTgt>
                                        </p:tgtEl>
                                        <p:attrNameLst>
                                          <p:attrName>style.visibility</p:attrName>
                                        </p:attrNameLst>
                                      </p:cBhvr>
                                      <p:to>
                                        <p:strVal val="visible"/>
                                      </p:to>
                                    </p:set>
                                    <p:animEffect filter="fade" transition="in">
                                      <p:cBhvr>
                                        <p:cTn dur="500"/>
                                        <p:tgtEl>
                                          <p:spTgt spid="499">
                                            <p:txEl>
                                              <p:pRg end="9" st="9"/>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10" st="10"/>
                                            </p:txEl>
                                          </p:spTgt>
                                        </p:tgtEl>
                                        <p:attrNameLst>
                                          <p:attrName>style.visibility</p:attrName>
                                        </p:attrNameLst>
                                      </p:cBhvr>
                                      <p:to>
                                        <p:strVal val="visible"/>
                                      </p:to>
                                    </p:set>
                                    <p:animEffect filter="fade" transition="in">
                                      <p:cBhvr>
                                        <p:cTn dur="500"/>
                                        <p:tgtEl>
                                          <p:spTgt spid="499">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11" st="11"/>
                                            </p:txEl>
                                          </p:spTgt>
                                        </p:tgtEl>
                                        <p:attrNameLst>
                                          <p:attrName>style.visibility</p:attrName>
                                        </p:attrNameLst>
                                      </p:cBhvr>
                                      <p:to>
                                        <p:strVal val="visible"/>
                                      </p:to>
                                    </p:set>
                                    <p:animEffect filter="fade" transition="in">
                                      <p:cBhvr>
                                        <p:cTn dur="500"/>
                                        <p:tgtEl>
                                          <p:spTgt spid="499">
                                            <p:txEl>
                                              <p:pRg end="11" st="1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9">
                                            <p:txEl>
                                              <p:pRg end="12" st="12"/>
                                            </p:txEl>
                                          </p:spTgt>
                                        </p:tgtEl>
                                        <p:attrNameLst>
                                          <p:attrName>style.visibility</p:attrName>
                                        </p:attrNameLst>
                                      </p:cBhvr>
                                      <p:to>
                                        <p:strVal val="visible"/>
                                      </p:to>
                                    </p:set>
                                    <p:animEffect filter="fade" transition="in">
                                      <p:cBhvr>
                                        <p:cTn dur="500"/>
                                        <p:tgtEl>
                                          <p:spTgt spid="49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5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Decryption</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Decryption Key K</a:t>
            </a:r>
            <a:r>
              <a:rPr b="0" baseline="30000" i="0" lang="en-US" sz="2100" u="none">
                <a:solidFill>
                  <a:schemeClr val="dk1"/>
                </a:solidFill>
                <a:latin typeface="Lucida Sans"/>
                <a:ea typeface="Lucida Sans"/>
                <a:cs typeface="Lucida Sans"/>
                <a:sym typeface="Lucida Sans"/>
              </a:rPr>
              <a:t>-1</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To find K</a:t>
            </a:r>
            <a:r>
              <a:rPr b="0" baseline="30000" i="0" lang="en-US" sz="2100" u="none">
                <a:solidFill>
                  <a:schemeClr val="dk1"/>
                </a:solidFill>
                <a:latin typeface="Lucida Sans"/>
                <a:ea typeface="Lucida Sans"/>
                <a:cs typeface="Lucida Sans"/>
                <a:sym typeface="Lucida Sans"/>
              </a:rPr>
              <a:t>-1 </a:t>
            </a:r>
            <a:r>
              <a:rPr b="0" i="0" lang="en-US" sz="2100" u="none">
                <a:solidFill>
                  <a:schemeClr val="dk1"/>
                </a:solidFill>
                <a:latin typeface="Lucida Sans"/>
                <a:ea typeface="Lucida Sans"/>
                <a:cs typeface="Lucida Sans"/>
                <a:sym typeface="Lucida Sans"/>
              </a:rPr>
              <a:t>(USING THE ADJOINT METHOD)</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K= 2  3  15</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5  8  12</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1  13  4</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Step 1 Find cofactor of matrix K</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 +</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For finding new K11-     8x4 – 12x13 = -124</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For finding new K12-    -(5x4 – 12x1) = -8</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For finding new K13-     13x5 – 8x1 = 57</a:t>
            </a:r>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sp>
        <p:nvSpPr>
          <p:cNvPr id="514" name="Google Shape;514;p4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
        <p:nvSpPr>
          <p:cNvPr id="515" name="Google Shape;515;p48"/>
          <p:cNvSpPr/>
          <p:nvPr/>
        </p:nvSpPr>
        <p:spPr>
          <a:xfrm>
            <a:off x="1295400" y="26670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6" name="Google Shape;516;p48"/>
          <p:cNvSpPr/>
          <p:nvPr/>
        </p:nvSpPr>
        <p:spPr>
          <a:xfrm>
            <a:off x="2362200" y="26670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7" name="Google Shape;517;p48"/>
          <p:cNvSpPr/>
          <p:nvPr/>
        </p:nvSpPr>
        <p:spPr>
          <a:xfrm>
            <a:off x="685800" y="41910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18" name="Google Shape;518;p48"/>
          <p:cNvSpPr/>
          <p:nvPr/>
        </p:nvSpPr>
        <p:spPr>
          <a:xfrm>
            <a:off x="1447800" y="41910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For finding new K21-     -(4x3– 15x13)= 183</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Co factor matrix -  -124   -8   57</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183    -7   -23</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-84    51   1</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Step 2 Adjoint is obtained by taking the transpose of the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cofactor matrix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-124   183   -84</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-8        -7      51</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57       -23     1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Step 3 Find the det(k) mod 26 =11</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Step 4 Find the multiplicative inverse of 11 in Z</a:t>
            </a:r>
            <a:r>
              <a:rPr b="0" baseline="-25000" i="0" lang="en-US" sz="2100" u="none">
                <a:solidFill>
                  <a:schemeClr val="dk1"/>
                </a:solidFill>
                <a:latin typeface="Lucida Sans"/>
                <a:ea typeface="Lucida Sans"/>
                <a:cs typeface="Lucida Sans"/>
                <a:sym typeface="Lucida Sans"/>
              </a:rPr>
              <a:t>26</a:t>
            </a:r>
            <a:r>
              <a:rPr b="0" i="0" lang="en-US" sz="2100" u="none">
                <a:solidFill>
                  <a:schemeClr val="dk1"/>
                </a:solidFill>
                <a:latin typeface="Lucida Sans"/>
                <a:ea typeface="Lucida Sans"/>
                <a:cs typeface="Lucida Sans"/>
                <a:sym typeface="Lucida Sans"/>
              </a:rPr>
              <a:t> = 19</a:t>
            </a:r>
            <a:endParaRPr/>
          </a:p>
        </p:txBody>
      </p:sp>
      <p:sp>
        <p:nvSpPr>
          <p:cNvPr id="524" name="Google Shape;524;p4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
        <p:nvSpPr>
          <p:cNvPr id="525" name="Google Shape;525;p49"/>
          <p:cNvSpPr/>
          <p:nvPr/>
        </p:nvSpPr>
        <p:spPr>
          <a:xfrm>
            <a:off x="3124200" y="19050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6" name="Google Shape;526;p49"/>
          <p:cNvSpPr/>
          <p:nvPr/>
        </p:nvSpPr>
        <p:spPr>
          <a:xfrm>
            <a:off x="5257800" y="19050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7" name="Google Shape;527;p49"/>
          <p:cNvSpPr/>
          <p:nvPr/>
        </p:nvSpPr>
        <p:spPr>
          <a:xfrm>
            <a:off x="838200" y="38100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28" name="Google Shape;528;p49"/>
          <p:cNvSpPr/>
          <p:nvPr/>
        </p:nvSpPr>
        <p:spPr>
          <a:xfrm>
            <a:off x="3048000" y="38100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Common Terms</a:t>
            </a:r>
            <a:endParaRPr/>
          </a:p>
        </p:txBody>
      </p:sp>
      <p:sp>
        <p:nvSpPr>
          <p:cNvPr id="213" name="Google Shape;213;p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80000"/>
              </a:lnSpc>
              <a:spcBef>
                <a:spcPts val="0"/>
              </a:spcBef>
              <a:spcAft>
                <a:spcPts val="0"/>
              </a:spcAft>
              <a:buClr>
                <a:schemeClr val="accent1"/>
              </a:buClr>
              <a:buSzPts val="1224"/>
              <a:buFont typeface="Noto Sans Symbols"/>
              <a:buChar char="🞂"/>
            </a:pPr>
            <a:r>
              <a:rPr b="0" i="0" lang="en-US" sz="1800" u="none">
                <a:solidFill>
                  <a:schemeClr val="accent2"/>
                </a:solidFill>
                <a:latin typeface="Lucida Sans"/>
                <a:ea typeface="Lucida Sans"/>
                <a:cs typeface="Lucida Sans"/>
                <a:sym typeface="Lucida Sans"/>
              </a:rPr>
              <a:t>Cryptography</a:t>
            </a:r>
            <a:endParaRPr/>
          </a:p>
          <a:p>
            <a:pPr indent="-255587" lvl="0" marL="365125" rtl="0" algn="l">
              <a:lnSpc>
                <a:spcPct val="8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    Means hidden writing, the practice of using encryption to conceal text</a:t>
            </a:r>
            <a:endParaRPr/>
          </a:p>
          <a:p>
            <a:pPr indent="-255587" lvl="0" marL="365125" rtl="0" algn="l">
              <a:lnSpc>
                <a:spcPct val="8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80000"/>
              </a:lnSpc>
              <a:spcBef>
                <a:spcPts val="400"/>
              </a:spcBef>
              <a:spcAft>
                <a:spcPts val="0"/>
              </a:spcAft>
              <a:buClr>
                <a:schemeClr val="accent1"/>
              </a:buClr>
              <a:buSzPts val="1224"/>
              <a:buFont typeface="Noto Sans Symbols"/>
              <a:buChar char="🞂"/>
            </a:pPr>
            <a:r>
              <a:rPr b="0" i="0" lang="en-US" sz="1800" u="none">
                <a:solidFill>
                  <a:schemeClr val="accent2"/>
                </a:solidFill>
                <a:latin typeface="Lucida Sans"/>
                <a:ea typeface="Lucida Sans"/>
                <a:cs typeface="Lucida Sans"/>
                <a:sym typeface="Lucida Sans"/>
              </a:rPr>
              <a:t>Cryptanalysis</a:t>
            </a:r>
            <a:endParaRPr/>
          </a:p>
          <a:p>
            <a:pPr indent="-255587" lvl="0" marL="365125" rtl="0" algn="l">
              <a:lnSpc>
                <a:spcPct val="8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	Study of encryption and encrypted message, with the goal of finding the hidden meaning of the messages.</a:t>
            </a:r>
            <a:endParaRPr/>
          </a:p>
          <a:p>
            <a:pPr indent="-255587" lvl="0" marL="365125" rtl="0" algn="l">
              <a:lnSpc>
                <a:spcPct val="8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8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Both the cryptographer and the cryptanalyst attempt to translate the coded material back to it’s original form. But a cryptographer works on behalf of a legitimate sender or receiver, </a:t>
            </a:r>
            <a:r>
              <a:rPr b="0" i="0" lang="en-US" sz="1800" u="none">
                <a:solidFill>
                  <a:schemeClr val="accent2"/>
                </a:solidFill>
                <a:latin typeface="Lucida Sans"/>
                <a:ea typeface="Lucida Sans"/>
                <a:cs typeface="Lucida Sans"/>
                <a:sym typeface="Lucida Sans"/>
              </a:rPr>
              <a:t>whereas a cryptanalyst works on behalf of an unauthorized interceptor</a:t>
            </a:r>
            <a:r>
              <a:rPr b="0" i="0" lang="en-US" sz="1800" u="none">
                <a:solidFill>
                  <a:schemeClr val="dk1"/>
                </a:solidFill>
                <a:latin typeface="Lucida Sans"/>
                <a:ea typeface="Lucida Sans"/>
                <a:cs typeface="Lucida Sans"/>
                <a:sym typeface="Lucida Sans"/>
              </a:rPr>
              <a:t>.</a:t>
            </a:r>
            <a:endParaRPr/>
          </a:p>
          <a:p>
            <a:pPr indent="-177864" lvl="0" marL="365125" rtl="0" algn="l">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500"/>
                                        <p:tgtEl>
                                          <p:spTgt spid="2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Effect filter="fade" transition="in">
                                      <p:cBhvr>
                                        <p:cTn dur="500"/>
                                        <p:tgtEl>
                                          <p:spTgt spid="2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animEffect filter="fade" transition="in">
                                      <p:cBhvr>
                                        <p:cTn dur="500"/>
                                        <p:tgtEl>
                                          <p:spTgt spid="2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3" st="3"/>
                                            </p:txEl>
                                          </p:spTgt>
                                        </p:tgtEl>
                                        <p:attrNameLst>
                                          <p:attrName>style.visibility</p:attrName>
                                        </p:attrNameLst>
                                      </p:cBhvr>
                                      <p:to>
                                        <p:strVal val="visible"/>
                                      </p:to>
                                    </p:set>
                                    <p:animEffect filter="fade" transition="in">
                                      <p:cBhvr>
                                        <p:cTn dur="500"/>
                                        <p:tgtEl>
                                          <p:spTgt spid="2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4" st="4"/>
                                            </p:txEl>
                                          </p:spTgt>
                                        </p:tgtEl>
                                        <p:attrNameLst>
                                          <p:attrName>style.visibility</p:attrName>
                                        </p:attrNameLst>
                                      </p:cBhvr>
                                      <p:to>
                                        <p:strVal val="visible"/>
                                      </p:to>
                                    </p:set>
                                    <p:animEffect filter="fade" transition="in">
                                      <p:cBhvr>
                                        <p:cTn dur="500"/>
                                        <p:tgtEl>
                                          <p:spTgt spid="2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5" st="5"/>
                                            </p:txEl>
                                          </p:spTgt>
                                        </p:tgtEl>
                                        <p:attrNameLst>
                                          <p:attrName>style.visibility</p:attrName>
                                        </p:attrNameLst>
                                      </p:cBhvr>
                                      <p:to>
                                        <p:strVal val="visible"/>
                                      </p:to>
                                    </p:set>
                                    <p:animEffect filter="fade" transition="in">
                                      <p:cBhvr>
                                        <p:cTn dur="500"/>
                                        <p:tgtEl>
                                          <p:spTgt spid="2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6" st="6"/>
                                            </p:txEl>
                                          </p:spTgt>
                                        </p:tgtEl>
                                        <p:attrNameLst>
                                          <p:attrName>style.visibility</p:attrName>
                                        </p:attrNameLst>
                                      </p:cBhvr>
                                      <p:to>
                                        <p:strVal val="visible"/>
                                      </p:to>
                                    </p:set>
                                    <p:animEffect filter="fade" transition="in">
                                      <p:cBhvr>
                                        <p:cTn dur="500"/>
                                        <p:tgtEl>
                                          <p:spTgt spid="2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7" st="7"/>
                                            </p:txEl>
                                          </p:spTgt>
                                        </p:tgtEl>
                                        <p:attrNameLst>
                                          <p:attrName>style.visibility</p:attrName>
                                        </p:attrNameLst>
                                      </p:cBhvr>
                                      <p:to>
                                        <p:strVal val="visible"/>
                                      </p:to>
                                    </p:set>
                                    <p:animEffect filter="fade" transition="in">
                                      <p:cBhvr>
                                        <p:cTn dur="500"/>
                                        <p:tgtEl>
                                          <p:spTgt spid="21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Step 5  Multiply 19 by the adjoint matrix</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-124   183   -84</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19x     -8     -7      51</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57    -23     1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-2356    3477    1596</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-152     -133     969</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1083     -437     19</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Taking mod 26 we get the inverse K</a:t>
            </a:r>
            <a:r>
              <a:rPr b="0" baseline="30000" i="0" lang="en-US" sz="2100" u="none">
                <a:solidFill>
                  <a:schemeClr val="dk1"/>
                </a:solidFill>
                <a:latin typeface="Lucida Sans"/>
                <a:ea typeface="Lucida Sans"/>
                <a:cs typeface="Lucida Sans"/>
                <a:sym typeface="Lucida Sans"/>
              </a:rPr>
              <a:t>-1</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K</a:t>
            </a:r>
            <a:r>
              <a:rPr b="0" baseline="30000" i="0" lang="en-US" sz="2100" u="none">
                <a:solidFill>
                  <a:schemeClr val="dk1"/>
                </a:solidFill>
                <a:latin typeface="Lucida Sans"/>
                <a:ea typeface="Lucida Sans"/>
                <a:cs typeface="Lucida Sans"/>
                <a:sym typeface="Lucida Sans"/>
              </a:rPr>
              <a:t>-1 </a:t>
            </a:r>
            <a:r>
              <a:rPr b="0" i="0" lang="en-US" sz="2100" u="none">
                <a:solidFill>
                  <a:schemeClr val="dk1"/>
                </a:solidFill>
                <a:latin typeface="Lucida Sans"/>
                <a:ea typeface="Lucida Sans"/>
                <a:cs typeface="Lucida Sans"/>
                <a:sym typeface="Lucida Sans"/>
              </a:rPr>
              <a:t>=  10   19   16</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4   23     7</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17   5     19</a:t>
            </a:r>
            <a:endParaRPr/>
          </a:p>
        </p:txBody>
      </p:sp>
      <p:sp>
        <p:nvSpPr>
          <p:cNvPr id="534" name="Google Shape;534;p5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
        <p:nvSpPr>
          <p:cNvPr id="535" name="Google Shape;535;p50"/>
          <p:cNvSpPr/>
          <p:nvPr/>
        </p:nvSpPr>
        <p:spPr>
          <a:xfrm>
            <a:off x="1222375" y="19050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6" name="Google Shape;536;p50"/>
          <p:cNvSpPr/>
          <p:nvPr/>
        </p:nvSpPr>
        <p:spPr>
          <a:xfrm>
            <a:off x="3508375" y="19050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7" name="Google Shape;537;p50"/>
          <p:cNvSpPr/>
          <p:nvPr/>
        </p:nvSpPr>
        <p:spPr>
          <a:xfrm>
            <a:off x="993775" y="30480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8" name="Google Shape;538;p50"/>
          <p:cNvSpPr/>
          <p:nvPr/>
        </p:nvSpPr>
        <p:spPr>
          <a:xfrm>
            <a:off x="3886200" y="30480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39" name="Google Shape;539;p50"/>
          <p:cNvSpPr/>
          <p:nvPr/>
        </p:nvSpPr>
        <p:spPr>
          <a:xfrm>
            <a:off x="1377950" y="45720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0" name="Google Shape;540;p50"/>
          <p:cNvSpPr/>
          <p:nvPr/>
        </p:nvSpPr>
        <p:spPr>
          <a:xfrm>
            <a:off x="3200400" y="45720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animEffect filter="fade" transition="in">
                                      <p:cBhvr>
                                        <p:cTn dur="500"/>
                                        <p:tgtEl>
                                          <p:spTgt spid="5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1" st="1"/>
                                            </p:txEl>
                                          </p:spTgt>
                                        </p:tgtEl>
                                        <p:attrNameLst>
                                          <p:attrName>style.visibility</p:attrName>
                                        </p:attrNameLst>
                                      </p:cBhvr>
                                      <p:to>
                                        <p:strVal val="visible"/>
                                      </p:to>
                                    </p:set>
                                    <p:animEffect filter="fade" transition="in">
                                      <p:cBhvr>
                                        <p:cTn dur="500"/>
                                        <p:tgtEl>
                                          <p:spTgt spid="5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2" st="2"/>
                                            </p:txEl>
                                          </p:spTgt>
                                        </p:tgtEl>
                                        <p:attrNameLst>
                                          <p:attrName>style.visibility</p:attrName>
                                        </p:attrNameLst>
                                      </p:cBhvr>
                                      <p:to>
                                        <p:strVal val="visible"/>
                                      </p:to>
                                    </p:set>
                                    <p:animEffect filter="fade" transition="in">
                                      <p:cBhvr>
                                        <p:cTn dur="500"/>
                                        <p:tgtEl>
                                          <p:spTgt spid="5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3" st="3"/>
                                            </p:txEl>
                                          </p:spTgt>
                                        </p:tgtEl>
                                        <p:attrNameLst>
                                          <p:attrName>style.visibility</p:attrName>
                                        </p:attrNameLst>
                                      </p:cBhvr>
                                      <p:to>
                                        <p:strVal val="visible"/>
                                      </p:to>
                                    </p:set>
                                    <p:animEffect filter="fade" transition="in">
                                      <p:cBhvr>
                                        <p:cTn dur="500"/>
                                        <p:tgtEl>
                                          <p:spTgt spid="5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4" st="4"/>
                                            </p:txEl>
                                          </p:spTgt>
                                        </p:tgtEl>
                                        <p:attrNameLst>
                                          <p:attrName>style.visibility</p:attrName>
                                        </p:attrNameLst>
                                      </p:cBhvr>
                                      <p:to>
                                        <p:strVal val="visible"/>
                                      </p:to>
                                    </p:set>
                                    <p:animEffect filter="fade" transition="in">
                                      <p:cBhvr>
                                        <p:cTn dur="500"/>
                                        <p:tgtEl>
                                          <p:spTgt spid="5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5" st="5"/>
                                            </p:txEl>
                                          </p:spTgt>
                                        </p:tgtEl>
                                        <p:attrNameLst>
                                          <p:attrName>style.visibility</p:attrName>
                                        </p:attrNameLst>
                                      </p:cBhvr>
                                      <p:to>
                                        <p:strVal val="visible"/>
                                      </p:to>
                                    </p:set>
                                    <p:animEffect filter="fade" transition="in">
                                      <p:cBhvr>
                                        <p:cTn dur="500"/>
                                        <p:tgtEl>
                                          <p:spTgt spid="5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6" st="6"/>
                                            </p:txEl>
                                          </p:spTgt>
                                        </p:tgtEl>
                                        <p:attrNameLst>
                                          <p:attrName>style.visibility</p:attrName>
                                        </p:attrNameLst>
                                      </p:cBhvr>
                                      <p:to>
                                        <p:strVal val="visible"/>
                                      </p:to>
                                    </p:set>
                                    <p:animEffect filter="fade" transition="in">
                                      <p:cBhvr>
                                        <p:cTn dur="500"/>
                                        <p:tgtEl>
                                          <p:spTgt spid="53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7" st="7"/>
                                            </p:txEl>
                                          </p:spTgt>
                                        </p:tgtEl>
                                        <p:attrNameLst>
                                          <p:attrName>style.visibility</p:attrName>
                                        </p:attrNameLst>
                                      </p:cBhvr>
                                      <p:to>
                                        <p:strVal val="visible"/>
                                      </p:to>
                                    </p:set>
                                    <p:animEffect filter="fade" transition="in">
                                      <p:cBhvr>
                                        <p:cTn dur="500"/>
                                        <p:tgtEl>
                                          <p:spTgt spid="53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8" st="8"/>
                                            </p:txEl>
                                          </p:spTgt>
                                        </p:tgtEl>
                                        <p:attrNameLst>
                                          <p:attrName>style.visibility</p:attrName>
                                        </p:attrNameLst>
                                      </p:cBhvr>
                                      <p:to>
                                        <p:strVal val="visible"/>
                                      </p:to>
                                    </p:set>
                                    <p:animEffect filter="fade" transition="in">
                                      <p:cBhvr>
                                        <p:cTn dur="500"/>
                                        <p:tgtEl>
                                          <p:spTgt spid="53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9" st="9"/>
                                            </p:txEl>
                                          </p:spTgt>
                                        </p:tgtEl>
                                        <p:attrNameLst>
                                          <p:attrName>style.visibility</p:attrName>
                                        </p:attrNameLst>
                                      </p:cBhvr>
                                      <p:to>
                                        <p:strVal val="visible"/>
                                      </p:to>
                                    </p:set>
                                    <p:animEffect filter="fade" transition="in">
                                      <p:cBhvr>
                                        <p:cTn dur="500"/>
                                        <p:tgtEl>
                                          <p:spTgt spid="53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10" st="10"/>
                                            </p:txEl>
                                          </p:spTgt>
                                        </p:tgtEl>
                                        <p:attrNameLst>
                                          <p:attrName>style.visibility</p:attrName>
                                        </p:attrNameLst>
                                      </p:cBhvr>
                                      <p:to>
                                        <p:strVal val="visible"/>
                                      </p:to>
                                    </p:set>
                                    <p:animEffect filter="fade" transition="in">
                                      <p:cBhvr>
                                        <p:cTn dur="500"/>
                                        <p:tgtEl>
                                          <p:spTgt spid="53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0" st="0"/>
                                            </p:txEl>
                                          </p:spTgt>
                                        </p:tgtEl>
                                        <p:attrNameLst>
                                          <p:attrName>style.visibility</p:attrName>
                                        </p:attrNameLst>
                                      </p:cBhvr>
                                      <p:to>
                                        <p:strVal val="visible"/>
                                      </p:to>
                                    </p:set>
                                    <p:animEffect filter="fade" transition="in">
                                      <p:cBhvr>
                                        <p:cTn dur="500"/>
                                        <p:tgtEl>
                                          <p:spTgt spid="5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1" st="1"/>
                                            </p:txEl>
                                          </p:spTgt>
                                        </p:tgtEl>
                                        <p:attrNameLst>
                                          <p:attrName>style.visibility</p:attrName>
                                        </p:attrNameLst>
                                      </p:cBhvr>
                                      <p:to>
                                        <p:strVal val="visible"/>
                                      </p:to>
                                    </p:set>
                                    <p:animEffect filter="fade" transition="in">
                                      <p:cBhvr>
                                        <p:cTn dur="500"/>
                                        <p:tgtEl>
                                          <p:spTgt spid="5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2" st="2"/>
                                            </p:txEl>
                                          </p:spTgt>
                                        </p:tgtEl>
                                        <p:attrNameLst>
                                          <p:attrName>style.visibility</p:attrName>
                                        </p:attrNameLst>
                                      </p:cBhvr>
                                      <p:to>
                                        <p:strVal val="visible"/>
                                      </p:to>
                                    </p:set>
                                    <p:animEffect filter="fade" transition="in">
                                      <p:cBhvr>
                                        <p:cTn dur="500"/>
                                        <p:tgtEl>
                                          <p:spTgt spid="5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3" st="3"/>
                                            </p:txEl>
                                          </p:spTgt>
                                        </p:tgtEl>
                                        <p:attrNameLst>
                                          <p:attrName>style.visibility</p:attrName>
                                        </p:attrNameLst>
                                      </p:cBhvr>
                                      <p:to>
                                        <p:strVal val="visible"/>
                                      </p:to>
                                    </p:set>
                                    <p:animEffect filter="fade" transition="in">
                                      <p:cBhvr>
                                        <p:cTn dur="500"/>
                                        <p:tgtEl>
                                          <p:spTgt spid="5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4" st="4"/>
                                            </p:txEl>
                                          </p:spTgt>
                                        </p:tgtEl>
                                        <p:attrNameLst>
                                          <p:attrName>style.visibility</p:attrName>
                                        </p:attrNameLst>
                                      </p:cBhvr>
                                      <p:to>
                                        <p:strVal val="visible"/>
                                      </p:to>
                                    </p:set>
                                    <p:animEffect filter="fade" transition="in">
                                      <p:cBhvr>
                                        <p:cTn dur="500"/>
                                        <p:tgtEl>
                                          <p:spTgt spid="5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5" st="5"/>
                                            </p:txEl>
                                          </p:spTgt>
                                        </p:tgtEl>
                                        <p:attrNameLst>
                                          <p:attrName>style.visibility</p:attrName>
                                        </p:attrNameLst>
                                      </p:cBhvr>
                                      <p:to>
                                        <p:strVal val="visible"/>
                                      </p:to>
                                    </p:set>
                                    <p:animEffect filter="fade" transition="in">
                                      <p:cBhvr>
                                        <p:cTn dur="500"/>
                                        <p:tgtEl>
                                          <p:spTgt spid="5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6" st="6"/>
                                            </p:txEl>
                                          </p:spTgt>
                                        </p:tgtEl>
                                        <p:attrNameLst>
                                          <p:attrName>style.visibility</p:attrName>
                                        </p:attrNameLst>
                                      </p:cBhvr>
                                      <p:to>
                                        <p:strVal val="visible"/>
                                      </p:to>
                                    </p:set>
                                    <p:animEffect filter="fade" transition="in">
                                      <p:cBhvr>
                                        <p:cTn dur="500"/>
                                        <p:tgtEl>
                                          <p:spTgt spid="53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7" st="7"/>
                                            </p:txEl>
                                          </p:spTgt>
                                        </p:tgtEl>
                                        <p:attrNameLst>
                                          <p:attrName>style.visibility</p:attrName>
                                        </p:attrNameLst>
                                      </p:cBhvr>
                                      <p:to>
                                        <p:strVal val="visible"/>
                                      </p:to>
                                    </p:set>
                                    <p:animEffect filter="fade" transition="in">
                                      <p:cBhvr>
                                        <p:cTn dur="500"/>
                                        <p:tgtEl>
                                          <p:spTgt spid="53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8" st="8"/>
                                            </p:txEl>
                                          </p:spTgt>
                                        </p:tgtEl>
                                        <p:attrNameLst>
                                          <p:attrName>style.visibility</p:attrName>
                                        </p:attrNameLst>
                                      </p:cBhvr>
                                      <p:to>
                                        <p:strVal val="visible"/>
                                      </p:to>
                                    </p:set>
                                    <p:animEffect filter="fade" transition="in">
                                      <p:cBhvr>
                                        <p:cTn dur="500"/>
                                        <p:tgtEl>
                                          <p:spTgt spid="53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9" st="9"/>
                                            </p:txEl>
                                          </p:spTgt>
                                        </p:tgtEl>
                                        <p:attrNameLst>
                                          <p:attrName>style.visibility</p:attrName>
                                        </p:attrNameLst>
                                      </p:cBhvr>
                                      <p:to>
                                        <p:strVal val="visible"/>
                                      </p:to>
                                    </p:set>
                                    <p:animEffect filter="fade" transition="in">
                                      <p:cBhvr>
                                        <p:cTn dur="500"/>
                                        <p:tgtEl>
                                          <p:spTgt spid="533">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xEl>
                                              <p:pRg end="10" st="10"/>
                                            </p:txEl>
                                          </p:spTgt>
                                        </p:tgtEl>
                                        <p:attrNameLst>
                                          <p:attrName>style.visibility</p:attrName>
                                        </p:attrNameLst>
                                      </p:cBhvr>
                                      <p:to>
                                        <p:strVal val="visible"/>
                                      </p:to>
                                    </p:set>
                                    <p:animEffect filter="fade" transition="in">
                                      <p:cBhvr>
                                        <p:cTn dur="500"/>
                                        <p:tgtEl>
                                          <p:spTgt spid="533">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1"/>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To decrypt P=K</a:t>
            </a:r>
            <a:r>
              <a:rPr b="0" baseline="30000" i="0" lang="en-US" sz="2100" u="none">
                <a:solidFill>
                  <a:schemeClr val="dk1"/>
                </a:solidFill>
                <a:latin typeface="Lucida Sans"/>
                <a:ea typeface="Lucida Sans"/>
                <a:cs typeface="Lucida Sans"/>
                <a:sym typeface="Lucida Sans"/>
              </a:rPr>
              <a:t>-1</a:t>
            </a:r>
            <a:r>
              <a:rPr b="0" i="0" lang="en-US" sz="2100" u="none">
                <a:solidFill>
                  <a:schemeClr val="dk1"/>
                </a:solidFill>
                <a:latin typeface="Lucida Sans"/>
                <a:ea typeface="Lucida Sans"/>
                <a:cs typeface="Lucida Sans"/>
                <a:sym typeface="Lucida Sans"/>
              </a:rPr>
              <a:t>xC</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P=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10   19   16       25   11   11   21</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4   23     7       18   5     10   3</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17   5     19       7    6     19   20</a:t>
            </a:r>
            <a:endParaRPr/>
          </a:p>
          <a:p>
            <a:pPr indent="-164909"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  704   301   604   587</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563   201   407  293   mod 26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648   326   598   752</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P =    2   15   6   15</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17 19  17   7</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24  14  0   24 </a:t>
            </a:r>
            <a:endParaRPr/>
          </a:p>
          <a:p>
            <a:pPr indent="-255587" lvl="0" marL="365125" marR="0" rtl="0" algn="l">
              <a:lnSpc>
                <a:spcPct val="100000"/>
              </a:lnSpc>
              <a:spcBef>
                <a:spcPts val="40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                 </a:t>
            </a:r>
            <a:r>
              <a:rPr b="0" i="0" lang="en-US" sz="1900" u="none">
                <a:solidFill>
                  <a:schemeClr val="dk1"/>
                </a:solidFill>
                <a:latin typeface="Lucida Sans"/>
                <a:ea typeface="Lucida Sans"/>
                <a:cs typeface="Lucida Sans"/>
                <a:sym typeface="Lucida Sans"/>
              </a:rPr>
              <a:t>        P = C    R    Y    P    T    O    G    R    A     P    H    Y</a:t>
            </a:r>
            <a:endParaRPr/>
          </a:p>
          <a:p>
            <a:pPr indent="-255587" lvl="0" marL="365125" marR="0" rtl="0" algn="l">
              <a:lnSpc>
                <a:spcPct val="100000"/>
              </a:lnSpc>
              <a:spcBef>
                <a:spcPts val="400"/>
              </a:spcBef>
              <a:spcAft>
                <a:spcPts val="0"/>
              </a:spcAft>
              <a:buClr>
                <a:schemeClr val="accent1"/>
              </a:buClr>
              <a:buSzPts val="1292"/>
              <a:buFont typeface="Noto Sans Symbols"/>
              <a:buNone/>
            </a:pPr>
            <a:r>
              <a:rPr b="0" i="0" lang="en-US" sz="1900" u="none">
                <a:solidFill>
                  <a:schemeClr val="dk1"/>
                </a:solidFill>
                <a:latin typeface="Lucida Sans"/>
                <a:ea typeface="Lucida Sans"/>
                <a:cs typeface="Lucida Sans"/>
                <a:sym typeface="Lucida Sans"/>
              </a:rPr>
              <a:t>                                 2   17   24 15  19 14    6   17   0     15   7  24</a:t>
            </a:r>
            <a:endParaRPr/>
          </a:p>
          <a:p>
            <a:pPr indent="-255587" lvl="0" marL="365125" marR="0" rtl="0" algn="l">
              <a:lnSpc>
                <a:spcPct val="100000"/>
              </a:lnSpc>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sp>
        <p:nvSpPr>
          <p:cNvPr id="546" name="Google Shape;546;p5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
        <p:nvSpPr>
          <p:cNvPr id="547" name="Google Shape;547;p51"/>
          <p:cNvSpPr/>
          <p:nvPr/>
        </p:nvSpPr>
        <p:spPr>
          <a:xfrm>
            <a:off x="609600" y="23622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8" name="Google Shape;548;p51"/>
          <p:cNvSpPr/>
          <p:nvPr/>
        </p:nvSpPr>
        <p:spPr>
          <a:xfrm>
            <a:off x="2286000" y="23622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49" name="Google Shape;549;p51"/>
          <p:cNvSpPr/>
          <p:nvPr/>
        </p:nvSpPr>
        <p:spPr>
          <a:xfrm>
            <a:off x="2667000" y="22860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0" name="Google Shape;550;p51"/>
          <p:cNvSpPr/>
          <p:nvPr/>
        </p:nvSpPr>
        <p:spPr>
          <a:xfrm>
            <a:off x="4879975" y="22860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1" name="Google Shape;551;p51"/>
          <p:cNvSpPr/>
          <p:nvPr/>
        </p:nvSpPr>
        <p:spPr>
          <a:xfrm>
            <a:off x="1066800" y="38100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2" name="Google Shape;552;p51"/>
          <p:cNvSpPr/>
          <p:nvPr/>
        </p:nvSpPr>
        <p:spPr>
          <a:xfrm>
            <a:off x="3965575" y="38100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3" name="Google Shape;553;p51"/>
          <p:cNvSpPr/>
          <p:nvPr/>
        </p:nvSpPr>
        <p:spPr>
          <a:xfrm>
            <a:off x="1371600" y="4876800"/>
            <a:ext cx="73025" cy="914400"/>
          </a:xfrm>
          <a:prstGeom prst="lef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4" name="Google Shape;554;p51"/>
          <p:cNvSpPr/>
          <p:nvPr/>
        </p:nvSpPr>
        <p:spPr>
          <a:xfrm>
            <a:off x="3203575" y="4876800"/>
            <a:ext cx="73025" cy="914400"/>
          </a:xfrm>
          <a:prstGeom prst="rightBracket">
            <a:avLst>
              <a:gd fmla="val 144" name="adj"/>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animEffect filter="fade" transition="in">
                                      <p:cBhvr>
                                        <p:cTn dur="500"/>
                                        <p:tgtEl>
                                          <p:spTgt spid="5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 st="1"/>
                                            </p:txEl>
                                          </p:spTgt>
                                        </p:tgtEl>
                                        <p:attrNameLst>
                                          <p:attrName>style.visibility</p:attrName>
                                        </p:attrNameLst>
                                      </p:cBhvr>
                                      <p:to>
                                        <p:strVal val="visible"/>
                                      </p:to>
                                    </p:set>
                                    <p:animEffect filter="fade" transition="in">
                                      <p:cBhvr>
                                        <p:cTn dur="500"/>
                                        <p:tgtEl>
                                          <p:spTgt spid="5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2" st="2"/>
                                            </p:txEl>
                                          </p:spTgt>
                                        </p:tgtEl>
                                        <p:attrNameLst>
                                          <p:attrName>style.visibility</p:attrName>
                                        </p:attrNameLst>
                                      </p:cBhvr>
                                      <p:to>
                                        <p:strVal val="visible"/>
                                      </p:to>
                                    </p:set>
                                    <p:animEffect filter="fade" transition="in">
                                      <p:cBhvr>
                                        <p:cTn dur="500"/>
                                        <p:tgtEl>
                                          <p:spTgt spid="5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3" st="3"/>
                                            </p:txEl>
                                          </p:spTgt>
                                        </p:tgtEl>
                                        <p:attrNameLst>
                                          <p:attrName>style.visibility</p:attrName>
                                        </p:attrNameLst>
                                      </p:cBhvr>
                                      <p:to>
                                        <p:strVal val="visible"/>
                                      </p:to>
                                    </p:set>
                                    <p:animEffect filter="fade" transition="in">
                                      <p:cBhvr>
                                        <p:cTn dur="500"/>
                                        <p:tgtEl>
                                          <p:spTgt spid="5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4" st="4"/>
                                            </p:txEl>
                                          </p:spTgt>
                                        </p:tgtEl>
                                        <p:attrNameLst>
                                          <p:attrName>style.visibility</p:attrName>
                                        </p:attrNameLst>
                                      </p:cBhvr>
                                      <p:to>
                                        <p:strVal val="visible"/>
                                      </p:to>
                                    </p:set>
                                    <p:animEffect filter="fade" transition="in">
                                      <p:cBhvr>
                                        <p:cTn dur="500"/>
                                        <p:tgtEl>
                                          <p:spTgt spid="5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5" st="5"/>
                                            </p:txEl>
                                          </p:spTgt>
                                        </p:tgtEl>
                                        <p:attrNameLst>
                                          <p:attrName>style.visibility</p:attrName>
                                        </p:attrNameLst>
                                      </p:cBhvr>
                                      <p:to>
                                        <p:strVal val="visible"/>
                                      </p:to>
                                    </p:set>
                                    <p:animEffect filter="fade" transition="in">
                                      <p:cBhvr>
                                        <p:cTn dur="500"/>
                                        <p:tgtEl>
                                          <p:spTgt spid="5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6" st="6"/>
                                            </p:txEl>
                                          </p:spTgt>
                                        </p:tgtEl>
                                        <p:attrNameLst>
                                          <p:attrName>style.visibility</p:attrName>
                                        </p:attrNameLst>
                                      </p:cBhvr>
                                      <p:to>
                                        <p:strVal val="visible"/>
                                      </p:to>
                                    </p:set>
                                    <p:animEffect filter="fade" transition="in">
                                      <p:cBhvr>
                                        <p:cTn dur="500"/>
                                        <p:tgtEl>
                                          <p:spTgt spid="5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7" st="7"/>
                                            </p:txEl>
                                          </p:spTgt>
                                        </p:tgtEl>
                                        <p:attrNameLst>
                                          <p:attrName>style.visibility</p:attrName>
                                        </p:attrNameLst>
                                      </p:cBhvr>
                                      <p:to>
                                        <p:strVal val="visible"/>
                                      </p:to>
                                    </p:set>
                                    <p:animEffect filter="fade" transition="in">
                                      <p:cBhvr>
                                        <p:cTn dur="500"/>
                                        <p:tgtEl>
                                          <p:spTgt spid="5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8" st="8"/>
                                            </p:txEl>
                                          </p:spTgt>
                                        </p:tgtEl>
                                        <p:attrNameLst>
                                          <p:attrName>style.visibility</p:attrName>
                                        </p:attrNameLst>
                                      </p:cBhvr>
                                      <p:to>
                                        <p:strVal val="visible"/>
                                      </p:to>
                                    </p:set>
                                    <p:animEffect filter="fade" transition="in">
                                      <p:cBhvr>
                                        <p:cTn dur="500"/>
                                        <p:tgtEl>
                                          <p:spTgt spid="54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9" st="9"/>
                                            </p:txEl>
                                          </p:spTgt>
                                        </p:tgtEl>
                                        <p:attrNameLst>
                                          <p:attrName>style.visibility</p:attrName>
                                        </p:attrNameLst>
                                      </p:cBhvr>
                                      <p:to>
                                        <p:strVal val="visible"/>
                                      </p:to>
                                    </p:set>
                                    <p:animEffect filter="fade" transition="in">
                                      <p:cBhvr>
                                        <p:cTn dur="500"/>
                                        <p:tgtEl>
                                          <p:spTgt spid="54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0" st="10"/>
                                            </p:txEl>
                                          </p:spTgt>
                                        </p:tgtEl>
                                        <p:attrNameLst>
                                          <p:attrName>style.visibility</p:attrName>
                                        </p:attrNameLst>
                                      </p:cBhvr>
                                      <p:to>
                                        <p:strVal val="visible"/>
                                      </p:to>
                                    </p:set>
                                    <p:animEffect filter="fade" transition="in">
                                      <p:cBhvr>
                                        <p:cTn dur="500"/>
                                        <p:tgtEl>
                                          <p:spTgt spid="54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1" st="11"/>
                                            </p:txEl>
                                          </p:spTgt>
                                        </p:tgtEl>
                                        <p:attrNameLst>
                                          <p:attrName>style.visibility</p:attrName>
                                        </p:attrNameLst>
                                      </p:cBhvr>
                                      <p:to>
                                        <p:strVal val="visible"/>
                                      </p:to>
                                    </p:set>
                                    <p:animEffect filter="fade" transition="in">
                                      <p:cBhvr>
                                        <p:cTn dur="500"/>
                                        <p:tgtEl>
                                          <p:spTgt spid="54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2" st="12"/>
                                            </p:txEl>
                                          </p:spTgt>
                                        </p:tgtEl>
                                        <p:attrNameLst>
                                          <p:attrName>style.visibility</p:attrName>
                                        </p:attrNameLst>
                                      </p:cBhvr>
                                      <p:to>
                                        <p:strVal val="visible"/>
                                      </p:to>
                                    </p:set>
                                    <p:animEffect filter="fade" transition="in">
                                      <p:cBhvr>
                                        <p:cTn dur="500"/>
                                        <p:tgtEl>
                                          <p:spTgt spid="54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3" st="13"/>
                                            </p:txEl>
                                          </p:spTgt>
                                        </p:tgtEl>
                                        <p:attrNameLst>
                                          <p:attrName>style.visibility</p:attrName>
                                        </p:attrNameLst>
                                      </p:cBhvr>
                                      <p:to>
                                        <p:strVal val="visible"/>
                                      </p:to>
                                    </p:set>
                                    <p:animEffect filter="fade" transition="in">
                                      <p:cBhvr>
                                        <p:cTn dur="500"/>
                                        <p:tgtEl>
                                          <p:spTgt spid="54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4" st="14"/>
                                            </p:txEl>
                                          </p:spTgt>
                                        </p:tgtEl>
                                        <p:attrNameLst>
                                          <p:attrName>style.visibility</p:attrName>
                                        </p:attrNameLst>
                                      </p:cBhvr>
                                      <p:to>
                                        <p:strVal val="visible"/>
                                      </p:to>
                                    </p:set>
                                    <p:animEffect filter="fade" transition="in">
                                      <p:cBhvr>
                                        <p:cTn dur="500"/>
                                        <p:tgtEl>
                                          <p:spTgt spid="54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15" st="15"/>
                                            </p:txEl>
                                          </p:spTgt>
                                        </p:tgtEl>
                                        <p:attrNameLst>
                                          <p:attrName>style.visibility</p:attrName>
                                        </p:attrNameLst>
                                      </p:cBhvr>
                                      <p:to>
                                        <p:strVal val="visible"/>
                                      </p:to>
                                    </p:set>
                                    <p:animEffect filter="fade" transition="in">
                                      <p:cBhvr>
                                        <p:cTn dur="500"/>
                                        <p:tgtEl>
                                          <p:spTgt spid="545">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5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5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2"/>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428"/>
              <a:buFont typeface="Noto Sans Symbols"/>
              <a:buNone/>
            </a:pPr>
            <a:r>
              <a:rPr b="0" i="0" lang="en-US" sz="2100" u="none">
                <a:solidFill>
                  <a:schemeClr val="dk1"/>
                </a:solidFill>
                <a:latin typeface="Lucida Sans"/>
                <a:ea typeface="Lucida Sans"/>
                <a:cs typeface="Lucida Sans"/>
                <a:sym typeface="Lucida Sans"/>
              </a:rPr>
              <a:t>Hill cipher for a 2x2 matrix</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Step 1 : Find the determinant of the matix</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Step 2 :Check if the multiplicative inverse of the determinant exists. If exists compute the multiplicative inverse</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Step 3 : Find the Adjugate Matrix</a:t>
            </a:r>
            <a:br>
              <a:rPr b="0" i="0" lang="en-US" sz="2100" u="none">
                <a:solidFill>
                  <a:schemeClr val="dk1"/>
                </a:solidFill>
                <a:latin typeface="Lucida Sans"/>
                <a:ea typeface="Lucida Sans"/>
                <a:cs typeface="Lucida Sans"/>
                <a:sym typeface="Lucida Sans"/>
              </a:rPr>
            </a:br>
            <a:r>
              <a:rPr b="0" i="0" lang="en-US" sz="2100" u="none">
                <a:solidFill>
                  <a:schemeClr val="dk1"/>
                </a:solidFill>
                <a:latin typeface="Lucida Sans"/>
                <a:ea typeface="Lucida Sans"/>
                <a:cs typeface="Lucida Sans"/>
                <a:sym typeface="Lucida Sans"/>
              </a:rPr>
              <a:t>The </a:t>
            </a:r>
            <a:r>
              <a:rPr b="0" i="0" lang="en-US" sz="2100" u="none">
                <a:solidFill>
                  <a:srgbClr val="FF0000"/>
                </a:solidFill>
                <a:latin typeface="Lucida Sans"/>
                <a:ea typeface="Lucida Sans"/>
                <a:cs typeface="Lucida Sans"/>
                <a:sym typeface="Lucida Sans"/>
              </a:rPr>
              <a:t>adjugate matrix</a:t>
            </a:r>
            <a:r>
              <a:rPr b="0" i="0" lang="en-US" sz="2100" u="none">
                <a:solidFill>
                  <a:schemeClr val="dk1"/>
                </a:solidFill>
                <a:latin typeface="Lucida Sans"/>
                <a:ea typeface="Lucida Sans"/>
                <a:cs typeface="Lucida Sans"/>
                <a:sym typeface="Lucida Sans"/>
              </a:rPr>
              <a:t>is a matrix of the same size as the original. For a 2 x 2 matrix, it is just moving the elements to different positions and changing a couple of signs. That is, we swap the top left and bottom right numbers in the key matrix, and change the sign of the the top right and bottom left numbers. Algebraically this is given below.</a:t>
            </a:r>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sp>
        <p:nvSpPr>
          <p:cNvPr id="560" name="Google Shape;560;p5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pic>
        <p:nvPicPr>
          <p:cNvPr id="561" name="Google Shape;561;p52"/>
          <p:cNvPicPr preferRelativeResize="0"/>
          <p:nvPr/>
        </p:nvPicPr>
        <p:blipFill rotWithShape="1">
          <a:blip r:embed="rId3">
            <a:alphaModFix/>
          </a:blip>
          <a:srcRect b="0" l="0" r="0" t="0"/>
          <a:stretch/>
        </p:blipFill>
        <p:spPr>
          <a:xfrm>
            <a:off x="3790950" y="5762625"/>
            <a:ext cx="3676650" cy="790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Step 4 : Multiply the Multiplicative Inverse of the determinant by the Adjugate Matrix</a:t>
            </a:r>
            <a:endParaRPr/>
          </a:p>
          <a:p>
            <a:pPr indent="-255586" lvl="0" marL="365125" marR="0" rtl="0" algn="l">
              <a:lnSpc>
                <a:spcPct val="100000"/>
              </a:lnSpc>
              <a:spcBef>
                <a:spcPts val="400"/>
              </a:spcBef>
              <a:spcAft>
                <a:spcPts val="0"/>
              </a:spcAft>
              <a:buClr>
                <a:schemeClr val="accent1"/>
              </a:buClr>
              <a:buSzPts val="1428"/>
              <a:buFont typeface="Noto Sans Symbols"/>
              <a:buChar char="🞂"/>
            </a:pPr>
            <a:r>
              <a:rPr b="0" i="0" lang="en-US" sz="2100" u="none">
                <a:solidFill>
                  <a:schemeClr val="dk1"/>
                </a:solidFill>
                <a:latin typeface="Lucida Sans"/>
                <a:ea typeface="Lucida Sans"/>
                <a:cs typeface="Lucida Sans"/>
                <a:sym typeface="Lucida Sans"/>
              </a:rPr>
              <a:t>Step 5 : Take the anwers in modulo 26 which gives us the inverse of the matrix.</a:t>
            </a:r>
            <a:endParaRPr/>
          </a:p>
          <a:p>
            <a:pPr indent="-164910" lvl="0" marL="365125" marR="0" rtl="0" algn="l">
              <a:spcBef>
                <a:spcPts val="400"/>
              </a:spcBef>
              <a:spcAft>
                <a:spcPts val="0"/>
              </a:spcAft>
              <a:buClr>
                <a:schemeClr val="accent1"/>
              </a:buClr>
              <a:buSzPts val="1428"/>
              <a:buFont typeface="Noto Sans Symbols"/>
              <a:buNone/>
            </a:pPr>
            <a:r>
              <a:t/>
            </a:r>
            <a:endParaRPr b="0" i="0" sz="2100" u="none">
              <a:solidFill>
                <a:schemeClr val="dk1"/>
              </a:solidFill>
              <a:latin typeface="Lucida Sans"/>
              <a:ea typeface="Lucida Sans"/>
              <a:cs typeface="Lucida Sans"/>
              <a:sym typeface="Lucida Sans"/>
            </a:endParaRPr>
          </a:p>
        </p:txBody>
      </p:sp>
      <p:sp>
        <p:nvSpPr>
          <p:cNvPr id="567" name="Google Shape;567;p5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000"/>
              <a:buFont typeface="Lucida Sans"/>
              <a:buNone/>
            </a:pPr>
            <a:r>
              <a:rPr b="1" i="0" lang="en-US" sz="3000" u="none" cap="none" strike="noStrike">
                <a:solidFill>
                  <a:schemeClr val="dk2"/>
                </a:solidFill>
                <a:latin typeface="Lucida Sans"/>
                <a:ea typeface="Lucida Sans"/>
                <a:cs typeface="Lucida Sans"/>
                <a:sym typeface="Lucida Sans"/>
              </a:rPr>
              <a:t>Substitution cipher(Poly alphabetic)</a:t>
            </a:r>
            <a:endParaRPr b="1" i="0" sz="30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Modular Reciprocal Example	</a:t>
            </a:r>
            <a:endParaRPr b="1" i="0" sz="4100" u="none" cap="none" strike="noStrike">
              <a:solidFill>
                <a:schemeClr val="dk2"/>
              </a:solidFill>
              <a:latin typeface="Lucida Sans"/>
              <a:ea typeface="Lucida Sans"/>
              <a:cs typeface="Lucida Sans"/>
              <a:sym typeface="Lucida Sans"/>
            </a:endParaRPr>
          </a:p>
        </p:txBody>
      </p:sp>
      <p:pic>
        <p:nvPicPr>
          <p:cNvPr id="573" name="Google Shape;573;p54"/>
          <p:cNvPicPr preferRelativeResize="0"/>
          <p:nvPr>
            <p:ph idx="1" type="body"/>
          </p:nvPr>
        </p:nvPicPr>
        <p:blipFill rotWithShape="1">
          <a:blip r:embed="rId3">
            <a:alphaModFix/>
          </a:blip>
          <a:srcRect b="0" l="0" r="0" t="0"/>
          <a:stretch/>
        </p:blipFill>
        <p:spPr>
          <a:xfrm>
            <a:off x="1524000" y="1447800"/>
            <a:ext cx="1914525" cy="685800"/>
          </a:xfrm>
          <a:prstGeom prst="rect">
            <a:avLst/>
          </a:prstGeom>
          <a:noFill/>
          <a:ln>
            <a:noFill/>
          </a:ln>
        </p:spPr>
      </p:pic>
      <p:pic>
        <p:nvPicPr>
          <p:cNvPr id="574" name="Google Shape;574;p54"/>
          <p:cNvPicPr preferRelativeResize="0"/>
          <p:nvPr/>
        </p:nvPicPr>
        <p:blipFill rotWithShape="1">
          <a:blip r:embed="rId4">
            <a:alphaModFix/>
          </a:blip>
          <a:srcRect b="0" l="0" r="0" t="0"/>
          <a:stretch/>
        </p:blipFill>
        <p:spPr>
          <a:xfrm>
            <a:off x="1600200" y="2362200"/>
            <a:ext cx="3630612" cy="328612"/>
          </a:xfrm>
          <a:prstGeom prst="rect">
            <a:avLst/>
          </a:prstGeom>
          <a:noFill/>
          <a:ln>
            <a:noFill/>
          </a:ln>
        </p:spPr>
      </p:pic>
      <p:pic>
        <p:nvPicPr>
          <p:cNvPr id="575" name="Google Shape;575;p54"/>
          <p:cNvPicPr preferRelativeResize="0"/>
          <p:nvPr/>
        </p:nvPicPr>
        <p:blipFill rotWithShape="1">
          <a:blip r:embed="rId5">
            <a:alphaModFix/>
          </a:blip>
          <a:srcRect b="0" l="0" r="0" t="0"/>
          <a:stretch/>
        </p:blipFill>
        <p:spPr>
          <a:xfrm>
            <a:off x="1676400" y="3429000"/>
            <a:ext cx="3270250" cy="585787"/>
          </a:xfrm>
          <a:prstGeom prst="rect">
            <a:avLst/>
          </a:prstGeom>
          <a:noFill/>
          <a:ln>
            <a:noFill/>
          </a:ln>
        </p:spPr>
      </p:pic>
      <p:pic>
        <p:nvPicPr>
          <p:cNvPr id="576" name="Google Shape;576;p54"/>
          <p:cNvPicPr preferRelativeResize="0"/>
          <p:nvPr/>
        </p:nvPicPr>
        <p:blipFill rotWithShape="1">
          <a:blip r:embed="rId6">
            <a:alphaModFix/>
          </a:blip>
          <a:srcRect b="0" l="0" r="0" t="0"/>
          <a:stretch/>
        </p:blipFill>
        <p:spPr>
          <a:xfrm>
            <a:off x="1600200" y="4267200"/>
            <a:ext cx="3657600" cy="609600"/>
          </a:xfrm>
          <a:prstGeom prst="rect">
            <a:avLst/>
          </a:prstGeom>
          <a:noFill/>
          <a:ln>
            <a:noFill/>
          </a:ln>
        </p:spPr>
      </p:pic>
      <p:pic>
        <p:nvPicPr>
          <p:cNvPr id="577" name="Google Shape;577;p54"/>
          <p:cNvPicPr preferRelativeResize="0"/>
          <p:nvPr/>
        </p:nvPicPr>
        <p:blipFill rotWithShape="1">
          <a:blip r:embed="rId7">
            <a:alphaModFix/>
          </a:blip>
          <a:srcRect b="0" l="0" r="0" t="0"/>
          <a:stretch/>
        </p:blipFill>
        <p:spPr>
          <a:xfrm>
            <a:off x="1600200" y="2971800"/>
            <a:ext cx="3565525" cy="304800"/>
          </a:xfrm>
          <a:prstGeom prst="rect">
            <a:avLst/>
          </a:prstGeom>
          <a:noFill/>
          <a:ln>
            <a:noFill/>
          </a:ln>
        </p:spPr>
      </p:pic>
      <p:pic>
        <p:nvPicPr>
          <p:cNvPr id="578" name="Google Shape;578;p54"/>
          <p:cNvPicPr preferRelativeResize="0"/>
          <p:nvPr/>
        </p:nvPicPr>
        <p:blipFill rotWithShape="1">
          <a:blip r:embed="rId8">
            <a:alphaModFix/>
          </a:blip>
          <a:srcRect b="0" l="0" r="0" t="0"/>
          <a:stretch/>
        </p:blipFill>
        <p:spPr>
          <a:xfrm>
            <a:off x="1600200" y="5105400"/>
            <a:ext cx="7129462" cy="68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500"/>
                                        <p:tgtEl>
                                          <p:spTgt spid="5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Change Message to Vectors</a:t>
            </a:r>
            <a:endParaRPr b="1" i="0" sz="4100" u="none" cap="none" strike="noStrike">
              <a:solidFill>
                <a:schemeClr val="dk2"/>
              </a:solidFill>
              <a:latin typeface="Lucida Sans"/>
              <a:ea typeface="Lucida Sans"/>
              <a:cs typeface="Lucida Sans"/>
              <a:sym typeface="Lucida Sans"/>
            </a:endParaRPr>
          </a:p>
        </p:txBody>
      </p:sp>
      <p:sp>
        <p:nvSpPr>
          <p:cNvPr id="584" name="Google Shape;584;p5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Message to encrypt = HELLO WORLD</a:t>
            </a:r>
            <a:endParaRPr/>
          </a:p>
          <a:p>
            <a:pPr indent="-139001" lvl="0" marL="365125" marR="0" rtl="0" algn="l">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p:txBody>
      </p:sp>
      <p:pic>
        <p:nvPicPr>
          <p:cNvPr id="585" name="Google Shape;585;p55"/>
          <p:cNvPicPr preferRelativeResize="0"/>
          <p:nvPr/>
        </p:nvPicPr>
        <p:blipFill rotWithShape="1">
          <a:blip r:embed="rId3">
            <a:alphaModFix/>
          </a:blip>
          <a:srcRect b="0" l="0" r="0" t="0"/>
          <a:stretch/>
        </p:blipFill>
        <p:spPr>
          <a:xfrm>
            <a:off x="3886200" y="1981200"/>
            <a:ext cx="790575" cy="4597400"/>
          </a:xfrm>
          <a:prstGeom prst="rect">
            <a:avLst/>
          </a:prstGeom>
          <a:noFill/>
          <a:ln>
            <a:noFill/>
          </a:ln>
        </p:spPr>
      </p:pic>
      <p:pic>
        <p:nvPicPr>
          <p:cNvPr id="586" name="Google Shape;586;p55"/>
          <p:cNvPicPr preferRelativeResize="0"/>
          <p:nvPr/>
        </p:nvPicPr>
        <p:blipFill rotWithShape="1">
          <a:blip r:embed="rId4">
            <a:alphaModFix/>
          </a:blip>
          <a:srcRect b="0" l="0" r="0" t="0"/>
          <a:stretch/>
        </p:blipFill>
        <p:spPr>
          <a:xfrm>
            <a:off x="3810000" y="2133600"/>
            <a:ext cx="1981200" cy="45259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500"/>
                                        <p:tgtEl>
                                          <p:spTgt spid="5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Multiply Matrix by Vectors</a:t>
            </a:r>
            <a:endParaRPr b="1" i="0" sz="4100" u="none" cap="none" strike="noStrike">
              <a:solidFill>
                <a:schemeClr val="dk2"/>
              </a:solidFill>
              <a:latin typeface="Lucida Sans"/>
              <a:ea typeface="Lucida Sans"/>
              <a:cs typeface="Lucida Sans"/>
              <a:sym typeface="Lucida Sans"/>
            </a:endParaRPr>
          </a:p>
        </p:txBody>
      </p:sp>
      <p:pic>
        <p:nvPicPr>
          <p:cNvPr id="592" name="Google Shape;592;p56"/>
          <p:cNvPicPr preferRelativeResize="0"/>
          <p:nvPr>
            <p:ph idx="1" type="body"/>
          </p:nvPr>
        </p:nvPicPr>
        <p:blipFill rotWithShape="1">
          <a:blip r:embed="rId3">
            <a:alphaModFix/>
          </a:blip>
          <a:srcRect b="0" l="0" r="0" t="0"/>
          <a:stretch/>
        </p:blipFill>
        <p:spPr>
          <a:xfrm>
            <a:off x="2667000" y="1676400"/>
            <a:ext cx="2971800" cy="4387850"/>
          </a:xfrm>
          <a:prstGeom prst="rect">
            <a:avLst/>
          </a:prstGeom>
          <a:noFill/>
          <a:ln>
            <a:noFill/>
          </a:ln>
        </p:spPr>
      </p:pic>
      <p:pic>
        <p:nvPicPr>
          <p:cNvPr id="593" name="Google Shape;593;p56"/>
          <p:cNvPicPr preferRelativeResize="0"/>
          <p:nvPr/>
        </p:nvPicPr>
        <p:blipFill rotWithShape="1">
          <a:blip r:embed="rId4">
            <a:alphaModFix/>
          </a:blip>
          <a:srcRect b="0" l="0" r="0" t="0"/>
          <a:stretch/>
        </p:blipFill>
        <p:spPr>
          <a:xfrm>
            <a:off x="2438400" y="1676400"/>
            <a:ext cx="4592637" cy="480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3"/>
                                        </p:tgtEl>
                                        <p:attrNameLst>
                                          <p:attrName>style.visibility</p:attrName>
                                        </p:attrNameLst>
                                      </p:cBhvr>
                                      <p:to>
                                        <p:strVal val="visible"/>
                                      </p:to>
                                    </p:set>
                                    <p:anim calcmode="lin" valueType="num">
                                      <p:cBhvr additive="base">
                                        <p:cTn dur="500"/>
                                        <p:tgtEl>
                                          <p:spTgt spid="59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Convert to Mod 26</a:t>
            </a:r>
            <a:endParaRPr b="1" i="0" sz="4100" u="none" cap="none" strike="noStrike">
              <a:solidFill>
                <a:schemeClr val="dk2"/>
              </a:solidFill>
              <a:latin typeface="Lucida Sans"/>
              <a:ea typeface="Lucida Sans"/>
              <a:cs typeface="Lucida Sans"/>
              <a:sym typeface="Lucida Sans"/>
            </a:endParaRPr>
          </a:p>
        </p:txBody>
      </p:sp>
      <p:pic>
        <p:nvPicPr>
          <p:cNvPr id="599" name="Google Shape;599;p57"/>
          <p:cNvPicPr preferRelativeResize="0"/>
          <p:nvPr>
            <p:ph idx="1" type="body"/>
          </p:nvPr>
        </p:nvPicPr>
        <p:blipFill rotWithShape="1">
          <a:blip r:embed="rId3">
            <a:alphaModFix/>
          </a:blip>
          <a:srcRect b="0" l="0" r="0" t="0"/>
          <a:stretch/>
        </p:blipFill>
        <p:spPr>
          <a:xfrm>
            <a:off x="3505200" y="1524000"/>
            <a:ext cx="2667000" cy="48164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Convert Numbers to Letters</a:t>
            </a:r>
            <a:endParaRPr b="1" i="0" sz="4100" u="none" cap="none" strike="noStrike">
              <a:solidFill>
                <a:schemeClr val="dk2"/>
              </a:solidFill>
              <a:latin typeface="Lucida Sans"/>
              <a:ea typeface="Lucida Sans"/>
              <a:cs typeface="Lucida Sans"/>
              <a:sym typeface="Lucida Sans"/>
            </a:endParaRPr>
          </a:p>
        </p:txBody>
      </p:sp>
      <p:pic>
        <p:nvPicPr>
          <p:cNvPr id="605" name="Google Shape;605;p58"/>
          <p:cNvPicPr preferRelativeResize="0"/>
          <p:nvPr>
            <p:ph idx="1" type="body"/>
          </p:nvPr>
        </p:nvPicPr>
        <p:blipFill rotWithShape="1">
          <a:blip r:embed="rId3">
            <a:alphaModFix/>
          </a:blip>
          <a:srcRect b="0" l="0" r="0" t="0"/>
          <a:stretch/>
        </p:blipFill>
        <p:spPr>
          <a:xfrm>
            <a:off x="1447800" y="1371600"/>
            <a:ext cx="2133600" cy="5110162"/>
          </a:xfrm>
          <a:prstGeom prst="rect">
            <a:avLst/>
          </a:prstGeom>
          <a:noFill/>
          <a:ln>
            <a:noFill/>
          </a:ln>
        </p:spPr>
      </p:pic>
      <p:sp>
        <p:nvSpPr>
          <p:cNvPr id="606" name="Google Shape;606;p58"/>
          <p:cNvSpPr txBox="1"/>
          <p:nvPr/>
        </p:nvSpPr>
        <p:spPr>
          <a:xfrm>
            <a:off x="4419600" y="5715000"/>
            <a:ext cx="43434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ill Sans"/>
              <a:buNone/>
            </a:pPr>
            <a:r>
              <a:rPr b="0" i="0" lang="en-US" sz="1800" u="none">
                <a:solidFill>
                  <a:schemeClr val="dk1"/>
                </a:solidFill>
                <a:latin typeface="Gill Sans"/>
                <a:ea typeface="Gill Sans"/>
                <a:cs typeface="Gill Sans"/>
                <a:sym typeface="Gill Sans"/>
              </a:rPr>
              <a:t>HELLO WORLD has been encrypted to </a:t>
            </a:r>
            <a:endParaRPr/>
          </a:p>
          <a:p>
            <a:pPr indent="0" lvl="0" marL="0" marR="0" rtl="0" algn="l">
              <a:lnSpc>
                <a:spcPct val="100000"/>
              </a:lnSpc>
              <a:spcBef>
                <a:spcPts val="0"/>
              </a:spcBef>
              <a:spcAft>
                <a:spcPts val="0"/>
              </a:spcAft>
              <a:buClr>
                <a:schemeClr val="dk1"/>
              </a:buClr>
              <a:buSzPts val="1800"/>
              <a:buFont typeface="Gill Sans"/>
              <a:buNone/>
            </a:pPr>
            <a:r>
              <a:rPr b="0" i="0" lang="en-US" sz="1800" u="none">
                <a:solidFill>
                  <a:schemeClr val="dk1"/>
                </a:solidFill>
                <a:latin typeface="Gill Sans"/>
                <a:ea typeface="Gill Sans"/>
                <a:cs typeface="Gill Sans"/>
                <a:sym typeface="Gill Sans"/>
              </a:rPr>
              <a:t>SLHZY ATGZT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Change Message to Vectors</a:t>
            </a:r>
            <a:endParaRPr b="1" i="0" sz="4100" u="none" cap="none" strike="noStrike">
              <a:solidFill>
                <a:schemeClr val="dk2"/>
              </a:solidFill>
              <a:latin typeface="Lucida Sans"/>
              <a:ea typeface="Lucida Sans"/>
              <a:cs typeface="Lucida Sans"/>
              <a:sym typeface="Lucida Sans"/>
            </a:endParaRPr>
          </a:p>
        </p:txBody>
      </p:sp>
      <p:sp>
        <p:nvSpPr>
          <p:cNvPr id="612" name="Google Shape;612;p5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None/>
            </a:pPr>
            <a:r>
              <a:rPr b="0" i="0" lang="en-US" sz="2700" u="none">
                <a:solidFill>
                  <a:schemeClr val="dk1"/>
                </a:solidFill>
                <a:latin typeface="Lucida Sans"/>
                <a:ea typeface="Lucida Sans"/>
                <a:cs typeface="Lucida Sans"/>
                <a:sym typeface="Lucida Sans"/>
              </a:rPr>
              <a:t>Message to decrypt = SLHZYATGZT</a:t>
            </a:r>
            <a:endParaRPr/>
          </a:p>
          <a:p>
            <a:pPr indent="-139001" lvl="0" marL="365125" marR="0" rtl="0" algn="l">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p:txBody>
      </p:sp>
      <p:pic>
        <p:nvPicPr>
          <p:cNvPr id="613" name="Google Shape;613;p59"/>
          <p:cNvPicPr preferRelativeResize="0"/>
          <p:nvPr/>
        </p:nvPicPr>
        <p:blipFill rotWithShape="1">
          <a:blip r:embed="rId3">
            <a:alphaModFix/>
          </a:blip>
          <a:srcRect b="0" l="0" r="0" t="0"/>
          <a:stretch/>
        </p:blipFill>
        <p:spPr>
          <a:xfrm>
            <a:off x="3581400" y="2133600"/>
            <a:ext cx="609600" cy="4460875"/>
          </a:xfrm>
          <a:prstGeom prst="rect">
            <a:avLst/>
          </a:prstGeom>
          <a:noFill/>
          <a:ln>
            <a:noFill/>
          </a:ln>
        </p:spPr>
      </p:pic>
      <p:pic>
        <p:nvPicPr>
          <p:cNvPr id="614" name="Google Shape;614;p59"/>
          <p:cNvPicPr preferRelativeResize="0"/>
          <p:nvPr/>
        </p:nvPicPr>
        <p:blipFill rotWithShape="1">
          <a:blip r:embed="rId4">
            <a:alphaModFix/>
          </a:blip>
          <a:srcRect b="0" l="0" r="0" t="0"/>
          <a:stretch/>
        </p:blipFill>
        <p:spPr>
          <a:xfrm>
            <a:off x="3505200" y="2057400"/>
            <a:ext cx="1752600" cy="46593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0" i="0" lang="en-US" sz="4100" u="none" cap="none" strike="noStrike">
                <a:solidFill>
                  <a:schemeClr val="dk2"/>
                </a:solidFill>
                <a:latin typeface="Lucida Sans"/>
                <a:ea typeface="Lucida Sans"/>
                <a:cs typeface="Lucida Sans"/>
                <a:sym typeface="Lucida Sans"/>
              </a:rPr>
              <a:t>Cryptography</a:t>
            </a:r>
            <a:endParaRPr b="1" i="0" sz="4100" u="none" cap="none" strike="noStrike">
              <a:solidFill>
                <a:schemeClr val="dk2"/>
              </a:solidFill>
              <a:latin typeface="Lucida Sans"/>
              <a:ea typeface="Lucida Sans"/>
              <a:cs typeface="Lucida Sans"/>
              <a:sym typeface="Lucida Sans"/>
            </a:endParaRPr>
          </a:p>
        </p:txBody>
      </p:sp>
      <p:sp>
        <p:nvSpPr>
          <p:cNvPr id="219" name="Google Shape;219;p6"/>
          <p:cNvSpPr txBox="1"/>
          <p:nvPr>
            <p:ph idx="1" type="body"/>
          </p:nvPr>
        </p:nvSpPr>
        <p:spPr>
          <a:xfrm>
            <a:off x="381000" y="1524000"/>
            <a:ext cx="8229600" cy="4525962"/>
          </a:xfrm>
          <a:prstGeom prst="rect">
            <a:avLst/>
          </a:prstGeom>
          <a:noFill/>
          <a:ln>
            <a:noFill/>
          </a:ln>
        </p:spPr>
        <p:txBody>
          <a:bodyPr anchorCtr="0" anchor="t" bIns="45700" lIns="91425" spcFirstLastPara="1" rIns="91425" wrap="square" tIns="45700">
            <a:noAutofit/>
          </a:bodyPr>
          <a:lstStyle/>
          <a:p>
            <a:pPr indent="-228599" lvl="1" marL="620712" rtl="0" algn="l">
              <a:lnSpc>
                <a:spcPct val="100000"/>
              </a:lnSpc>
              <a:spcBef>
                <a:spcPts val="0"/>
              </a:spcBef>
              <a:spcAft>
                <a:spcPts val="0"/>
              </a:spcAft>
              <a:buSzPts val="2000"/>
              <a:buNone/>
            </a:pPr>
            <a:r>
              <a:rPr b="0" i="0" lang="en-US" sz="2000" u="none">
                <a:solidFill>
                  <a:schemeClr val="dk1"/>
                </a:solidFill>
                <a:latin typeface="Lucida Sans"/>
                <a:ea typeface="Lucida Sans"/>
                <a:cs typeface="Lucida Sans"/>
                <a:sym typeface="Lucida Sans"/>
              </a:rPr>
              <a:t> 			      </a:t>
            </a:r>
            <a:r>
              <a:rPr b="0" i="0" lang="en-US" sz="2000" u="none">
                <a:solidFill>
                  <a:srgbClr val="FF0000"/>
                </a:solidFill>
                <a:latin typeface="Lucida Sans"/>
                <a:ea typeface="Lucida Sans"/>
                <a:cs typeface="Lucida Sans"/>
                <a:sym typeface="Lucida Sans"/>
              </a:rPr>
              <a:t>Cryptographic algorithms</a:t>
            </a:r>
            <a:endParaRPr/>
          </a:p>
          <a:p>
            <a:pPr indent="-228599" lvl="1" marL="620712" rtl="0" algn="l">
              <a:lnSpc>
                <a:spcPct val="100000"/>
              </a:lnSpc>
              <a:spcBef>
                <a:spcPts val="300"/>
              </a:spcBef>
              <a:spcAft>
                <a:spcPts val="0"/>
              </a:spcAft>
              <a:buSzPts val="2000"/>
              <a:buNone/>
            </a:pPr>
            <a:r>
              <a:t/>
            </a:r>
            <a:endParaRPr b="0" i="0" sz="2000" u="none">
              <a:solidFill>
                <a:schemeClr val="dk1"/>
              </a:solidFill>
              <a:latin typeface="Lucida Sans"/>
              <a:ea typeface="Lucida Sans"/>
              <a:cs typeface="Lucida Sans"/>
              <a:sym typeface="Lucida Sans"/>
            </a:endParaRPr>
          </a:p>
          <a:p>
            <a:pPr indent="-228599" lvl="1" marL="620712" rtl="0" algn="l">
              <a:lnSpc>
                <a:spcPct val="100000"/>
              </a:lnSpc>
              <a:spcBef>
                <a:spcPts val="300"/>
              </a:spcBef>
              <a:spcAft>
                <a:spcPts val="0"/>
              </a:spcAft>
              <a:buSzPts val="2000"/>
              <a:buNone/>
            </a:pPr>
            <a:r>
              <a:t/>
            </a:r>
            <a:endParaRPr b="0" i="0" sz="2000" u="none">
              <a:solidFill>
                <a:schemeClr val="dk1"/>
              </a:solidFill>
              <a:latin typeface="Lucida Sans"/>
              <a:ea typeface="Lucida Sans"/>
              <a:cs typeface="Lucida Sans"/>
              <a:sym typeface="Lucida Sans"/>
            </a:endParaRPr>
          </a:p>
          <a:p>
            <a:pPr indent="-228599" lvl="1" marL="620712" rtl="0" algn="l">
              <a:lnSpc>
                <a:spcPct val="100000"/>
              </a:lnSpc>
              <a:spcBef>
                <a:spcPts val="300"/>
              </a:spcBef>
              <a:spcAft>
                <a:spcPts val="0"/>
              </a:spcAft>
              <a:buSzPts val="2000"/>
              <a:buNone/>
            </a:pPr>
            <a:r>
              <a:t/>
            </a:r>
            <a:endParaRPr b="0" i="0" sz="2000" u="none">
              <a:solidFill>
                <a:schemeClr val="dk1"/>
              </a:solidFill>
              <a:latin typeface="Lucida Sans"/>
              <a:ea typeface="Lucida Sans"/>
              <a:cs typeface="Lucida Sans"/>
              <a:sym typeface="Lucida Sans"/>
            </a:endParaRPr>
          </a:p>
          <a:p>
            <a:pPr indent="-228599" lvl="1" marL="620712" rtl="0" algn="l">
              <a:lnSpc>
                <a:spcPct val="100000"/>
              </a:lnSpc>
              <a:spcBef>
                <a:spcPts val="300"/>
              </a:spcBef>
              <a:spcAft>
                <a:spcPts val="0"/>
              </a:spcAft>
              <a:buSzPts val="2000"/>
              <a:buNone/>
            </a:pPr>
            <a:r>
              <a:t/>
            </a:r>
            <a:endParaRPr b="0" i="0" sz="2000" u="none">
              <a:solidFill>
                <a:schemeClr val="dk1"/>
              </a:solidFill>
              <a:latin typeface="Lucida Sans"/>
              <a:ea typeface="Lucida Sans"/>
              <a:cs typeface="Lucida Sans"/>
              <a:sym typeface="Lucida Sans"/>
            </a:endParaRPr>
          </a:p>
          <a:p>
            <a:pPr indent="-228599" lvl="1" marL="620712" rtl="0" algn="l">
              <a:lnSpc>
                <a:spcPct val="100000"/>
              </a:lnSpc>
              <a:spcBef>
                <a:spcPts val="300"/>
              </a:spcBef>
              <a:spcAft>
                <a:spcPts val="0"/>
              </a:spcAft>
              <a:buSzPts val="2000"/>
              <a:buNone/>
            </a:pPr>
            <a:r>
              <a:t/>
            </a:r>
            <a:endParaRPr b="0" i="0" sz="2000" u="none">
              <a:solidFill>
                <a:schemeClr val="dk1"/>
              </a:solidFill>
              <a:latin typeface="Lucida Sans"/>
              <a:ea typeface="Lucida Sans"/>
              <a:cs typeface="Lucida Sans"/>
              <a:sym typeface="Lucida Sans"/>
            </a:endParaRPr>
          </a:p>
          <a:p>
            <a:pPr indent="-228599" lvl="1" marL="620712" rtl="0" algn="l">
              <a:lnSpc>
                <a:spcPct val="100000"/>
              </a:lnSpc>
              <a:spcBef>
                <a:spcPts val="300"/>
              </a:spcBef>
              <a:spcAft>
                <a:spcPts val="0"/>
              </a:spcAft>
              <a:buSzPts val="2000"/>
              <a:buNone/>
            </a:pPr>
            <a:r>
              <a:t/>
            </a:r>
            <a:endParaRPr b="0" i="0" sz="2000" u="none">
              <a:solidFill>
                <a:schemeClr val="dk1"/>
              </a:solidFill>
              <a:latin typeface="Lucida Sans"/>
              <a:ea typeface="Lucida Sans"/>
              <a:cs typeface="Lucida Sans"/>
              <a:sym typeface="Lucida Sans"/>
            </a:endParaRPr>
          </a:p>
          <a:p>
            <a:pPr indent="-228599" lvl="1" marL="620712" rtl="0" algn="l">
              <a:lnSpc>
                <a:spcPct val="100000"/>
              </a:lnSpc>
              <a:spcBef>
                <a:spcPts val="300"/>
              </a:spcBef>
              <a:spcAft>
                <a:spcPts val="0"/>
              </a:spcAft>
              <a:buSzPts val="2000"/>
              <a:buNone/>
            </a:pPr>
            <a:r>
              <a:t/>
            </a:r>
            <a:endParaRPr b="0" i="0" sz="2000" u="none">
              <a:solidFill>
                <a:schemeClr val="dk1"/>
              </a:solidFill>
              <a:latin typeface="Lucida Sans"/>
              <a:ea typeface="Lucida Sans"/>
              <a:cs typeface="Lucida Sans"/>
              <a:sym typeface="Lucida Sans"/>
            </a:endParaRPr>
          </a:p>
          <a:p>
            <a:pPr indent="-228599" lvl="1" marL="620712" rtl="0" algn="l">
              <a:lnSpc>
                <a:spcPct val="100000"/>
              </a:lnSpc>
              <a:spcBef>
                <a:spcPts val="300"/>
              </a:spcBef>
              <a:spcAft>
                <a:spcPts val="0"/>
              </a:spcAft>
              <a:buSzPts val="2000"/>
              <a:buNone/>
            </a:pPr>
            <a:r>
              <a:rPr b="0" i="0" lang="en-US" sz="2000" u="none">
                <a:solidFill>
                  <a:schemeClr val="dk1"/>
                </a:solidFill>
                <a:latin typeface="Lucida Sans"/>
                <a:ea typeface="Lucida Sans"/>
                <a:cs typeface="Lucida Sans"/>
                <a:sym typeface="Lucida Sans"/>
              </a:rPr>
              <a:t>Symmetric key –</a:t>
            </a:r>
            <a:endParaRPr/>
          </a:p>
          <a:p>
            <a:pPr indent="-228599" lvl="1" marL="620712" rtl="0" algn="l">
              <a:lnSpc>
                <a:spcPct val="100000"/>
              </a:lnSpc>
              <a:spcBef>
                <a:spcPts val="300"/>
              </a:spcBef>
              <a:spcAft>
                <a:spcPts val="0"/>
              </a:spcAft>
              <a:buSzPts val="2000"/>
              <a:buNone/>
            </a:pPr>
            <a:r>
              <a:rPr b="0" i="0" lang="en-US" sz="2000" u="none">
                <a:solidFill>
                  <a:schemeClr val="dk1"/>
                </a:solidFill>
                <a:latin typeface="Lucida Sans"/>
                <a:ea typeface="Lucida Sans"/>
                <a:cs typeface="Lucida Sans"/>
                <a:sym typeface="Lucida Sans"/>
              </a:rPr>
              <a:t>Same key is used for encryption and decryption.</a:t>
            </a:r>
            <a:endParaRPr/>
          </a:p>
          <a:p>
            <a:pPr indent="-228599" lvl="1" marL="620712" rtl="0" algn="l">
              <a:lnSpc>
                <a:spcPct val="100000"/>
              </a:lnSpc>
              <a:spcBef>
                <a:spcPts val="300"/>
              </a:spcBef>
              <a:spcAft>
                <a:spcPts val="0"/>
              </a:spcAft>
              <a:buSzPts val="2000"/>
              <a:buNone/>
            </a:pPr>
            <a:r>
              <a:rPr b="0" i="0" lang="en-US" sz="2000" u="none">
                <a:solidFill>
                  <a:schemeClr val="dk1"/>
                </a:solidFill>
                <a:latin typeface="Lucida Sans"/>
                <a:ea typeface="Lucida Sans"/>
                <a:cs typeface="Lucida Sans"/>
                <a:sym typeface="Lucida Sans"/>
              </a:rPr>
              <a:t>Hence the key is called the shared secret key.</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cxnSp>
        <p:nvCxnSpPr>
          <p:cNvPr id="220" name="Google Shape;220;p6"/>
          <p:cNvCxnSpPr/>
          <p:nvPr/>
        </p:nvCxnSpPr>
        <p:spPr>
          <a:xfrm flipH="1">
            <a:off x="2514600" y="1828800"/>
            <a:ext cx="1828800" cy="1066800"/>
          </a:xfrm>
          <a:prstGeom prst="straightConnector1">
            <a:avLst/>
          </a:prstGeom>
          <a:noFill/>
          <a:ln cap="flat" cmpd="sng" w="9525">
            <a:solidFill>
              <a:schemeClr val="dk1"/>
            </a:solidFill>
            <a:prstDash val="solid"/>
            <a:miter lim="800000"/>
            <a:headEnd len="med" w="med" type="none"/>
            <a:tailEnd len="med" w="med" type="triangle"/>
          </a:ln>
        </p:spPr>
      </p:cxnSp>
      <p:cxnSp>
        <p:nvCxnSpPr>
          <p:cNvPr id="221" name="Google Shape;221;p6"/>
          <p:cNvCxnSpPr/>
          <p:nvPr/>
        </p:nvCxnSpPr>
        <p:spPr>
          <a:xfrm>
            <a:off x="4343400" y="1828800"/>
            <a:ext cx="1447800" cy="990600"/>
          </a:xfrm>
          <a:prstGeom prst="straightConnector1">
            <a:avLst/>
          </a:prstGeom>
          <a:noFill/>
          <a:ln cap="flat" cmpd="sng" w="9525">
            <a:solidFill>
              <a:schemeClr val="dk1"/>
            </a:solidFill>
            <a:prstDash val="solid"/>
            <a:miter lim="800000"/>
            <a:headEnd len="med" w="med" type="none"/>
            <a:tailEnd len="med" w="med" type="triangle"/>
          </a:ln>
        </p:spPr>
      </p:cxnSp>
      <p:sp>
        <p:nvSpPr>
          <p:cNvPr id="222" name="Google Shape;222;p6"/>
          <p:cNvSpPr txBox="1"/>
          <p:nvPr/>
        </p:nvSpPr>
        <p:spPr>
          <a:xfrm>
            <a:off x="1600200" y="2971800"/>
            <a:ext cx="2362200" cy="815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a:solidFill>
                  <a:srgbClr val="FF0000"/>
                </a:solidFill>
                <a:latin typeface="Arial"/>
                <a:ea typeface="Arial"/>
                <a:cs typeface="Arial"/>
                <a:sym typeface="Arial"/>
              </a:rPr>
              <a:t>Symmetric key</a:t>
            </a:r>
            <a:endParaRPr/>
          </a:p>
          <a:p>
            <a:pPr indent="0" lvl="0" marL="0" marR="0" rtl="0" algn="l">
              <a:lnSpc>
                <a:spcPct val="100000"/>
              </a:lnSpc>
              <a:spcBef>
                <a:spcPts val="90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(Shared secret key)</a:t>
            </a:r>
            <a:endParaRPr/>
          </a:p>
        </p:txBody>
      </p:sp>
      <p:sp>
        <p:nvSpPr>
          <p:cNvPr id="223" name="Google Shape;223;p6"/>
          <p:cNvSpPr txBox="1"/>
          <p:nvPr/>
        </p:nvSpPr>
        <p:spPr>
          <a:xfrm>
            <a:off x="5181600" y="2895600"/>
            <a:ext cx="2362200" cy="779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Asymmetric key</a:t>
            </a:r>
            <a:endParaRPr/>
          </a:p>
          <a:p>
            <a:pPr indent="0" lvl="0" marL="0" marR="0" rtl="0" algn="l">
              <a:lnSpc>
                <a:spcPct val="100000"/>
              </a:lnSpc>
              <a:spcBef>
                <a:spcPts val="90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(Public key)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5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5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5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5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500"/>
                                        <p:tgtEl>
                                          <p:spTgt spid="2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500"/>
                                        <p:tgtEl>
                                          <p:spTgt spid="2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500"/>
                                        <p:tgtEl>
                                          <p:spTgt spid="2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animEffect filter="fade" transition="in">
                                      <p:cBhvr>
                                        <p:cTn dur="500"/>
                                        <p:tgtEl>
                                          <p:spTgt spid="2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8" st="8"/>
                                            </p:txEl>
                                          </p:spTgt>
                                        </p:tgtEl>
                                        <p:attrNameLst>
                                          <p:attrName>style.visibility</p:attrName>
                                        </p:attrNameLst>
                                      </p:cBhvr>
                                      <p:to>
                                        <p:strVal val="visible"/>
                                      </p:to>
                                    </p:set>
                                    <p:animEffect filter="fade" transition="in">
                                      <p:cBhvr>
                                        <p:cTn dur="500"/>
                                        <p:tgtEl>
                                          <p:spTgt spid="2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9" st="9"/>
                                            </p:txEl>
                                          </p:spTgt>
                                        </p:tgtEl>
                                        <p:attrNameLst>
                                          <p:attrName>style.visibility</p:attrName>
                                        </p:attrNameLst>
                                      </p:cBhvr>
                                      <p:to>
                                        <p:strVal val="visible"/>
                                      </p:to>
                                    </p:set>
                                    <p:animEffect filter="fade" transition="in">
                                      <p:cBhvr>
                                        <p:cTn dur="500"/>
                                        <p:tgtEl>
                                          <p:spTgt spid="2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0" st="10"/>
                                            </p:txEl>
                                          </p:spTgt>
                                        </p:tgtEl>
                                        <p:attrNameLst>
                                          <p:attrName>style.visibility</p:attrName>
                                        </p:attrNameLst>
                                      </p:cBhvr>
                                      <p:to>
                                        <p:strVal val="visible"/>
                                      </p:to>
                                    </p:set>
                                    <p:animEffect filter="fade" transition="in">
                                      <p:cBhvr>
                                        <p:cTn dur="500"/>
                                        <p:tgtEl>
                                          <p:spTgt spid="21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1" st="11"/>
                                            </p:txEl>
                                          </p:spTgt>
                                        </p:tgtEl>
                                        <p:attrNameLst>
                                          <p:attrName>style.visibility</p:attrName>
                                        </p:attrNameLst>
                                      </p:cBhvr>
                                      <p:to>
                                        <p:strVal val="visible"/>
                                      </p:to>
                                    </p:set>
                                    <p:animEffect filter="fade" transition="in">
                                      <p:cBhvr>
                                        <p:cTn dur="500"/>
                                        <p:tgtEl>
                                          <p:spTgt spid="21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Multiply Matrix by Vectors</a:t>
            </a:r>
            <a:endParaRPr b="1" i="0" sz="4100" u="none" cap="none" strike="noStrike">
              <a:solidFill>
                <a:schemeClr val="dk2"/>
              </a:solidFill>
              <a:latin typeface="Lucida Sans"/>
              <a:ea typeface="Lucida Sans"/>
              <a:cs typeface="Lucida Sans"/>
              <a:sym typeface="Lucida Sans"/>
            </a:endParaRPr>
          </a:p>
        </p:txBody>
      </p:sp>
      <p:pic>
        <p:nvPicPr>
          <p:cNvPr id="620" name="Google Shape;620;p60"/>
          <p:cNvPicPr preferRelativeResize="0"/>
          <p:nvPr>
            <p:ph idx="1" type="body"/>
          </p:nvPr>
        </p:nvPicPr>
        <p:blipFill rotWithShape="1">
          <a:blip r:embed="rId3">
            <a:alphaModFix/>
          </a:blip>
          <a:srcRect b="0" l="0" r="0" t="0"/>
          <a:stretch/>
        </p:blipFill>
        <p:spPr>
          <a:xfrm>
            <a:off x="2209800" y="1676400"/>
            <a:ext cx="3489325" cy="4419600"/>
          </a:xfrm>
          <a:prstGeom prst="rect">
            <a:avLst/>
          </a:prstGeom>
          <a:noFill/>
          <a:ln>
            <a:noFill/>
          </a:ln>
        </p:spPr>
      </p:pic>
      <p:pic>
        <p:nvPicPr>
          <p:cNvPr id="621" name="Google Shape;621;p60"/>
          <p:cNvPicPr preferRelativeResize="0"/>
          <p:nvPr/>
        </p:nvPicPr>
        <p:blipFill rotWithShape="1">
          <a:blip r:embed="rId4">
            <a:alphaModFix/>
          </a:blip>
          <a:srcRect b="0" l="0" r="0" t="0"/>
          <a:stretch/>
        </p:blipFill>
        <p:spPr>
          <a:xfrm>
            <a:off x="2133600" y="1600200"/>
            <a:ext cx="4854575" cy="472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Convert to Mod 26</a:t>
            </a:r>
            <a:endParaRPr b="1" i="0" sz="4100" u="none" cap="none" strike="noStrike">
              <a:solidFill>
                <a:schemeClr val="dk2"/>
              </a:solidFill>
              <a:latin typeface="Lucida Sans"/>
              <a:ea typeface="Lucida Sans"/>
              <a:cs typeface="Lucida Sans"/>
              <a:sym typeface="Lucida Sans"/>
            </a:endParaRPr>
          </a:p>
        </p:txBody>
      </p:sp>
      <p:pic>
        <p:nvPicPr>
          <p:cNvPr id="627" name="Google Shape;627;p61"/>
          <p:cNvPicPr preferRelativeResize="0"/>
          <p:nvPr>
            <p:ph idx="1" type="body"/>
          </p:nvPr>
        </p:nvPicPr>
        <p:blipFill rotWithShape="1">
          <a:blip r:embed="rId3">
            <a:alphaModFix/>
          </a:blip>
          <a:srcRect b="0" l="0" r="0" t="0"/>
          <a:stretch/>
        </p:blipFill>
        <p:spPr>
          <a:xfrm>
            <a:off x="3429000" y="1524000"/>
            <a:ext cx="2640012" cy="4495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Convert Numbers to Letters</a:t>
            </a:r>
            <a:endParaRPr b="1" i="0" sz="4100" u="none" cap="none" strike="noStrike">
              <a:solidFill>
                <a:schemeClr val="dk2"/>
              </a:solidFill>
              <a:latin typeface="Lucida Sans"/>
              <a:ea typeface="Lucida Sans"/>
              <a:cs typeface="Lucida Sans"/>
              <a:sym typeface="Lucida Sans"/>
            </a:endParaRPr>
          </a:p>
        </p:txBody>
      </p:sp>
      <p:pic>
        <p:nvPicPr>
          <p:cNvPr id="633" name="Google Shape;633;p62"/>
          <p:cNvPicPr preferRelativeResize="0"/>
          <p:nvPr>
            <p:ph idx="1" type="body"/>
          </p:nvPr>
        </p:nvPicPr>
        <p:blipFill rotWithShape="1">
          <a:blip r:embed="rId3">
            <a:alphaModFix/>
          </a:blip>
          <a:srcRect b="0" l="0" r="0" t="0"/>
          <a:stretch/>
        </p:blipFill>
        <p:spPr>
          <a:xfrm>
            <a:off x="1600200" y="1371600"/>
            <a:ext cx="1905000" cy="4943475"/>
          </a:xfrm>
          <a:prstGeom prst="rect">
            <a:avLst/>
          </a:prstGeom>
          <a:noFill/>
          <a:ln>
            <a:noFill/>
          </a:ln>
        </p:spPr>
      </p:pic>
      <p:sp>
        <p:nvSpPr>
          <p:cNvPr id="634" name="Google Shape;634;p62"/>
          <p:cNvSpPr txBox="1"/>
          <p:nvPr/>
        </p:nvSpPr>
        <p:spPr>
          <a:xfrm>
            <a:off x="4419600" y="5562600"/>
            <a:ext cx="379095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Gill Sans"/>
              <a:buNone/>
            </a:pPr>
            <a:r>
              <a:rPr b="0" i="0" lang="en-US" sz="1800" u="none">
                <a:solidFill>
                  <a:schemeClr val="dk1"/>
                </a:solidFill>
                <a:latin typeface="Gill Sans"/>
                <a:ea typeface="Gill Sans"/>
                <a:cs typeface="Gill Sans"/>
                <a:sym typeface="Gill Sans"/>
              </a:rPr>
              <a:t>SLHZYATGZT has been decrypted to </a:t>
            </a:r>
            <a:endParaRPr/>
          </a:p>
          <a:p>
            <a:pPr indent="0" lvl="0" marL="0" marR="0" rtl="0" algn="l">
              <a:lnSpc>
                <a:spcPct val="100000"/>
              </a:lnSpc>
              <a:spcBef>
                <a:spcPts val="0"/>
              </a:spcBef>
              <a:spcAft>
                <a:spcPts val="0"/>
              </a:spcAft>
              <a:buClr>
                <a:schemeClr val="dk1"/>
              </a:buClr>
              <a:buSzPts val="1800"/>
              <a:buFont typeface="Gill Sans"/>
              <a:buNone/>
            </a:pPr>
            <a:r>
              <a:rPr b="0" i="0" lang="en-US" sz="1800" u="none">
                <a:solidFill>
                  <a:schemeClr val="dk1"/>
                </a:solidFill>
                <a:latin typeface="Gill Sans"/>
                <a:ea typeface="Gill Sans"/>
                <a:cs typeface="Gill Sans"/>
                <a:sym typeface="Gill Sans"/>
              </a:rPr>
              <a:t>HELLO WORLD</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None/>
            </a:pPr>
            <a:r>
              <a:rPr b="0" i="0" lang="en-US" sz="2400" u="none">
                <a:solidFill>
                  <a:schemeClr val="dk1"/>
                </a:solidFill>
                <a:latin typeface="Lucida Sans"/>
                <a:ea typeface="Lucida Sans"/>
                <a:cs typeface="Lucida Sans"/>
                <a:sym typeface="Lucida Sans"/>
              </a:rPr>
              <a:t>3. Transposition cipher (Block cipher)</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Substitution cipher - Plaintext letters were replaced by other letters </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Transposition ciphers use the letters of the plaintext message, but they permute the order of the letters</a:t>
            </a:r>
            <a:r>
              <a:rPr b="0" i="0" lang="en-US" sz="1200" u="none">
                <a:solidFill>
                  <a:schemeClr val="dk1"/>
                </a:solidFill>
                <a:latin typeface="Lucida Sans"/>
                <a:ea typeface="Lucida Sans"/>
                <a:cs typeface="Lucida Sans"/>
                <a:sym typeface="Lucida Sans"/>
              </a:rPr>
              <a:t>(reorders letters)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Key is a mapping between the position of the symbols in the plaintext  and cipher text.</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Types</a:t>
            </a:r>
            <a:endParaRPr/>
          </a:p>
          <a:p>
            <a:pPr indent="-255587" lvl="0" marL="365125" marR="0" rtl="0" algn="l">
              <a:lnSpc>
                <a:spcPct val="100000"/>
              </a:lnSpc>
              <a:spcBef>
                <a:spcPts val="400"/>
              </a:spcBef>
              <a:spcAft>
                <a:spcPts val="0"/>
              </a:spcAft>
              <a:buClr>
                <a:schemeClr val="accent1"/>
              </a:buClr>
              <a:buSzPts val="1360"/>
              <a:buFont typeface="Noto Sans Symbols"/>
              <a:buAutoNum type="arabicPeriod"/>
            </a:pPr>
            <a:r>
              <a:rPr b="1" i="0" lang="en-US" sz="2000" u="none">
                <a:solidFill>
                  <a:schemeClr val="dk1"/>
                </a:solidFill>
                <a:latin typeface="Lucida Sans"/>
                <a:ea typeface="Lucida Sans"/>
                <a:cs typeface="Lucida Sans"/>
                <a:sym typeface="Lucida Sans"/>
              </a:rPr>
              <a:t>Keyed transposition cipher</a:t>
            </a:r>
            <a:endParaRPr/>
          </a:p>
          <a:p>
            <a:pPr indent="-255587" lvl="0" marL="365125" marR="0" rtl="0" algn="l">
              <a:lnSpc>
                <a:spcPct val="100000"/>
              </a:lnSpc>
              <a:spcBef>
                <a:spcPts val="400"/>
              </a:spcBef>
              <a:spcAft>
                <a:spcPts val="0"/>
              </a:spcAft>
              <a:buClr>
                <a:schemeClr val="accent1"/>
              </a:buClr>
              <a:buSzPts val="1360"/>
              <a:buFont typeface="Noto Sans Symbols"/>
              <a:buAutoNum type="arabicPeriod"/>
            </a:pPr>
            <a:r>
              <a:rPr b="1" i="0" lang="en-US" sz="2000" u="none">
                <a:solidFill>
                  <a:schemeClr val="dk1"/>
                </a:solidFill>
                <a:latin typeface="Lucida Sans"/>
                <a:ea typeface="Lucida Sans"/>
                <a:cs typeface="Lucida Sans"/>
                <a:sym typeface="Lucida Sans"/>
              </a:rPr>
              <a:t>Keyless transposition cipher</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1" i="0" sz="2000" u="none">
              <a:solidFill>
                <a:schemeClr val="dk1"/>
              </a:solidFill>
              <a:latin typeface="Lucida Sans"/>
              <a:ea typeface="Lucida Sans"/>
              <a:cs typeface="Lucida Sans"/>
              <a:sym typeface="Lucida Sans"/>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a:t>
            </a:r>
            <a:endParaRPr/>
          </a:p>
        </p:txBody>
      </p:sp>
      <p:sp>
        <p:nvSpPr>
          <p:cNvPr id="640" name="Google Shape;640;p6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600"/>
              <a:buFont typeface="Lucida Sans"/>
              <a:buNone/>
            </a:pPr>
            <a:r>
              <a:rPr b="1" i="0" lang="en-US" sz="3600" u="none" cap="none" strike="noStrike">
                <a:solidFill>
                  <a:schemeClr val="dk2"/>
                </a:solidFill>
                <a:latin typeface="Lucida Sans"/>
                <a:ea typeface="Lucida Sans"/>
                <a:cs typeface="Lucida Sans"/>
                <a:sym typeface="Lucida Sans"/>
              </a:rPr>
              <a:t>Transposition cipher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0" st="0"/>
                                            </p:txEl>
                                          </p:spTgt>
                                        </p:tgtEl>
                                        <p:attrNameLst>
                                          <p:attrName>style.visibility</p:attrName>
                                        </p:attrNameLst>
                                      </p:cBhvr>
                                      <p:to>
                                        <p:strVal val="visible"/>
                                      </p:to>
                                    </p:set>
                                    <p:animEffect filter="fade" transition="in">
                                      <p:cBhvr>
                                        <p:cTn dur="500"/>
                                        <p:tgtEl>
                                          <p:spTgt spid="6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1" st="1"/>
                                            </p:txEl>
                                          </p:spTgt>
                                        </p:tgtEl>
                                        <p:attrNameLst>
                                          <p:attrName>style.visibility</p:attrName>
                                        </p:attrNameLst>
                                      </p:cBhvr>
                                      <p:to>
                                        <p:strVal val="visible"/>
                                      </p:to>
                                    </p:set>
                                    <p:animEffect filter="fade" transition="in">
                                      <p:cBhvr>
                                        <p:cTn dur="500"/>
                                        <p:tgtEl>
                                          <p:spTgt spid="6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2" st="2"/>
                                            </p:txEl>
                                          </p:spTgt>
                                        </p:tgtEl>
                                        <p:attrNameLst>
                                          <p:attrName>style.visibility</p:attrName>
                                        </p:attrNameLst>
                                      </p:cBhvr>
                                      <p:to>
                                        <p:strVal val="visible"/>
                                      </p:to>
                                    </p:set>
                                    <p:animEffect filter="fade" transition="in">
                                      <p:cBhvr>
                                        <p:cTn dur="500"/>
                                        <p:tgtEl>
                                          <p:spTgt spid="6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3" st="3"/>
                                            </p:txEl>
                                          </p:spTgt>
                                        </p:tgtEl>
                                        <p:attrNameLst>
                                          <p:attrName>style.visibility</p:attrName>
                                        </p:attrNameLst>
                                      </p:cBhvr>
                                      <p:to>
                                        <p:strVal val="visible"/>
                                      </p:to>
                                    </p:set>
                                    <p:animEffect filter="fade" transition="in">
                                      <p:cBhvr>
                                        <p:cTn dur="500"/>
                                        <p:tgtEl>
                                          <p:spTgt spid="63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4" st="4"/>
                                            </p:txEl>
                                          </p:spTgt>
                                        </p:tgtEl>
                                        <p:attrNameLst>
                                          <p:attrName>style.visibility</p:attrName>
                                        </p:attrNameLst>
                                      </p:cBhvr>
                                      <p:to>
                                        <p:strVal val="visible"/>
                                      </p:to>
                                    </p:set>
                                    <p:animEffect filter="fade" transition="in">
                                      <p:cBhvr>
                                        <p:cTn dur="500"/>
                                        <p:tgtEl>
                                          <p:spTgt spid="63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5" st="5"/>
                                            </p:txEl>
                                          </p:spTgt>
                                        </p:tgtEl>
                                        <p:attrNameLst>
                                          <p:attrName>style.visibility</p:attrName>
                                        </p:attrNameLst>
                                      </p:cBhvr>
                                      <p:to>
                                        <p:strVal val="visible"/>
                                      </p:to>
                                    </p:set>
                                    <p:animEffect filter="fade" transition="in">
                                      <p:cBhvr>
                                        <p:cTn dur="500"/>
                                        <p:tgtEl>
                                          <p:spTgt spid="63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6" st="6"/>
                                            </p:txEl>
                                          </p:spTgt>
                                        </p:tgtEl>
                                        <p:attrNameLst>
                                          <p:attrName>style.visibility</p:attrName>
                                        </p:attrNameLst>
                                      </p:cBhvr>
                                      <p:to>
                                        <p:strVal val="visible"/>
                                      </p:to>
                                    </p:set>
                                    <p:animEffect filter="fade" transition="in">
                                      <p:cBhvr>
                                        <p:cTn dur="500"/>
                                        <p:tgtEl>
                                          <p:spTgt spid="63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7" st="7"/>
                                            </p:txEl>
                                          </p:spTgt>
                                        </p:tgtEl>
                                        <p:attrNameLst>
                                          <p:attrName>style.visibility</p:attrName>
                                        </p:attrNameLst>
                                      </p:cBhvr>
                                      <p:to>
                                        <p:strVal val="visible"/>
                                      </p:to>
                                    </p:set>
                                    <p:animEffect filter="fade" transition="in">
                                      <p:cBhvr>
                                        <p:cTn dur="500"/>
                                        <p:tgtEl>
                                          <p:spTgt spid="63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8" st="8"/>
                                            </p:txEl>
                                          </p:spTgt>
                                        </p:tgtEl>
                                        <p:attrNameLst>
                                          <p:attrName>style.visibility</p:attrName>
                                        </p:attrNameLst>
                                      </p:cBhvr>
                                      <p:to>
                                        <p:strVal val="visible"/>
                                      </p:to>
                                    </p:set>
                                    <p:animEffect filter="fade" transition="in">
                                      <p:cBhvr>
                                        <p:cTn dur="500"/>
                                        <p:tgtEl>
                                          <p:spTgt spid="63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xEl>
                                              <p:pRg end="9" st="9"/>
                                            </p:txEl>
                                          </p:spTgt>
                                        </p:tgtEl>
                                        <p:attrNameLst>
                                          <p:attrName>style.visibility</p:attrName>
                                        </p:attrNameLst>
                                      </p:cBhvr>
                                      <p:to>
                                        <p:strVal val="visible"/>
                                      </p:to>
                                    </p:set>
                                    <p:animEffect filter="fade" transition="in">
                                      <p:cBhvr>
                                        <p:cTn dur="500"/>
                                        <p:tgtEl>
                                          <p:spTgt spid="639">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457200" lvl="0" marL="565150" marR="0" rtl="0" algn="l">
              <a:lnSpc>
                <a:spcPct val="100000"/>
              </a:lnSpc>
              <a:spcBef>
                <a:spcPts val="0"/>
              </a:spcBef>
              <a:spcAft>
                <a:spcPts val="0"/>
              </a:spcAft>
              <a:buClr>
                <a:schemeClr val="accent1"/>
              </a:buClr>
              <a:buSzPts val="1360"/>
              <a:buFont typeface="Noto Sans Symbols"/>
              <a:buAutoNum type="arabicPeriod"/>
            </a:pPr>
            <a:r>
              <a:rPr b="1" i="0" lang="en-US" sz="2000" u="none">
                <a:solidFill>
                  <a:schemeClr val="dk1"/>
                </a:solidFill>
                <a:latin typeface="Lucida Sans"/>
                <a:ea typeface="Lucida Sans"/>
                <a:cs typeface="Lucida Sans"/>
                <a:sym typeface="Lucida Sans"/>
              </a:rPr>
              <a:t>Keyed transposition cipher</a:t>
            </a:r>
            <a:endParaRPr/>
          </a:p>
          <a:p>
            <a:pPr indent="-457200" lvl="0" marL="565150"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(Assume a block of 4 characters)</a:t>
            </a:r>
            <a:endParaRPr/>
          </a:p>
          <a:p>
            <a:pPr indent="-457200" lvl="0" marL="565150"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Plaintext	2	4	1	3</a:t>
            </a:r>
            <a:endParaRPr/>
          </a:p>
          <a:p>
            <a:pPr indent="-457200" lvl="0" marL="565150"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Ciphertext	1	2	3	4</a:t>
            </a:r>
            <a:endParaRPr/>
          </a:p>
          <a:p>
            <a:pPr indent="-457200" lvl="0" marL="565150"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In encryption we move the character at position 2 to position 1, </a:t>
            </a:r>
            <a:endParaRPr/>
          </a:p>
          <a:p>
            <a:pPr indent="-457200" lvl="0" marL="565150"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character at position 4 to 2 and so on.</a:t>
            </a:r>
            <a:endParaRPr/>
          </a:p>
          <a:p>
            <a:pPr indent="-457200" lvl="0" marL="565150" marR="0" rtl="0" algn="l">
              <a:lnSpc>
                <a:spcPct val="9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Eg: </a:t>
            </a:r>
            <a:r>
              <a:rPr b="0" i="0" lang="en-US" sz="2000" u="none">
                <a:solidFill>
                  <a:schemeClr val="accent2"/>
                </a:solidFill>
                <a:latin typeface="Lucida Sans"/>
                <a:ea typeface="Lucida Sans"/>
                <a:cs typeface="Lucida Sans"/>
                <a:sym typeface="Lucida Sans"/>
              </a:rPr>
              <a:t>Encrypt :      hello my dear</a:t>
            </a:r>
            <a:endParaRPr/>
          </a:p>
          <a:p>
            <a:pPr indent="-457200" lvl="0" marL="565150" marR="0" rtl="0" algn="l">
              <a:lnSpc>
                <a:spcPct val="9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Remove spaces</a:t>
            </a:r>
            <a:endParaRPr/>
          </a:p>
          <a:p>
            <a:pPr indent="-457200" lvl="0" marL="565150" marR="0" rtl="0" algn="l">
              <a:lnSpc>
                <a:spcPct val="9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Divide the text into blocks of 4 characters.</a:t>
            </a:r>
            <a:endParaRPr/>
          </a:p>
          <a:p>
            <a:pPr indent="-457200" lvl="0" marL="565150" marR="0" rtl="0" algn="l">
              <a:lnSpc>
                <a:spcPct val="9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Add bogus character(s) at the end.</a:t>
            </a:r>
            <a:endParaRPr/>
          </a:p>
          <a:p>
            <a:pPr indent="-457200" lvl="0" marL="565150" marR="0" rtl="0" algn="l">
              <a:lnSpc>
                <a:spcPct val="9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hell   omyd   earz</a:t>
            </a:r>
            <a:endParaRPr/>
          </a:p>
          <a:p>
            <a:pPr indent="-457200" lvl="0" marL="565150" marR="0" rtl="0" algn="l">
              <a:lnSpc>
                <a:spcPct val="90000"/>
              </a:lnSpc>
              <a:spcBef>
                <a:spcPts val="400"/>
              </a:spcBef>
              <a:spcAft>
                <a:spcPts val="0"/>
              </a:spcAft>
              <a:buClr>
                <a:schemeClr val="accent1"/>
              </a:buClr>
              <a:buSzPts val="1360"/>
              <a:buFont typeface="Noto Sans Symbols"/>
              <a:buNone/>
            </a:pPr>
            <a:r>
              <a:rPr b="0" i="0" lang="en-US" sz="2000" u="none">
                <a:solidFill>
                  <a:schemeClr val="accent2"/>
                </a:solidFill>
                <a:latin typeface="Lucida Sans"/>
                <a:ea typeface="Lucida Sans"/>
                <a:cs typeface="Lucida Sans"/>
                <a:sym typeface="Lucida Sans"/>
              </a:rPr>
              <a:t>Ciphertext:       		elhl   mdoy   azer</a:t>
            </a:r>
            <a:endParaRPr/>
          </a:p>
          <a:p>
            <a:pPr indent="-457200" lvl="0" marL="565150" marR="0" rtl="0" algn="l">
              <a:lnSpc>
                <a:spcPct val="9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After decryption :      hell omyd earz</a:t>
            </a:r>
            <a:endParaRPr/>
          </a:p>
          <a:p>
            <a:pPr indent="-457200" lvl="0" marL="565150"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646" name="Google Shape;646;p6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400"/>
              <a:buFont typeface="Lucida Sans"/>
              <a:buNone/>
            </a:pPr>
            <a:r>
              <a:rPr b="1" i="0" lang="en-US" sz="4400" u="none" cap="none" strike="noStrike">
                <a:solidFill>
                  <a:schemeClr val="dk2"/>
                </a:solidFill>
                <a:latin typeface="Lucida Sans"/>
                <a:ea typeface="Lucida Sans"/>
                <a:cs typeface="Lucida Sans"/>
                <a:sym typeface="Lucida Sans"/>
              </a:rPr>
              <a:t>Transposition cipher</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Difficult</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A brute force attack would involve trying possible arrangements of the letters until the word is determined.</a:t>
            </a:r>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chemeClr val="dk1"/>
                </a:solidFill>
                <a:latin typeface="Lucida Sans"/>
                <a:ea typeface="Lucida Sans"/>
                <a:cs typeface="Lucida Sans"/>
                <a:sym typeface="Lucida Sans"/>
              </a:rPr>
              <a:t>For a 5 letter word there are 5!=120 ways to arrange five distinct letters, and exactly one of them should result in a word. </a:t>
            </a:r>
            <a:endParaRPr/>
          </a:p>
        </p:txBody>
      </p:sp>
      <p:sp>
        <p:nvSpPr>
          <p:cNvPr id="652" name="Google Shape;652;p6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100" u="none" cap="none" strike="noStrike">
                <a:solidFill>
                  <a:schemeClr val="dk2"/>
                </a:solidFill>
                <a:latin typeface="Lucida Sans"/>
                <a:ea typeface="Lucida Sans"/>
                <a:cs typeface="Lucida Sans"/>
                <a:sym typeface="Lucida Sans"/>
              </a:rPr>
              <a:t>Cryptanalysis of a transposition cipher </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0" st="0"/>
                                            </p:txEl>
                                          </p:spTgt>
                                        </p:tgtEl>
                                        <p:attrNameLst>
                                          <p:attrName>style.visibility</p:attrName>
                                        </p:attrNameLst>
                                      </p:cBhvr>
                                      <p:to>
                                        <p:strVal val="visible"/>
                                      </p:to>
                                    </p:set>
                                    <p:animEffect filter="fade" transition="in">
                                      <p:cBhvr>
                                        <p:cTn dur="500"/>
                                        <p:tgtEl>
                                          <p:spTgt spid="6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1" st="1"/>
                                            </p:txEl>
                                          </p:spTgt>
                                        </p:tgtEl>
                                        <p:attrNameLst>
                                          <p:attrName>style.visibility</p:attrName>
                                        </p:attrNameLst>
                                      </p:cBhvr>
                                      <p:to>
                                        <p:strVal val="visible"/>
                                      </p:to>
                                    </p:set>
                                    <p:animEffect filter="fade" transition="in">
                                      <p:cBhvr>
                                        <p:cTn dur="500"/>
                                        <p:tgtEl>
                                          <p:spTgt spid="65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xEl>
                                              <p:pRg end="2" st="2"/>
                                            </p:txEl>
                                          </p:spTgt>
                                        </p:tgtEl>
                                        <p:attrNameLst>
                                          <p:attrName>style.visibility</p:attrName>
                                        </p:attrNameLst>
                                      </p:cBhvr>
                                      <p:to>
                                        <p:strVal val="visible"/>
                                      </p:to>
                                    </p:set>
                                    <p:animEffect filter="fade" transition="in">
                                      <p:cBhvr>
                                        <p:cTn dur="500"/>
                                        <p:tgtEl>
                                          <p:spTgt spid="65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200"/>
              <a:buFont typeface="Lucida Sans"/>
              <a:buNone/>
            </a:pPr>
            <a:r>
              <a:rPr b="1" i="0" lang="en-US" sz="3200" u="none" cap="none" strike="noStrike">
                <a:solidFill>
                  <a:schemeClr val="dk2"/>
                </a:solidFill>
                <a:latin typeface="Lucida Sans"/>
                <a:ea typeface="Lucida Sans"/>
                <a:cs typeface="Lucida Sans"/>
                <a:sym typeface="Lucida Sans"/>
              </a:rPr>
              <a:t>Transposition cipher</a:t>
            </a:r>
            <a:endParaRPr b="1" i="0" sz="3300" u="none" cap="none" strike="noStrike">
              <a:solidFill>
                <a:schemeClr val="dk2"/>
              </a:solidFill>
              <a:latin typeface="Lucida Sans"/>
              <a:ea typeface="Lucida Sans"/>
              <a:cs typeface="Lucida Sans"/>
              <a:sym typeface="Lucida Sans"/>
            </a:endParaRPr>
          </a:p>
        </p:txBody>
      </p:sp>
      <p:sp>
        <p:nvSpPr>
          <p:cNvPr id="658" name="Google Shape;658;p6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457200" lvl="0" marL="565150" rtl="0" algn="l">
              <a:lnSpc>
                <a:spcPct val="100000"/>
              </a:lnSpc>
              <a:spcBef>
                <a:spcPts val="0"/>
              </a:spcBef>
              <a:spcAft>
                <a:spcPts val="0"/>
              </a:spcAft>
              <a:buSzPts val="1632"/>
              <a:buNone/>
            </a:pPr>
            <a:r>
              <a:rPr b="1" i="0" lang="en-US" sz="2400" u="none">
                <a:solidFill>
                  <a:schemeClr val="dk1"/>
                </a:solidFill>
                <a:latin typeface="Lucida Sans"/>
                <a:ea typeface="Lucida Sans"/>
                <a:cs typeface="Lucida Sans"/>
                <a:sym typeface="Lucida Sans"/>
              </a:rPr>
              <a:t>2. Keyless transposition cipher</a:t>
            </a:r>
            <a:endParaRPr/>
          </a:p>
          <a:p>
            <a:pPr indent="-457200" lvl="0" marL="56515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Rearrangement of the characters of the plain text into columns.</a:t>
            </a:r>
            <a:endParaRPr/>
          </a:p>
          <a:p>
            <a:pPr indent="-457200" lvl="0" marL="56515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Eg: 5 column transposition</a:t>
            </a:r>
            <a:endParaRPr/>
          </a:p>
          <a:p>
            <a:pPr indent="-457200" lvl="0" marL="56515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Here the plaintext is written in rows of 5 and arranged one row after another --🡪</a:t>
            </a:r>
            <a:endParaRPr/>
          </a:p>
          <a:p>
            <a:pPr indent="-457200" lvl="0" marL="565150"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c1 c2 c3 c4 c5</a:t>
            </a:r>
            <a:endParaRPr/>
          </a:p>
          <a:p>
            <a:pPr indent="-457200" lvl="0" marL="565150"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c6 c7 c8 c9 c10</a:t>
            </a:r>
            <a:endParaRPr/>
          </a:p>
          <a:p>
            <a:pPr indent="-457200" lvl="0" marL="565150"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c11……</a:t>
            </a:r>
            <a:endParaRPr/>
          </a:p>
          <a:p>
            <a:pPr indent="-457200" lvl="0" marL="565150"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The resulting ciphertext is formed by reading down the </a:t>
            </a:r>
            <a:endParaRPr/>
          </a:p>
          <a:p>
            <a:pPr indent="-457200" lvl="0" marL="565150"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columns.</a:t>
            </a:r>
            <a:endParaRPr/>
          </a:p>
          <a:p>
            <a:pPr indent="-457200" lvl="0" marL="565150"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0" st="0"/>
                                            </p:txEl>
                                          </p:spTgt>
                                        </p:tgtEl>
                                        <p:attrNameLst>
                                          <p:attrName>style.visibility</p:attrName>
                                        </p:attrNameLst>
                                      </p:cBhvr>
                                      <p:to>
                                        <p:strVal val="visible"/>
                                      </p:to>
                                    </p:set>
                                    <p:animEffect filter="fade" transition="in">
                                      <p:cBhvr>
                                        <p:cTn dur="500"/>
                                        <p:tgtEl>
                                          <p:spTgt spid="6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1" st="1"/>
                                            </p:txEl>
                                          </p:spTgt>
                                        </p:tgtEl>
                                        <p:attrNameLst>
                                          <p:attrName>style.visibility</p:attrName>
                                        </p:attrNameLst>
                                      </p:cBhvr>
                                      <p:to>
                                        <p:strVal val="visible"/>
                                      </p:to>
                                    </p:set>
                                    <p:animEffect filter="fade" transition="in">
                                      <p:cBhvr>
                                        <p:cTn dur="500"/>
                                        <p:tgtEl>
                                          <p:spTgt spid="6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2" st="2"/>
                                            </p:txEl>
                                          </p:spTgt>
                                        </p:tgtEl>
                                        <p:attrNameLst>
                                          <p:attrName>style.visibility</p:attrName>
                                        </p:attrNameLst>
                                      </p:cBhvr>
                                      <p:to>
                                        <p:strVal val="visible"/>
                                      </p:to>
                                    </p:set>
                                    <p:animEffect filter="fade" transition="in">
                                      <p:cBhvr>
                                        <p:cTn dur="500"/>
                                        <p:tgtEl>
                                          <p:spTgt spid="6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3" st="3"/>
                                            </p:txEl>
                                          </p:spTgt>
                                        </p:tgtEl>
                                        <p:attrNameLst>
                                          <p:attrName>style.visibility</p:attrName>
                                        </p:attrNameLst>
                                      </p:cBhvr>
                                      <p:to>
                                        <p:strVal val="visible"/>
                                      </p:to>
                                    </p:set>
                                    <p:animEffect filter="fade" transition="in">
                                      <p:cBhvr>
                                        <p:cTn dur="500"/>
                                        <p:tgtEl>
                                          <p:spTgt spid="6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4" st="4"/>
                                            </p:txEl>
                                          </p:spTgt>
                                        </p:tgtEl>
                                        <p:attrNameLst>
                                          <p:attrName>style.visibility</p:attrName>
                                        </p:attrNameLst>
                                      </p:cBhvr>
                                      <p:to>
                                        <p:strVal val="visible"/>
                                      </p:to>
                                    </p:set>
                                    <p:animEffect filter="fade" transition="in">
                                      <p:cBhvr>
                                        <p:cTn dur="500"/>
                                        <p:tgtEl>
                                          <p:spTgt spid="6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5" st="5"/>
                                            </p:txEl>
                                          </p:spTgt>
                                        </p:tgtEl>
                                        <p:attrNameLst>
                                          <p:attrName>style.visibility</p:attrName>
                                        </p:attrNameLst>
                                      </p:cBhvr>
                                      <p:to>
                                        <p:strVal val="visible"/>
                                      </p:to>
                                    </p:set>
                                    <p:animEffect filter="fade" transition="in">
                                      <p:cBhvr>
                                        <p:cTn dur="500"/>
                                        <p:tgtEl>
                                          <p:spTgt spid="6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6" st="6"/>
                                            </p:txEl>
                                          </p:spTgt>
                                        </p:tgtEl>
                                        <p:attrNameLst>
                                          <p:attrName>style.visibility</p:attrName>
                                        </p:attrNameLst>
                                      </p:cBhvr>
                                      <p:to>
                                        <p:strVal val="visible"/>
                                      </p:to>
                                    </p:set>
                                    <p:animEffect filter="fade" transition="in">
                                      <p:cBhvr>
                                        <p:cTn dur="500"/>
                                        <p:tgtEl>
                                          <p:spTgt spid="6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7" st="7"/>
                                            </p:txEl>
                                          </p:spTgt>
                                        </p:tgtEl>
                                        <p:attrNameLst>
                                          <p:attrName>style.visibility</p:attrName>
                                        </p:attrNameLst>
                                      </p:cBhvr>
                                      <p:to>
                                        <p:strVal val="visible"/>
                                      </p:to>
                                    </p:set>
                                    <p:animEffect filter="fade" transition="in">
                                      <p:cBhvr>
                                        <p:cTn dur="500"/>
                                        <p:tgtEl>
                                          <p:spTgt spid="65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8" st="8"/>
                                            </p:txEl>
                                          </p:spTgt>
                                        </p:tgtEl>
                                        <p:attrNameLst>
                                          <p:attrName>style.visibility</p:attrName>
                                        </p:attrNameLst>
                                      </p:cBhvr>
                                      <p:to>
                                        <p:strVal val="visible"/>
                                      </p:to>
                                    </p:set>
                                    <p:animEffect filter="fade" transition="in">
                                      <p:cBhvr>
                                        <p:cTn dur="500"/>
                                        <p:tgtEl>
                                          <p:spTgt spid="65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9" st="9"/>
                                            </p:txEl>
                                          </p:spTgt>
                                        </p:tgtEl>
                                        <p:attrNameLst>
                                          <p:attrName>style.visibility</p:attrName>
                                        </p:attrNameLst>
                                      </p:cBhvr>
                                      <p:to>
                                        <p:strVal val="visible"/>
                                      </p:to>
                                    </p:set>
                                    <p:animEffect filter="fade" transition="in">
                                      <p:cBhvr>
                                        <p:cTn dur="500"/>
                                        <p:tgtEl>
                                          <p:spTgt spid="65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xEl>
                                              <p:pRg end="10" st="10"/>
                                            </p:txEl>
                                          </p:spTgt>
                                        </p:tgtEl>
                                        <p:attrNameLst>
                                          <p:attrName>style.visibility</p:attrName>
                                        </p:attrNameLst>
                                      </p:cBhvr>
                                      <p:to>
                                        <p:strVal val="visible"/>
                                      </p:to>
                                    </p:set>
                                    <p:animEffect filter="fade" transition="in">
                                      <p:cBhvr>
                                        <p:cTn dur="500"/>
                                        <p:tgtEl>
                                          <p:spTgt spid="658">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600"/>
              <a:buFont typeface="Lucida Sans"/>
              <a:buNone/>
            </a:pPr>
            <a:r>
              <a:rPr b="1" i="0" lang="en-US" sz="3600" u="none" cap="none" strike="noStrike">
                <a:solidFill>
                  <a:schemeClr val="dk2"/>
                </a:solidFill>
                <a:latin typeface="Lucida Sans"/>
                <a:ea typeface="Lucida Sans"/>
                <a:cs typeface="Lucida Sans"/>
                <a:sym typeface="Lucida Sans"/>
              </a:rPr>
              <a:t>Transposition cipher</a:t>
            </a:r>
            <a:endParaRPr b="1" i="0" sz="3300" u="none" cap="none" strike="noStrike">
              <a:solidFill>
                <a:schemeClr val="dk2"/>
              </a:solidFill>
              <a:latin typeface="Lucida Sans"/>
              <a:ea typeface="Lucida Sans"/>
              <a:cs typeface="Lucida Sans"/>
              <a:sym typeface="Lucida Sans"/>
            </a:endParaRPr>
          </a:p>
        </p:txBody>
      </p:sp>
      <p:sp>
        <p:nvSpPr>
          <p:cNvPr id="664" name="Google Shape;664;p6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Eg: plaintext -🡪 THIS IS A MESSAGE HI TSEC</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T	H	I	S	I</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S	A	M	E	S</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S	A	G	E	H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I	T	S	E	C</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CIPHERTEXT--- TSSIH	AATIM		GSSEE		EISHC</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For decryption – Arrange the characters in 4 rows and 5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columns.</a:t>
            </a:r>
            <a:endParaRPr/>
          </a:p>
          <a:p>
            <a:pPr indent="-255587" lvl="0" marL="365125"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360"/>
              <a:buNone/>
            </a:pPr>
            <a:r>
              <a:rPr b="0" i="0" lang="en-US" sz="2000" u="none">
                <a:solidFill>
                  <a:schemeClr val="accent2"/>
                </a:solidFill>
                <a:latin typeface="Lucida Sans"/>
                <a:ea typeface="Lucida Sans"/>
                <a:cs typeface="Lucida Sans"/>
                <a:sym typeface="Lucida Sans"/>
              </a:rPr>
              <a:t>Note :When the message length not a multiple of 5 then add </a:t>
            </a:r>
            <a:endParaRPr/>
          </a:p>
          <a:p>
            <a:pPr indent="-255587" lvl="0" marL="365125" rtl="0" algn="l">
              <a:lnSpc>
                <a:spcPct val="100000"/>
              </a:lnSpc>
              <a:spcBef>
                <a:spcPts val="400"/>
              </a:spcBef>
              <a:spcAft>
                <a:spcPts val="0"/>
              </a:spcAft>
              <a:buSzPts val="1360"/>
              <a:buNone/>
            </a:pPr>
            <a:r>
              <a:rPr b="0" i="0" lang="en-US" sz="2000" u="none">
                <a:solidFill>
                  <a:schemeClr val="accent2"/>
                </a:solidFill>
                <a:latin typeface="Lucida Sans"/>
                <a:ea typeface="Lucida Sans"/>
                <a:cs typeface="Lucida Sans"/>
                <a:sym typeface="Lucida Sans"/>
              </a:rPr>
              <a:t>infrequent letter x at the end.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0" st="0"/>
                                            </p:txEl>
                                          </p:spTgt>
                                        </p:tgtEl>
                                        <p:attrNameLst>
                                          <p:attrName>style.visibility</p:attrName>
                                        </p:attrNameLst>
                                      </p:cBhvr>
                                      <p:to>
                                        <p:strVal val="visible"/>
                                      </p:to>
                                    </p:set>
                                    <p:animEffect filter="fade" transition="in">
                                      <p:cBhvr>
                                        <p:cTn dur="500"/>
                                        <p:tgtEl>
                                          <p:spTgt spid="6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1" st="1"/>
                                            </p:txEl>
                                          </p:spTgt>
                                        </p:tgtEl>
                                        <p:attrNameLst>
                                          <p:attrName>style.visibility</p:attrName>
                                        </p:attrNameLst>
                                      </p:cBhvr>
                                      <p:to>
                                        <p:strVal val="visible"/>
                                      </p:to>
                                    </p:set>
                                    <p:animEffect filter="fade" transition="in">
                                      <p:cBhvr>
                                        <p:cTn dur="500"/>
                                        <p:tgtEl>
                                          <p:spTgt spid="6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2" st="2"/>
                                            </p:txEl>
                                          </p:spTgt>
                                        </p:tgtEl>
                                        <p:attrNameLst>
                                          <p:attrName>style.visibility</p:attrName>
                                        </p:attrNameLst>
                                      </p:cBhvr>
                                      <p:to>
                                        <p:strVal val="visible"/>
                                      </p:to>
                                    </p:set>
                                    <p:animEffect filter="fade" transition="in">
                                      <p:cBhvr>
                                        <p:cTn dur="500"/>
                                        <p:tgtEl>
                                          <p:spTgt spid="6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3" st="3"/>
                                            </p:txEl>
                                          </p:spTgt>
                                        </p:tgtEl>
                                        <p:attrNameLst>
                                          <p:attrName>style.visibility</p:attrName>
                                        </p:attrNameLst>
                                      </p:cBhvr>
                                      <p:to>
                                        <p:strVal val="visible"/>
                                      </p:to>
                                    </p:set>
                                    <p:animEffect filter="fade" transition="in">
                                      <p:cBhvr>
                                        <p:cTn dur="500"/>
                                        <p:tgtEl>
                                          <p:spTgt spid="6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4" st="4"/>
                                            </p:txEl>
                                          </p:spTgt>
                                        </p:tgtEl>
                                        <p:attrNameLst>
                                          <p:attrName>style.visibility</p:attrName>
                                        </p:attrNameLst>
                                      </p:cBhvr>
                                      <p:to>
                                        <p:strVal val="visible"/>
                                      </p:to>
                                    </p:set>
                                    <p:animEffect filter="fade" transition="in">
                                      <p:cBhvr>
                                        <p:cTn dur="500"/>
                                        <p:tgtEl>
                                          <p:spTgt spid="6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5" st="5"/>
                                            </p:txEl>
                                          </p:spTgt>
                                        </p:tgtEl>
                                        <p:attrNameLst>
                                          <p:attrName>style.visibility</p:attrName>
                                        </p:attrNameLst>
                                      </p:cBhvr>
                                      <p:to>
                                        <p:strVal val="visible"/>
                                      </p:to>
                                    </p:set>
                                    <p:animEffect filter="fade" transition="in">
                                      <p:cBhvr>
                                        <p:cTn dur="500"/>
                                        <p:tgtEl>
                                          <p:spTgt spid="6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6" st="6"/>
                                            </p:txEl>
                                          </p:spTgt>
                                        </p:tgtEl>
                                        <p:attrNameLst>
                                          <p:attrName>style.visibility</p:attrName>
                                        </p:attrNameLst>
                                      </p:cBhvr>
                                      <p:to>
                                        <p:strVal val="visible"/>
                                      </p:to>
                                    </p:set>
                                    <p:animEffect filter="fade" transition="in">
                                      <p:cBhvr>
                                        <p:cTn dur="500"/>
                                        <p:tgtEl>
                                          <p:spTgt spid="6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7" st="7"/>
                                            </p:txEl>
                                          </p:spTgt>
                                        </p:tgtEl>
                                        <p:attrNameLst>
                                          <p:attrName>style.visibility</p:attrName>
                                        </p:attrNameLst>
                                      </p:cBhvr>
                                      <p:to>
                                        <p:strVal val="visible"/>
                                      </p:to>
                                    </p:set>
                                    <p:animEffect filter="fade" transition="in">
                                      <p:cBhvr>
                                        <p:cTn dur="500"/>
                                        <p:tgtEl>
                                          <p:spTgt spid="6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8" st="8"/>
                                            </p:txEl>
                                          </p:spTgt>
                                        </p:tgtEl>
                                        <p:attrNameLst>
                                          <p:attrName>style.visibility</p:attrName>
                                        </p:attrNameLst>
                                      </p:cBhvr>
                                      <p:to>
                                        <p:strVal val="visible"/>
                                      </p:to>
                                    </p:set>
                                    <p:animEffect filter="fade" transition="in">
                                      <p:cBhvr>
                                        <p:cTn dur="500"/>
                                        <p:tgtEl>
                                          <p:spTgt spid="6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9" st="9"/>
                                            </p:txEl>
                                          </p:spTgt>
                                        </p:tgtEl>
                                        <p:attrNameLst>
                                          <p:attrName>style.visibility</p:attrName>
                                        </p:attrNameLst>
                                      </p:cBhvr>
                                      <p:to>
                                        <p:strVal val="visible"/>
                                      </p:to>
                                    </p:set>
                                    <p:animEffect filter="fade" transition="in">
                                      <p:cBhvr>
                                        <p:cTn dur="500"/>
                                        <p:tgtEl>
                                          <p:spTgt spid="6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10" st="10"/>
                                            </p:txEl>
                                          </p:spTgt>
                                        </p:tgtEl>
                                        <p:attrNameLst>
                                          <p:attrName>style.visibility</p:attrName>
                                        </p:attrNameLst>
                                      </p:cBhvr>
                                      <p:to>
                                        <p:strVal val="visible"/>
                                      </p:to>
                                    </p:set>
                                    <p:animEffect filter="fade" transition="in">
                                      <p:cBhvr>
                                        <p:cTn dur="500"/>
                                        <p:tgtEl>
                                          <p:spTgt spid="6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xEl>
                                              <p:pRg end="11" st="11"/>
                                            </p:txEl>
                                          </p:spTgt>
                                        </p:tgtEl>
                                        <p:attrNameLst>
                                          <p:attrName>style.visibility</p:attrName>
                                        </p:attrNameLst>
                                      </p:cBhvr>
                                      <p:to>
                                        <p:strVal val="visible"/>
                                      </p:to>
                                    </p:set>
                                    <p:animEffect filter="fade" transition="in">
                                      <p:cBhvr>
                                        <p:cTn dur="500"/>
                                        <p:tgtEl>
                                          <p:spTgt spid="66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With the advent of computer –What we need is bit oriented protocols.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Since information to be encrypted is not just text but can be numbers, graphics, audio and video data.</a:t>
            </a:r>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670" name="Google Shape;670;p6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Block Cipher </a:t>
            </a:r>
            <a:endParaRPr/>
          </a:p>
        </p:txBody>
      </p:sp>
      <p:pic>
        <p:nvPicPr>
          <p:cNvPr id="671" name="Google Shape;671;p68"/>
          <p:cNvPicPr preferRelativeResize="0"/>
          <p:nvPr/>
        </p:nvPicPr>
        <p:blipFill rotWithShape="1">
          <a:blip r:embed="rId3">
            <a:alphaModFix/>
          </a:blip>
          <a:srcRect b="0" l="0" r="0" t="0"/>
          <a:stretch/>
        </p:blipFill>
        <p:spPr>
          <a:xfrm>
            <a:off x="1147762" y="2900362"/>
            <a:ext cx="7467600" cy="29670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0" st="0"/>
                                            </p:txEl>
                                          </p:spTgt>
                                        </p:tgtEl>
                                        <p:attrNameLst>
                                          <p:attrName>style.visibility</p:attrName>
                                        </p:attrNameLst>
                                      </p:cBhvr>
                                      <p:to>
                                        <p:strVal val="visible"/>
                                      </p:to>
                                    </p:set>
                                    <p:animEffect filter="fade" transition="in">
                                      <p:cBhvr>
                                        <p:cTn dur="500"/>
                                        <p:tgtEl>
                                          <p:spTgt spid="6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1" st="1"/>
                                            </p:txEl>
                                          </p:spTgt>
                                        </p:tgtEl>
                                        <p:attrNameLst>
                                          <p:attrName>style.visibility</p:attrName>
                                        </p:attrNameLst>
                                      </p:cBhvr>
                                      <p:to>
                                        <p:strVal val="visible"/>
                                      </p:to>
                                    </p:set>
                                    <p:animEffect filter="fade" transition="in">
                                      <p:cBhvr>
                                        <p:cTn dur="500"/>
                                        <p:tgtEl>
                                          <p:spTgt spid="6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xEl>
                                              <p:pRg end="2" st="2"/>
                                            </p:txEl>
                                          </p:spTgt>
                                        </p:tgtEl>
                                        <p:attrNameLst>
                                          <p:attrName>style.visibility</p:attrName>
                                        </p:attrNameLst>
                                      </p:cBhvr>
                                      <p:to>
                                        <p:strVal val="visible"/>
                                      </p:to>
                                    </p:set>
                                    <p:animEffect filter="fade" transition="in">
                                      <p:cBhvr>
                                        <p:cTn dur="500"/>
                                        <p:tgtEl>
                                          <p:spTgt spid="6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500"/>
                                        <p:tgtEl>
                                          <p:spTgt spid="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9"/>
          <p:cNvSpPr txBox="1"/>
          <p:nvPr>
            <p:ph idx="1" type="body"/>
          </p:nvPr>
        </p:nvSpPr>
        <p:spPr>
          <a:xfrm>
            <a:off x="381000" y="1524000"/>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Components used by a modern block cipher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1. D-box /P- box(diffusion box/permutation box)</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Parallels the transposition cipher for characters.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It transposes bits.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3 types of D-boxes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a)  Straight D-box</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Box with m inputs and n outputs where m=n</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677" name="Google Shape;677;p6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br>
              <a:rPr b="1" i="0" lang="en-US" sz="4400" u="none" cap="none" strike="noStrike">
                <a:solidFill>
                  <a:schemeClr val="dk2"/>
                </a:solidFill>
                <a:latin typeface="Lucida Sans"/>
                <a:ea typeface="Lucida Sans"/>
                <a:cs typeface="Lucida Sans"/>
                <a:sym typeface="Lucida Sans"/>
              </a:rPr>
            </a:br>
            <a:r>
              <a:rPr b="1" i="0" lang="en-US" sz="4400" u="none" cap="none" strike="noStrike">
                <a:solidFill>
                  <a:schemeClr val="dk2"/>
                </a:solidFill>
                <a:latin typeface="Lucida Sans"/>
                <a:ea typeface="Lucida Sans"/>
                <a:cs typeface="Lucida Sans"/>
                <a:sym typeface="Lucida Sans"/>
              </a:rPr>
              <a:t>Components used by a modern block cipher </a:t>
            </a:r>
            <a:br>
              <a:rPr b="1" i="0" lang="en-US" sz="4400" u="none" cap="none" strike="noStrike">
                <a:solidFill>
                  <a:schemeClr val="dk2"/>
                </a:solidFill>
                <a:latin typeface="Lucida Sans"/>
                <a:ea typeface="Lucida Sans"/>
                <a:cs typeface="Lucida Sans"/>
                <a:sym typeface="Lucida Sans"/>
              </a:rPr>
            </a:br>
            <a:endParaRPr b="1" i="0" sz="4100" u="none" cap="none" strike="noStrike">
              <a:solidFill>
                <a:schemeClr val="dk2"/>
              </a:solidFill>
              <a:latin typeface="Lucida Sans"/>
              <a:ea typeface="Lucida Sans"/>
              <a:cs typeface="Lucida Sans"/>
              <a:sym typeface="Lucida Sans"/>
            </a:endParaRPr>
          </a:p>
        </p:txBody>
      </p:sp>
      <p:pic>
        <p:nvPicPr>
          <p:cNvPr id="678" name="Google Shape;678;p69"/>
          <p:cNvPicPr preferRelativeResize="0"/>
          <p:nvPr/>
        </p:nvPicPr>
        <p:blipFill rotWithShape="1">
          <a:blip r:embed="rId3">
            <a:alphaModFix/>
          </a:blip>
          <a:srcRect b="0" l="0" r="0" t="0"/>
          <a:stretch/>
        </p:blipFill>
        <p:spPr>
          <a:xfrm>
            <a:off x="2057400" y="4191000"/>
            <a:ext cx="4229100" cy="1647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0" st="0"/>
                                            </p:txEl>
                                          </p:spTgt>
                                        </p:tgtEl>
                                        <p:attrNameLst>
                                          <p:attrName>style.visibility</p:attrName>
                                        </p:attrNameLst>
                                      </p:cBhvr>
                                      <p:to>
                                        <p:strVal val="visible"/>
                                      </p:to>
                                    </p:set>
                                    <p:animEffect filter="fade" transition="in">
                                      <p:cBhvr>
                                        <p:cTn dur="500"/>
                                        <p:tgtEl>
                                          <p:spTgt spid="6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1" st="1"/>
                                            </p:txEl>
                                          </p:spTgt>
                                        </p:tgtEl>
                                        <p:attrNameLst>
                                          <p:attrName>style.visibility</p:attrName>
                                        </p:attrNameLst>
                                      </p:cBhvr>
                                      <p:to>
                                        <p:strVal val="visible"/>
                                      </p:to>
                                    </p:set>
                                    <p:animEffect filter="fade" transition="in">
                                      <p:cBhvr>
                                        <p:cTn dur="500"/>
                                        <p:tgtEl>
                                          <p:spTgt spid="6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2" st="2"/>
                                            </p:txEl>
                                          </p:spTgt>
                                        </p:tgtEl>
                                        <p:attrNameLst>
                                          <p:attrName>style.visibility</p:attrName>
                                        </p:attrNameLst>
                                      </p:cBhvr>
                                      <p:to>
                                        <p:strVal val="visible"/>
                                      </p:to>
                                    </p:set>
                                    <p:animEffect filter="fade" transition="in">
                                      <p:cBhvr>
                                        <p:cTn dur="500"/>
                                        <p:tgtEl>
                                          <p:spTgt spid="6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3" st="3"/>
                                            </p:txEl>
                                          </p:spTgt>
                                        </p:tgtEl>
                                        <p:attrNameLst>
                                          <p:attrName>style.visibility</p:attrName>
                                        </p:attrNameLst>
                                      </p:cBhvr>
                                      <p:to>
                                        <p:strVal val="visible"/>
                                      </p:to>
                                    </p:set>
                                    <p:animEffect filter="fade" transition="in">
                                      <p:cBhvr>
                                        <p:cTn dur="500"/>
                                        <p:tgtEl>
                                          <p:spTgt spid="6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4" st="4"/>
                                            </p:txEl>
                                          </p:spTgt>
                                        </p:tgtEl>
                                        <p:attrNameLst>
                                          <p:attrName>style.visibility</p:attrName>
                                        </p:attrNameLst>
                                      </p:cBhvr>
                                      <p:to>
                                        <p:strVal val="visible"/>
                                      </p:to>
                                    </p:set>
                                    <p:animEffect filter="fade" transition="in">
                                      <p:cBhvr>
                                        <p:cTn dur="500"/>
                                        <p:tgtEl>
                                          <p:spTgt spid="6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5" st="5"/>
                                            </p:txEl>
                                          </p:spTgt>
                                        </p:tgtEl>
                                        <p:attrNameLst>
                                          <p:attrName>style.visibility</p:attrName>
                                        </p:attrNameLst>
                                      </p:cBhvr>
                                      <p:to>
                                        <p:strVal val="visible"/>
                                      </p:to>
                                    </p:set>
                                    <p:animEffect filter="fade" transition="in">
                                      <p:cBhvr>
                                        <p:cTn dur="500"/>
                                        <p:tgtEl>
                                          <p:spTgt spid="6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6" st="6"/>
                                            </p:txEl>
                                          </p:spTgt>
                                        </p:tgtEl>
                                        <p:attrNameLst>
                                          <p:attrName>style.visibility</p:attrName>
                                        </p:attrNameLst>
                                      </p:cBhvr>
                                      <p:to>
                                        <p:strVal val="visible"/>
                                      </p:to>
                                    </p:set>
                                    <p:animEffect filter="fade" transition="in">
                                      <p:cBhvr>
                                        <p:cTn dur="500"/>
                                        <p:tgtEl>
                                          <p:spTgt spid="6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7" st="7"/>
                                            </p:txEl>
                                          </p:spTgt>
                                        </p:tgtEl>
                                        <p:attrNameLst>
                                          <p:attrName>style.visibility</p:attrName>
                                        </p:attrNameLst>
                                      </p:cBhvr>
                                      <p:to>
                                        <p:strVal val="visible"/>
                                      </p:to>
                                    </p:set>
                                    <p:animEffect filter="fade" transition="in">
                                      <p:cBhvr>
                                        <p:cTn dur="500"/>
                                        <p:tgtEl>
                                          <p:spTgt spid="67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6">
                                            <p:txEl>
                                              <p:pRg end="8" st="8"/>
                                            </p:txEl>
                                          </p:spTgt>
                                        </p:tgtEl>
                                        <p:attrNameLst>
                                          <p:attrName>style.visibility</p:attrName>
                                        </p:attrNameLst>
                                      </p:cBhvr>
                                      <p:to>
                                        <p:strVal val="visible"/>
                                      </p:to>
                                    </p:set>
                                    <p:animEffect filter="fade" transition="in">
                                      <p:cBhvr>
                                        <p:cTn dur="500"/>
                                        <p:tgtEl>
                                          <p:spTgt spid="67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5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Symmetric Key encryption</a:t>
            </a:r>
            <a:endParaRPr/>
          </a:p>
        </p:txBody>
      </p:sp>
      <p:pic>
        <p:nvPicPr>
          <p:cNvPr id="229" name="Google Shape;229;p7"/>
          <p:cNvPicPr preferRelativeResize="0"/>
          <p:nvPr>
            <p:ph idx="1" type="body"/>
          </p:nvPr>
        </p:nvPicPr>
        <p:blipFill rotWithShape="1">
          <a:blip r:embed="rId3">
            <a:alphaModFix/>
          </a:blip>
          <a:srcRect b="0" l="0" r="0" t="0"/>
          <a:stretch/>
        </p:blipFill>
        <p:spPr>
          <a:xfrm>
            <a:off x="457200" y="1957387"/>
            <a:ext cx="8229600" cy="223361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000" u="none" cap="none" strike="noStrike">
                <a:solidFill>
                  <a:schemeClr val="dk2"/>
                </a:solidFill>
                <a:latin typeface="Lucida Sans"/>
                <a:ea typeface="Lucida Sans"/>
                <a:cs typeface="Lucida Sans"/>
                <a:sym typeface="Lucida Sans"/>
              </a:rPr>
              <a:t>Components used by a modern block cipher</a:t>
            </a:r>
            <a:endParaRPr b="1" i="0" sz="4100" u="none" cap="none" strike="noStrike">
              <a:solidFill>
                <a:schemeClr val="dk2"/>
              </a:solidFill>
              <a:latin typeface="Lucida Sans"/>
              <a:ea typeface="Lucida Sans"/>
              <a:cs typeface="Lucida Sans"/>
              <a:sym typeface="Lucida Sans"/>
            </a:endParaRPr>
          </a:p>
        </p:txBody>
      </p:sp>
      <p:sp>
        <p:nvSpPr>
          <p:cNvPr id="684" name="Google Shape;684;p7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b) Compression D-box</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Box with m inputs and n outputs where m&gt;n.</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Some of the inputs are blocked and do not reach the output.</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Eg : 32 x 24 Compression D- box</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pic>
        <p:nvPicPr>
          <p:cNvPr id="685" name="Google Shape;685;p70"/>
          <p:cNvPicPr preferRelativeResize="0"/>
          <p:nvPr/>
        </p:nvPicPr>
        <p:blipFill rotWithShape="1">
          <a:blip r:embed="rId3">
            <a:alphaModFix/>
          </a:blip>
          <a:srcRect b="0" l="0" r="0" t="0"/>
          <a:stretch/>
        </p:blipFill>
        <p:spPr>
          <a:xfrm>
            <a:off x="2209800" y="2667000"/>
            <a:ext cx="4333875" cy="1685925"/>
          </a:xfrm>
          <a:prstGeom prst="rect">
            <a:avLst/>
          </a:prstGeom>
          <a:noFill/>
          <a:ln>
            <a:noFill/>
          </a:ln>
        </p:spPr>
      </p:pic>
      <p:pic>
        <p:nvPicPr>
          <p:cNvPr id="686" name="Google Shape;686;p70"/>
          <p:cNvPicPr preferRelativeResize="0"/>
          <p:nvPr/>
        </p:nvPicPr>
        <p:blipFill rotWithShape="1">
          <a:blip r:embed="rId4">
            <a:alphaModFix/>
          </a:blip>
          <a:srcRect b="0" l="0" r="0" t="0"/>
          <a:stretch/>
        </p:blipFill>
        <p:spPr>
          <a:xfrm>
            <a:off x="428625" y="4924425"/>
            <a:ext cx="8410575" cy="132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0" st="0"/>
                                            </p:txEl>
                                          </p:spTgt>
                                        </p:tgtEl>
                                        <p:attrNameLst>
                                          <p:attrName>style.visibility</p:attrName>
                                        </p:attrNameLst>
                                      </p:cBhvr>
                                      <p:to>
                                        <p:strVal val="visible"/>
                                      </p:to>
                                    </p:set>
                                    <p:animEffect filter="fade" transition="in">
                                      <p:cBhvr>
                                        <p:cTn dur="500"/>
                                        <p:tgtEl>
                                          <p:spTgt spid="68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1" st="1"/>
                                            </p:txEl>
                                          </p:spTgt>
                                        </p:tgtEl>
                                        <p:attrNameLst>
                                          <p:attrName>style.visibility</p:attrName>
                                        </p:attrNameLst>
                                      </p:cBhvr>
                                      <p:to>
                                        <p:strVal val="visible"/>
                                      </p:to>
                                    </p:set>
                                    <p:animEffect filter="fade" transition="in">
                                      <p:cBhvr>
                                        <p:cTn dur="500"/>
                                        <p:tgtEl>
                                          <p:spTgt spid="68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2" st="2"/>
                                            </p:txEl>
                                          </p:spTgt>
                                        </p:tgtEl>
                                        <p:attrNameLst>
                                          <p:attrName>style.visibility</p:attrName>
                                        </p:attrNameLst>
                                      </p:cBhvr>
                                      <p:to>
                                        <p:strVal val="visible"/>
                                      </p:to>
                                    </p:set>
                                    <p:animEffect filter="fade" transition="in">
                                      <p:cBhvr>
                                        <p:cTn dur="500"/>
                                        <p:tgtEl>
                                          <p:spTgt spid="68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3" st="3"/>
                                            </p:txEl>
                                          </p:spTgt>
                                        </p:tgtEl>
                                        <p:attrNameLst>
                                          <p:attrName>style.visibility</p:attrName>
                                        </p:attrNameLst>
                                      </p:cBhvr>
                                      <p:to>
                                        <p:strVal val="visible"/>
                                      </p:to>
                                    </p:set>
                                    <p:animEffect filter="fade" transition="in">
                                      <p:cBhvr>
                                        <p:cTn dur="500"/>
                                        <p:tgtEl>
                                          <p:spTgt spid="68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4" st="4"/>
                                            </p:txEl>
                                          </p:spTgt>
                                        </p:tgtEl>
                                        <p:attrNameLst>
                                          <p:attrName>style.visibility</p:attrName>
                                        </p:attrNameLst>
                                      </p:cBhvr>
                                      <p:to>
                                        <p:strVal val="visible"/>
                                      </p:to>
                                    </p:set>
                                    <p:animEffect filter="fade" transition="in">
                                      <p:cBhvr>
                                        <p:cTn dur="500"/>
                                        <p:tgtEl>
                                          <p:spTgt spid="68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5" st="5"/>
                                            </p:txEl>
                                          </p:spTgt>
                                        </p:tgtEl>
                                        <p:attrNameLst>
                                          <p:attrName>style.visibility</p:attrName>
                                        </p:attrNameLst>
                                      </p:cBhvr>
                                      <p:to>
                                        <p:strVal val="visible"/>
                                      </p:to>
                                    </p:set>
                                    <p:animEffect filter="fade" transition="in">
                                      <p:cBhvr>
                                        <p:cTn dur="500"/>
                                        <p:tgtEl>
                                          <p:spTgt spid="68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6" st="6"/>
                                            </p:txEl>
                                          </p:spTgt>
                                        </p:tgtEl>
                                        <p:attrNameLst>
                                          <p:attrName>style.visibility</p:attrName>
                                        </p:attrNameLst>
                                      </p:cBhvr>
                                      <p:to>
                                        <p:strVal val="visible"/>
                                      </p:to>
                                    </p:set>
                                    <p:animEffect filter="fade" transition="in">
                                      <p:cBhvr>
                                        <p:cTn dur="500"/>
                                        <p:tgtEl>
                                          <p:spTgt spid="68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7" st="7"/>
                                            </p:txEl>
                                          </p:spTgt>
                                        </p:tgtEl>
                                        <p:attrNameLst>
                                          <p:attrName>style.visibility</p:attrName>
                                        </p:attrNameLst>
                                      </p:cBhvr>
                                      <p:to>
                                        <p:strVal val="visible"/>
                                      </p:to>
                                    </p:set>
                                    <p:animEffect filter="fade" transition="in">
                                      <p:cBhvr>
                                        <p:cTn dur="500"/>
                                        <p:tgtEl>
                                          <p:spTgt spid="68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8" st="8"/>
                                            </p:txEl>
                                          </p:spTgt>
                                        </p:tgtEl>
                                        <p:attrNameLst>
                                          <p:attrName>style.visibility</p:attrName>
                                        </p:attrNameLst>
                                      </p:cBhvr>
                                      <p:to>
                                        <p:strVal val="visible"/>
                                      </p:to>
                                    </p:set>
                                    <p:animEffect filter="fade" transition="in">
                                      <p:cBhvr>
                                        <p:cTn dur="500"/>
                                        <p:tgtEl>
                                          <p:spTgt spid="68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9" st="9"/>
                                            </p:txEl>
                                          </p:spTgt>
                                        </p:tgtEl>
                                        <p:attrNameLst>
                                          <p:attrName>style.visibility</p:attrName>
                                        </p:attrNameLst>
                                      </p:cBhvr>
                                      <p:to>
                                        <p:strVal val="visible"/>
                                      </p:to>
                                    </p:set>
                                    <p:animEffect filter="fade" transition="in">
                                      <p:cBhvr>
                                        <p:cTn dur="500"/>
                                        <p:tgtEl>
                                          <p:spTgt spid="68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10" st="10"/>
                                            </p:txEl>
                                          </p:spTgt>
                                        </p:tgtEl>
                                        <p:attrNameLst>
                                          <p:attrName>style.visibility</p:attrName>
                                        </p:attrNameLst>
                                      </p:cBhvr>
                                      <p:to>
                                        <p:strVal val="visible"/>
                                      </p:to>
                                    </p:set>
                                    <p:animEffect filter="fade" transition="in">
                                      <p:cBhvr>
                                        <p:cTn dur="500"/>
                                        <p:tgtEl>
                                          <p:spTgt spid="68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xEl>
                                              <p:pRg end="11" st="11"/>
                                            </p:txEl>
                                          </p:spTgt>
                                        </p:tgtEl>
                                        <p:attrNameLst>
                                          <p:attrName>style.visibility</p:attrName>
                                        </p:attrNameLst>
                                      </p:cBhvr>
                                      <p:to>
                                        <p:strVal val="visible"/>
                                      </p:to>
                                    </p:set>
                                    <p:animEffect filter="fade" transition="in">
                                      <p:cBhvr>
                                        <p:cTn dur="500"/>
                                        <p:tgtEl>
                                          <p:spTgt spid="68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500"/>
                                        <p:tgtEl>
                                          <p:spTgt spid="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000" u="none" cap="none" strike="noStrike">
                <a:solidFill>
                  <a:schemeClr val="dk2"/>
                </a:solidFill>
                <a:latin typeface="Lucida Sans"/>
                <a:ea typeface="Lucida Sans"/>
                <a:cs typeface="Lucida Sans"/>
                <a:sym typeface="Lucida Sans"/>
              </a:rPr>
              <a:t>Components used by a modern block cipher</a:t>
            </a:r>
            <a:endParaRPr b="1" i="0" sz="4100" u="none" cap="none" strike="noStrike">
              <a:solidFill>
                <a:schemeClr val="dk2"/>
              </a:solidFill>
              <a:latin typeface="Lucida Sans"/>
              <a:ea typeface="Lucida Sans"/>
              <a:cs typeface="Lucida Sans"/>
              <a:sym typeface="Lucida Sans"/>
            </a:endParaRPr>
          </a:p>
        </p:txBody>
      </p:sp>
      <p:sp>
        <p:nvSpPr>
          <p:cNvPr id="692" name="Google Shape;692;p71"/>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c) Expansion D-box</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A box with m inputs and n outputs where m&lt;n</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Eg :12 x 16 Expansion D-box</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pic>
        <p:nvPicPr>
          <p:cNvPr id="693" name="Google Shape;693;p71"/>
          <p:cNvPicPr preferRelativeResize="0"/>
          <p:nvPr/>
        </p:nvPicPr>
        <p:blipFill rotWithShape="1">
          <a:blip r:embed="rId3">
            <a:alphaModFix/>
          </a:blip>
          <a:srcRect b="0" l="0" r="0" t="0"/>
          <a:stretch/>
        </p:blipFill>
        <p:spPr>
          <a:xfrm>
            <a:off x="685800" y="2362200"/>
            <a:ext cx="4276725" cy="1657350"/>
          </a:xfrm>
          <a:prstGeom prst="rect">
            <a:avLst/>
          </a:prstGeom>
          <a:noFill/>
          <a:ln>
            <a:noFill/>
          </a:ln>
        </p:spPr>
      </p:pic>
      <p:pic>
        <p:nvPicPr>
          <p:cNvPr id="694" name="Google Shape;694;p71"/>
          <p:cNvPicPr preferRelativeResize="0"/>
          <p:nvPr/>
        </p:nvPicPr>
        <p:blipFill rotWithShape="1">
          <a:blip r:embed="rId4">
            <a:alphaModFix/>
          </a:blip>
          <a:srcRect b="0" l="0" r="0" t="0"/>
          <a:stretch/>
        </p:blipFill>
        <p:spPr>
          <a:xfrm>
            <a:off x="381000" y="4806950"/>
            <a:ext cx="8262937" cy="75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0" st="0"/>
                                            </p:txEl>
                                          </p:spTgt>
                                        </p:tgtEl>
                                        <p:attrNameLst>
                                          <p:attrName>style.visibility</p:attrName>
                                        </p:attrNameLst>
                                      </p:cBhvr>
                                      <p:to>
                                        <p:strVal val="visible"/>
                                      </p:to>
                                    </p:set>
                                    <p:animEffect filter="fade" transition="in">
                                      <p:cBhvr>
                                        <p:cTn dur="500"/>
                                        <p:tgtEl>
                                          <p:spTgt spid="6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 st="1"/>
                                            </p:txEl>
                                          </p:spTgt>
                                        </p:tgtEl>
                                        <p:attrNameLst>
                                          <p:attrName>style.visibility</p:attrName>
                                        </p:attrNameLst>
                                      </p:cBhvr>
                                      <p:to>
                                        <p:strVal val="visible"/>
                                      </p:to>
                                    </p:set>
                                    <p:animEffect filter="fade" transition="in">
                                      <p:cBhvr>
                                        <p:cTn dur="500"/>
                                        <p:tgtEl>
                                          <p:spTgt spid="6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2" st="2"/>
                                            </p:txEl>
                                          </p:spTgt>
                                        </p:tgtEl>
                                        <p:attrNameLst>
                                          <p:attrName>style.visibility</p:attrName>
                                        </p:attrNameLst>
                                      </p:cBhvr>
                                      <p:to>
                                        <p:strVal val="visible"/>
                                      </p:to>
                                    </p:set>
                                    <p:animEffect filter="fade" transition="in">
                                      <p:cBhvr>
                                        <p:cTn dur="500"/>
                                        <p:tgtEl>
                                          <p:spTgt spid="6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3" st="3"/>
                                            </p:txEl>
                                          </p:spTgt>
                                        </p:tgtEl>
                                        <p:attrNameLst>
                                          <p:attrName>style.visibility</p:attrName>
                                        </p:attrNameLst>
                                      </p:cBhvr>
                                      <p:to>
                                        <p:strVal val="visible"/>
                                      </p:to>
                                    </p:set>
                                    <p:animEffect filter="fade" transition="in">
                                      <p:cBhvr>
                                        <p:cTn dur="500"/>
                                        <p:tgtEl>
                                          <p:spTgt spid="6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4" st="4"/>
                                            </p:txEl>
                                          </p:spTgt>
                                        </p:tgtEl>
                                        <p:attrNameLst>
                                          <p:attrName>style.visibility</p:attrName>
                                        </p:attrNameLst>
                                      </p:cBhvr>
                                      <p:to>
                                        <p:strVal val="visible"/>
                                      </p:to>
                                    </p:set>
                                    <p:animEffect filter="fade" transition="in">
                                      <p:cBhvr>
                                        <p:cTn dur="500"/>
                                        <p:tgtEl>
                                          <p:spTgt spid="6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5" st="5"/>
                                            </p:txEl>
                                          </p:spTgt>
                                        </p:tgtEl>
                                        <p:attrNameLst>
                                          <p:attrName>style.visibility</p:attrName>
                                        </p:attrNameLst>
                                      </p:cBhvr>
                                      <p:to>
                                        <p:strVal val="visible"/>
                                      </p:to>
                                    </p:set>
                                    <p:animEffect filter="fade" transition="in">
                                      <p:cBhvr>
                                        <p:cTn dur="500"/>
                                        <p:tgtEl>
                                          <p:spTgt spid="6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6" st="6"/>
                                            </p:txEl>
                                          </p:spTgt>
                                        </p:tgtEl>
                                        <p:attrNameLst>
                                          <p:attrName>style.visibility</p:attrName>
                                        </p:attrNameLst>
                                      </p:cBhvr>
                                      <p:to>
                                        <p:strVal val="visible"/>
                                      </p:to>
                                    </p:set>
                                    <p:animEffect filter="fade" transition="in">
                                      <p:cBhvr>
                                        <p:cTn dur="500"/>
                                        <p:tgtEl>
                                          <p:spTgt spid="6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7" st="7"/>
                                            </p:txEl>
                                          </p:spTgt>
                                        </p:tgtEl>
                                        <p:attrNameLst>
                                          <p:attrName>style.visibility</p:attrName>
                                        </p:attrNameLst>
                                      </p:cBhvr>
                                      <p:to>
                                        <p:strVal val="visible"/>
                                      </p:to>
                                    </p:set>
                                    <p:animEffect filter="fade" transition="in">
                                      <p:cBhvr>
                                        <p:cTn dur="500"/>
                                        <p:tgtEl>
                                          <p:spTgt spid="69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8" st="8"/>
                                            </p:txEl>
                                          </p:spTgt>
                                        </p:tgtEl>
                                        <p:attrNameLst>
                                          <p:attrName>style.visibility</p:attrName>
                                        </p:attrNameLst>
                                      </p:cBhvr>
                                      <p:to>
                                        <p:strVal val="visible"/>
                                      </p:to>
                                    </p:set>
                                    <p:animEffect filter="fade" transition="in">
                                      <p:cBhvr>
                                        <p:cTn dur="500"/>
                                        <p:tgtEl>
                                          <p:spTgt spid="69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9" st="9"/>
                                            </p:txEl>
                                          </p:spTgt>
                                        </p:tgtEl>
                                        <p:attrNameLst>
                                          <p:attrName>style.visibility</p:attrName>
                                        </p:attrNameLst>
                                      </p:cBhvr>
                                      <p:to>
                                        <p:strVal val="visible"/>
                                      </p:to>
                                    </p:set>
                                    <p:animEffect filter="fade" transition="in">
                                      <p:cBhvr>
                                        <p:cTn dur="500"/>
                                        <p:tgtEl>
                                          <p:spTgt spid="69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0" st="10"/>
                                            </p:txEl>
                                          </p:spTgt>
                                        </p:tgtEl>
                                        <p:attrNameLst>
                                          <p:attrName>style.visibility</p:attrName>
                                        </p:attrNameLst>
                                      </p:cBhvr>
                                      <p:to>
                                        <p:strVal val="visible"/>
                                      </p:to>
                                    </p:set>
                                    <p:animEffect filter="fade" transition="in">
                                      <p:cBhvr>
                                        <p:cTn dur="500"/>
                                        <p:tgtEl>
                                          <p:spTgt spid="69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1" st="11"/>
                                            </p:txEl>
                                          </p:spTgt>
                                        </p:tgtEl>
                                        <p:attrNameLst>
                                          <p:attrName>style.visibility</p:attrName>
                                        </p:attrNameLst>
                                      </p:cBhvr>
                                      <p:to>
                                        <p:strVal val="visible"/>
                                      </p:to>
                                    </p:set>
                                    <p:animEffect filter="fade" transition="in">
                                      <p:cBhvr>
                                        <p:cTn dur="500"/>
                                        <p:tgtEl>
                                          <p:spTgt spid="69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2" st="12"/>
                                            </p:txEl>
                                          </p:spTgt>
                                        </p:tgtEl>
                                        <p:attrNameLst>
                                          <p:attrName>style.visibility</p:attrName>
                                        </p:attrNameLst>
                                      </p:cBhvr>
                                      <p:to>
                                        <p:strVal val="visible"/>
                                      </p:to>
                                    </p:set>
                                    <p:animEffect filter="fade" transition="in">
                                      <p:cBhvr>
                                        <p:cTn dur="500"/>
                                        <p:tgtEl>
                                          <p:spTgt spid="69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3" st="13"/>
                                            </p:txEl>
                                          </p:spTgt>
                                        </p:tgtEl>
                                        <p:attrNameLst>
                                          <p:attrName>style.visibility</p:attrName>
                                        </p:attrNameLst>
                                      </p:cBhvr>
                                      <p:to>
                                        <p:strVal val="visible"/>
                                      </p:to>
                                    </p:set>
                                    <p:animEffect filter="fade" transition="in">
                                      <p:cBhvr>
                                        <p:cTn dur="500"/>
                                        <p:tgtEl>
                                          <p:spTgt spid="69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4" st="14"/>
                                            </p:txEl>
                                          </p:spTgt>
                                        </p:tgtEl>
                                        <p:attrNameLst>
                                          <p:attrName>style.visibility</p:attrName>
                                        </p:attrNameLst>
                                      </p:cBhvr>
                                      <p:to>
                                        <p:strVal val="visible"/>
                                      </p:to>
                                    </p:set>
                                    <p:animEffect filter="fade" transition="in">
                                      <p:cBhvr>
                                        <p:cTn dur="500"/>
                                        <p:tgtEl>
                                          <p:spTgt spid="69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5" st="15"/>
                                            </p:txEl>
                                          </p:spTgt>
                                        </p:tgtEl>
                                        <p:attrNameLst>
                                          <p:attrName>style.visibility</p:attrName>
                                        </p:attrNameLst>
                                      </p:cBhvr>
                                      <p:to>
                                        <p:strVal val="visible"/>
                                      </p:to>
                                    </p:set>
                                    <p:animEffect filter="fade" transition="in">
                                      <p:cBhvr>
                                        <p:cTn dur="500"/>
                                        <p:tgtEl>
                                          <p:spTgt spid="692">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6" st="16"/>
                                            </p:txEl>
                                          </p:spTgt>
                                        </p:tgtEl>
                                        <p:attrNameLst>
                                          <p:attrName>style.visibility</p:attrName>
                                        </p:attrNameLst>
                                      </p:cBhvr>
                                      <p:to>
                                        <p:strVal val="visible"/>
                                      </p:to>
                                    </p:set>
                                    <p:animEffect filter="fade" transition="in">
                                      <p:cBhvr>
                                        <p:cTn dur="500"/>
                                        <p:tgtEl>
                                          <p:spTgt spid="692">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7" st="17"/>
                                            </p:txEl>
                                          </p:spTgt>
                                        </p:tgtEl>
                                        <p:attrNameLst>
                                          <p:attrName>style.visibility</p:attrName>
                                        </p:attrNameLst>
                                      </p:cBhvr>
                                      <p:to>
                                        <p:strVal val="visible"/>
                                      </p:to>
                                    </p:set>
                                    <p:animEffect filter="fade" transition="in">
                                      <p:cBhvr>
                                        <p:cTn dur="500"/>
                                        <p:tgtEl>
                                          <p:spTgt spid="692">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xEl>
                                              <p:pRg end="18" st="18"/>
                                            </p:txEl>
                                          </p:spTgt>
                                        </p:tgtEl>
                                        <p:attrNameLst>
                                          <p:attrName>style.visibility</p:attrName>
                                        </p:attrNameLst>
                                      </p:cBhvr>
                                      <p:to>
                                        <p:strVal val="visible"/>
                                      </p:to>
                                    </p:set>
                                    <p:animEffect filter="fade" transition="in">
                                      <p:cBhvr>
                                        <p:cTn dur="500"/>
                                        <p:tgtEl>
                                          <p:spTgt spid="692">
                                            <p:txEl>
                                              <p:pRg end="18" st="1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500"/>
                                        <p:tgtEl>
                                          <p:spTgt spid="6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gtEl>
                                        <p:attrNameLst>
                                          <p:attrName>style.visibility</p:attrName>
                                        </p:attrNameLst>
                                      </p:cBhvr>
                                      <p:to>
                                        <p:strVal val="visible"/>
                                      </p:to>
                                    </p:set>
                                    <p:animEffect filter="fade" transition="in">
                                      <p:cBhvr>
                                        <p:cTn dur="5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000" u="none" cap="none" strike="noStrike">
                <a:solidFill>
                  <a:schemeClr val="dk2"/>
                </a:solidFill>
                <a:latin typeface="Lucida Sans"/>
                <a:ea typeface="Lucida Sans"/>
                <a:cs typeface="Lucida Sans"/>
                <a:sym typeface="Lucida Sans"/>
              </a:rPr>
              <a:t>Components used by a modern block cipher</a:t>
            </a:r>
            <a:endParaRPr b="1" i="0" sz="4100" u="none" cap="none" strike="noStrike">
              <a:solidFill>
                <a:schemeClr val="dk2"/>
              </a:solidFill>
              <a:latin typeface="Lucida Sans"/>
              <a:ea typeface="Lucida Sans"/>
              <a:cs typeface="Lucida Sans"/>
              <a:sym typeface="Lucida Sans"/>
            </a:endParaRPr>
          </a:p>
        </p:txBody>
      </p:sp>
      <p:pic>
        <p:nvPicPr>
          <p:cNvPr id="700" name="Google Shape;700;p72"/>
          <p:cNvPicPr preferRelativeResize="0"/>
          <p:nvPr>
            <p:ph idx="1" type="body"/>
          </p:nvPr>
        </p:nvPicPr>
        <p:blipFill rotWithShape="1">
          <a:blip r:embed="rId3">
            <a:alphaModFix/>
          </a:blip>
          <a:srcRect b="0" l="0" r="0" t="0"/>
          <a:stretch/>
        </p:blipFill>
        <p:spPr>
          <a:xfrm>
            <a:off x="1471612" y="1481137"/>
            <a:ext cx="6453187" cy="471011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000" u="none" cap="none" strike="noStrike">
                <a:solidFill>
                  <a:schemeClr val="dk2"/>
                </a:solidFill>
                <a:latin typeface="Lucida Sans"/>
                <a:ea typeface="Lucida Sans"/>
                <a:cs typeface="Lucida Sans"/>
                <a:sym typeface="Lucida Sans"/>
              </a:rPr>
              <a:t>Components used by a modern block cipher</a:t>
            </a:r>
            <a:endParaRPr b="1" i="0" sz="4100" u="none" cap="none" strike="noStrike">
              <a:solidFill>
                <a:schemeClr val="dk2"/>
              </a:solidFill>
              <a:latin typeface="Lucida Sans"/>
              <a:ea typeface="Lucida Sans"/>
              <a:cs typeface="Lucida Sans"/>
              <a:sym typeface="Lucida Sans"/>
            </a:endParaRPr>
          </a:p>
        </p:txBody>
      </p:sp>
      <p:sp>
        <p:nvSpPr>
          <p:cNvPr id="706" name="Google Shape;706;p73"/>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2. Substitution box (S-box)</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Input to an S box is a stream of bits with length N, the result is another stream of bits with length M.</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M and N need not be the same.</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Used in the intermediate stage in the process of encryption and decryption.</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function that matches input to the output is defined by a table.</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0" st="0"/>
                                            </p:txEl>
                                          </p:spTgt>
                                        </p:tgtEl>
                                        <p:attrNameLst>
                                          <p:attrName>style.visibility</p:attrName>
                                        </p:attrNameLst>
                                      </p:cBhvr>
                                      <p:to>
                                        <p:strVal val="visible"/>
                                      </p:to>
                                    </p:set>
                                    <p:animEffect filter="fade" transition="in">
                                      <p:cBhvr>
                                        <p:cTn dur="500"/>
                                        <p:tgtEl>
                                          <p:spTgt spid="7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1" st="1"/>
                                            </p:txEl>
                                          </p:spTgt>
                                        </p:tgtEl>
                                        <p:attrNameLst>
                                          <p:attrName>style.visibility</p:attrName>
                                        </p:attrNameLst>
                                      </p:cBhvr>
                                      <p:to>
                                        <p:strVal val="visible"/>
                                      </p:to>
                                    </p:set>
                                    <p:animEffect filter="fade" transition="in">
                                      <p:cBhvr>
                                        <p:cTn dur="500"/>
                                        <p:tgtEl>
                                          <p:spTgt spid="7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2" st="2"/>
                                            </p:txEl>
                                          </p:spTgt>
                                        </p:tgtEl>
                                        <p:attrNameLst>
                                          <p:attrName>style.visibility</p:attrName>
                                        </p:attrNameLst>
                                      </p:cBhvr>
                                      <p:to>
                                        <p:strVal val="visible"/>
                                      </p:to>
                                    </p:set>
                                    <p:animEffect filter="fade" transition="in">
                                      <p:cBhvr>
                                        <p:cTn dur="500"/>
                                        <p:tgtEl>
                                          <p:spTgt spid="7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3" st="3"/>
                                            </p:txEl>
                                          </p:spTgt>
                                        </p:tgtEl>
                                        <p:attrNameLst>
                                          <p:attrName>style.visibility</p:attrName>
                                        </p:attrNameLst>
                                      </p:cBhvr>
                                      <p:to>
                                        <p:strVal val="visible"/>
                                      </p:to>
                                    </p:set>
                                    <p:animEffect filter="fade" transition="in">
                                      <p:cBhvr>
                                        <p:cTn dur="500"/>
                                        <p:tgtEl>
                                          <p:spTgt spid="7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4" st="4"/>
                                            </p:txEl>
                                          </p:spTgt>
                                        </p:tgtEl>
                                        <p:attrNameLst>
                                          <p:attrName>style.visibility</p:attrName>
                                        </p:attrNameLst>
                                      </p:cBhvr>
                                      <p:to>
                                        <p:strVal val="visible"/>
                                      </p:to>
                                    </p:set>
                                    <p:animEffect filter="fade" transition="in">
                                      <p:cBhvr>
                                        <p:cTn dur="500"/>
                                        <p:tgtEl>
                                          <p:spTgt spid="7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5" st="5"/>
                                            </p:txEl>
                                          </p:spTgt>
                                        </p:tgtEl>
                                        <p:attrNameLst>
                                          <p:attrName>style.visibility</p:attrName>
                                        </p:attrNameLst>
                                      </p:cBhvr>
                                      <p:to>
                                        <p:strVal val="visible"/>
                                      </p:to>
                                    </p:set>
                                    <p:animEffect filter="fade" transition="in">
                                      <p:cBhvr>
                                        <p:cTn dur="500"/>
                                        <p:tgtEl>
                                          <p:spTgt spid="7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6">
                                            <p:txEl>
                                              <p:pRg end="6" st="6"/>
                                            </p:txEl>
                                          </p:spTgt>
                                        </p:tgtEl>
                                        <p:attrNameLst>
                                          <p:attrName>style.visibility</p:attrName>
                                        </p:attrNameLst>
                                      </p:cBhvr>
                                      <p:to>
                                        <p:strVal val="visible"/>
                                      </p:to>
                                    </p:set>
                                    <p:animEffect filter="fade" transition="in">
                                      <p:cBhvr>
                                        <p:cTn dur="500"/>
                                        <p:tgtEl>
                                          <p:spTgt spid="70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000" u="none" cap="none" strike="noStrike">
                <a:solidFill>
                  <a:schemeClr val="dk2"/>
                </a:solidFill>
                <a:latin typeface="Lucida Sans"/>
                <a:ea typeface="Lucida Sans"/>
                <a:cs typeface="Lucida Sans"/>
                <a:sym typeface="Lucida Sans"/>
              </a:rPr>
              <a:t>Components used by a modern block cipher</a:t>
            </a:r>
            <a:endParaRPr b="1" i="0" sz="4100" u="none" cap="none" strike="noStrike">
              <a:solidFill>
                <a:schemeClr val="dk2"/>
              </a:solidFill>
              <a:latin typeface="Lucida Sans"/>
              <a:ea typeface="Lucida Sans"/>
              <a:cs typeface="Lucida Sans"/>
              <a:sym typeface="Lucida Sans"/>
            </a:endParaRPr>
          </a:p>
        </p:txBody>
      </p:sp>
      <p:sp>
        <p:nvSpPr>
          <p:cNvPr id="712" name="Google Shape;712;p74"/>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Eg :of a 3 x 2   S-box</a:t>
            </a:r>
            <a:endParaRPr/>
          </a:p>
          <a:p>
            <a:pPr indent="-139001"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139001"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139001"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139001"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139001"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139001" lvl="0" marL="365125" marR="0" rtl="0" algn="l">
              <a:lnSpc>
                <a:spcPct val="100000"/>
              </a:lnSpc>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Based on the table, an input of 010 yields the output 01</a:t>
            </a:r>
            <a:endParaRPr/>
          </a:p>
          <a:p>
            <a:pPr indent="-255587" lvl="0" marL="365125" marR="0" rtl="0" algn="l">
              <a:lnSpc>
                <a:spcPct val="100000"/>
              </a:lnSpc>
              <a:spcBef>
                <a:spcPts val="400"/>
              </a:spcBef>
              <a:spcAft>
                <a:spcPts val="0"/>
              </a:spcAft>
              <a:buClr>
                <a:schemeClr val="accent1"/>
              </a:buClr>
              <a:buSzPts val="1836"/>
              <a:buFont typeface="Noto Sans Symbols"/>
              <a:buChar char="🞂"/>
            </a:pPr>
            <a:r>
              <a:rPr b="0" i="0" lang="en-US" sz="2700" u="none">
                <a:solidFill>
                  <a:schemeClr val="dk1"/>
                </a:solidFill>
                <a:latin typeface="Lucida Sans"/>
                <a:ea typeface="Lucida Sans"/>
                <a:cs typeface="Lucida Sans"/>
                <a:sym typeface="Lucida Sans"/>
              </a:rPr>
              <a:t>An input of 101 yields the output of 00.</a:t>
            </a:r>
            <a:endParaRPr b="0" i="0" sz="2700" u="none">
              <a:solidFill>
                <a:schemeClr val="dk1"/>
              </a:solidFill>
              <a:latin typeface="Lucida Sans"/>
              <a:ea typeface="Lucida Sans"/>
              <a:cs typeface="Lucida Sans"/>
              <a:sym typeface="Lucida Sans"/>
            </a:endParaRPr>
          </a:p>
          <a:p>
            <a:pPr indent="-139001" lvl="0" marL="365125" marR="0" rtl="0" algn="l">
              <a:spcBef>
                <a:spcPts val="400"/>
              </a:spcBef>
              <a:spcAft>
                <a:spcPts val="0"/>
              </a:spcAft>
              <a:buClr>
                <a:schemeClr val="accent1"/>
              </a:buClr>
              <a:buSzPts val="1836"/>
              <a:buFont typeface="Noto Sans Symbols"/>
              <a:buNone/>
            </a:pPr>
            <a:r>
              <a:t/>
            </a:r>
            <a:endParaRPr b="0" i="0" sz="2700" u="none">
              <a:solidFill>
                <a:schemeClr val="dk1"/>
              </a:solidFill>
              <a:latin typeface="Lucida Sans"/>
              <a:ea typeface="Lucida Sans"/>
              <a:cs typeface="Lucida Sans"/>
              <a:sym typeface="Lucida Sans"/>
            </a:endParaRPr>
          </a:p>
        </p:txBody>
      </p:sp>
      <p:pic>
        <p:nvPicPr>
          <p:cNvPr id="713" name="Google Shape;713;p74"/>
          <p:cNvPicPr preferRelativeResize="0"/>
          <p:nvPr/>
        </p:nvPicPr>
        <p:blipFill rotWithShape="1">
          <a:blip r:embed="rId3">
            <a:alphaModFix/>
          </a:blip>
          <a:srcRect b="0" l="0" r="0" t="0"/>
          <a:stretch/>
        </p:blipFill>
        <p:spPr>
          <a:xfrm>
            <a:off x="1066800" y="2079625"/>
            <a:ext cx="6172200" cy="256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0" st="0"/>
                                            </p:txEl>
                                          </p:spTgt>
                                        </p:tgtEl>
                                        <p:attrNameLst>
                                          <p:attrName>style.visibility</p:attrName>
                                        </p:attrNameLst>
                                      </p:cBhvr>
                                      <p:to>
                                        <p:strVal val="visible"/>
                                      </p:to>
                                    </p:set>
                                    <p:animEffect filter="fade" transition="in">
                                      <p:cBhvr>
                                        <p:cTn dur="500"/>
                                        <p:tgtEl>
                                          <p:spTgt spid="7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1" st="1"/>
                                            </p:txEl>
                                          </p:spTgt>
                                        </p:tgtEl>
                                        <p:attrNameLst>
                                          <p:attrName>style.visibility</p:attrName>
                                        </p:attrNameLst>
                                      </p:cBhvr>
                                      <p:to>
                                        <p:strVal val="visible"/>
                                      </p:to>
                                    </p:set>
                                    <p:animEffect filter="fade" transition="in">
                                      <p:cBhvr>
                                        <p:cTn dur="500"/>
                                        <p:tgtEl>
                                          <p:spTgt spid="7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2" st="2"/>
                                            </p:txEl>
                                          </p:spTgt>
                                        </p:tgtEl>
                                        <p:attrNameLst>
                                          <p:attrName>style.visibility</p:attrName>
                                        </p:attrNameLst>
                                      </p:cBhvr>
                                      <p:to>
                                        <p:strVal val="visible"/>
                                      </p:to>
                                    </p:set>
                                    <p:animEffect filter="fade" transition="in">
                                      <p:cBhvr>
                                        <p:cTn dur="500"/>
                                        <p:tgtEl>
                                          <p:spTgt spid="7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3" st="3"/>
                                            </p:txEl>
                                          </p:spTgt>
                                        </p:tgtEl>
                                        <p:attrNameLst>
                                          <p:attrName>style.visibility</p:attrName>
                                        </p:attrNameLst>
                                      </p:cBhvr>
                                      <p:to>
                                        <p:strVal val="visible"/>
                                      </p:to>
                                    </p:set>
                                    <p:animEffect filter="fade" transition="in">
                                      <p:cBhvr>
                                        <p:cTn dur="500"/>
                                        <p:tgtEl>
                                          <p:spTgt spid="71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4" st="4"/>
                                            </p:txEl>
                                          </p:spTgt>
                                        </p:tgtEl>
                                        <p:attrNameLst>
                                          <p:attrName>style.visibility</p:attrName>
                                        </p:attrNameLst>
                                      </p:cBhvr>
                                      <p:to>
                                        <p:strVal val="visible"/>
                                      </p:to>
                                    </p:set>
                                    <p:animEffect filter="fade" transition="in">
                                      <p:cBhvr>
                                        <p:cTn dur="500"/>
                                        <p:tgtEl>
                                          <p:spTgt spid="71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5" st="5"/>
                                            </p:txEl>
                                          </p:spTgt>
                                        </p:tgtEl>
                                        <p:attrNameLst>
                                          <p:attrName>style.visibility</p:attrName>
                                        </p:attrNameLst>
                                      </p:cBhvr>
                                      <p:to>
                                        <p:strVal val="visible"/>
                                      </p:to>
                                    </p:set>
                                    <p:animEffect filter="fade" transition="in">
                                      <p:cBhvr>
                                        <p:cTn dur="500"/>
                                        <p:tgtEl>
                                          <p:spTgt spid="71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6" st="6"/>
                                            </p:txEl>
                                          </p:spTgt>
                                        </p:tgtEl>
                                        <p:attrNameLst>
                                          <p:attrName>style.visibility</p:attrName>
                                        </p:attrNameLst>
                                      </p:cBhvr>
                                      <p:to>
                                        <p:strVal val="visible"/>
                                      </p:to>
                                    </p:set>
                                    <p:animEffect filter="fade" transition="in">
                                      <p:cBhvr>
                                        <p:cTn dur="500"/>
                                        <p:tgtEl>
                                          <p:spTgt spid="71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7" st="7"/>
                                            </p:txEl>
                                          </p:spTgt>
                                        </p:tgtEl>
                                        <p:attrNameLst>
                                          <p:attrName>style.visibility</p:attrName>
                                        </p:attrNameLst>
                                      </p:cBhvr>
                                      <p:to>
                                        <p:strVal val="visible"/>
                                      </p:to>
                                    </p:set>
                                    <p:animEffect filter="fade" transition="in">
                                      <p:cBhvr>
                                        <p:cTn dur="500"/>
                                        <p:tgtEl>
                                          <p:spTgt spid="71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8" st="8"/>
                                            </p:txEl>
                                          </p:spTgt>
                                        </p:tgtEl>
                                        <p:attrNameLst>
                                          <p:attrName>style.visibility</p:attrName>
                                        </p:attrNameLst>
                                      </p:cBhvr>
                                      <p:to>
                                        <p:strVal val="visible"/>
                                      </p:to>
                                    </p:set>
                                    <p:animEffect filter="fade" transition="in">
                                      <p:cBhvr>
                                        <p:cTn dur="500"/>
                                        <p:tgtEl>
                                          <p:spTgt spid="71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xEl>
                                              <p:pRg end="9" st="9"/>
                                            </p:txEl>
                                          </p:spTgt>
                                        </p:tgtEl>
                                        <p:attrNameLst>
                                          <p:attrName>style.visibility</p:attrName>
                                        </p:attrNameLst>
                                      </p:cBhvr>
                                      <p:to>
                                        <p:strVal val="visible"/>
                                      </p:to>
                                    </p:set>
                                    <p:animEffect filter="fade" transition="in">
                                      <p:cBhvr>
                                        <p:cTn dur="500"/>
                                        <p:tgtEl>
                                          <p:spTgt spid="71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5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Eg 6 x 4 S-box</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First an the last bits select the row. Middle 4 select the column</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The input to S-box 8 is </a:t>
            </a:r>
            <a:r>
              <a:rPr b="0" i="0" lang="en-US" sz="2000" u="none">
                <a:solidFill>
                  <a:srgbClr val="FF0000"/>
                </a:solidFill>
                <a:latin typeface="Times New Roman"/>
                <a:ea typeface="Times New Roman"/>
                <a:cs typeface="Times New Roman"/>
                <a:sym typeface="Times New Roman"/>
              </a:rPr>
              <a:t>0</a:t>
            </a:r>
            <a:r>
              <a:rPr b="0" i="0" lang="en-US" sz="2000" u="none">
                <a:solidFill>
                  <a:schemeClr val="dk1"/>
                </a:solidFill>
                <a:latin typeface="Times New Roman"/>
                <a:ea typeface="Times New Roman"/>
                <a:cs typeface="Times New Roman"/>
                <a:sym typeface="Times New Roman"/>
              </a:rPr>
              <a:t>0000</a:t>
            </a:r>
            <a:r>
              <a:rPr b="0" i="0" lang="en-US" sz="2000" u="none">
                <a:solidFill>
                  <a:srgbClr val="FF0000"/>
                </a:solidFill>
                <a:latin typeface="Times New Roman"/>
                <a:ea typeface="Times New Roman"/>
                <a:cs typeface="Times New Roman"/>
                <a:sym typeface="Times New Roman"/>
              </a:rPr>
              <a:t>0</a:t>
            </a:r>
            <a:r>
              <a:rPr b="0" i="0" lang="en-US" sz="2000" u="none">
                <a:solidFill>
                  <a:schemeClr val="dk1"/>
                </a:solidFill>
                <a:latin typeface="Times New Roman"/>
                <a:ea typeface="Times New Roman"/>
                <a:cs typeface="Times New Roman"/>
                <a:sym typeface="Times New Roman"/>
              </a:rPr>
              <a:t>. What is the output?</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O/p- 1110</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The input to S-box 1 is </a:t>
            </a:r>
            <a:r>
              <a:rPr b="0" i="0" lang="en-US" sz="2000" u="none">
                <a:solidFill>
                  <a:schemeClr val="hlink"/>
                </a:solidFill>
                <a:latin typeface="Times New Roman"/>
                <a:ea typeface="Times New Roman"/>
                <a:cs typeface="Times New Roman"/>
                <a:sym typeface="Times New Roman"/>
              </a:rPr>
              <a:t>1</a:t>
            </a:r>
            <a:r>
              <a:rPr b="0" i="0" lang="en-US" sz="2000" u="none">
                <a:solidFill>
                  <a:schemeClr val="dk1"/>
                </a:solidFill>
                <a:latin typeface="Times New Roman"/>
                <a:ea typeface="Times New Roman"/>
                <a:cs typeface="Times New Roman"/>
                <a:sym typeface="Times New Roman"/>
              </a:rPr>
              <a:t>0001</a:t>
            </a:r>
            <a:r>
              <a:rPr b="0" i="0" lang="en-US" sz="2000" u="none">
                <a:solidFill>
                  <a:schemeClr val="hlink"/>
                </a:solidFill>
                <a:latin typeface="Times New Roman"/>
                <a:ea typeface="Times New Roman"/>
                <a:cs typeface="Times New Roman"/>
                <a:sym typeface="Times New Roman"/>
              </a:rPr>
              <a:t>1</a:t>
            </a:r>
            <a:r>
              <a:rPr b="0" i="0" lang="en-US" sz="2000" u="none">
                <a:solidFill>
                  <a:schemeClr val="dk1"/>
                </a:solidFill>
                <a:latin typeface="Times New Roman"/>
                <a:ea typeface="Times New Roman"/>
                <a:cs typeface="Times New Roman"/>
                <a:sym typeface="Times New Roman"/>
              </a:rPr>
              <a:t>. What is the output?</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Times New Roman"/>
                <a:ea typeface="Times New Roman"/>
                <a:cs typeface="Times New Roman"/>
                <a:sym typeface="Times New Roman"/>
              </a:rPr>
              <a:t>O/p- 1100</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Times New Roman"/>
              <a:ea typeface="Times New Roman"/>
              <a:cs typeface="Times New Roman"/>
              <a:sym typeface="Times New Roman"/>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719" name="Google Shape;719;p7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000" u="none" cap="none" strike="noStrike">
                <a:solidFill>
                  <a:schemeClr val="dk2"/>
                </a:solidFill>
                <a:latin typeface="Lucida Sans"/>
                <a:ea typeface="Lucida Sans"/>
                <a:cs typeface="Lucida Sans"/>
                <a:sym typeface="Lucida Sans"/>
              </a:rPr>
              <a:t>Components used by a modern block cipher</a:t>
            </a:r>
            <a:endParaRPr b="1" i="0" sz="4100" u="none" cap="none" strike="noStrike">
              <a:solidFill>
                <a:schemeClr val="dk2"/>
              </a:solidFill>
              <a:latin typeface="Lucida Sans"/>
              <a:ea typeface="Lucida Sans"/>
              <a:cs typeface="Lucida Sans"/>
              <a:sym typeface="Lucida Sans"/>
            </a:endParaRPr>
          </a:p>
        </p:txBody>
      </p:sp>
      <p:pic>
        <p:nvPicPr>
          <p:cNvPr id="720" name="Google Shape;720;p75"/>
          <p:cNvPicPr preferRelativeResize="0"/>
          <p:nvPr/>
        </p:nvPicPr>
        <p:blipFill rotWithShape="1">
          <a:blip r:embed="rId3">
            <a:alphaModFix/>
          </a:blip>
          <a:srcRect b="0" l="0" r="0" t="0"/>
          <a:stretch/>
        </p:blipFill>
        <p:spPr>
          <a:xfrm>
            <a:off x="76200" y="1981200"/>
            <a:ext cx="8583612" cy="202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animEffect filter="fade" transition="in">
                                      <p:cBhvr>
                                        <p:cTn dur="500"/>
                                        <p:tgtEl>
                                          <p:spTgt spid="7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animEffect filter="fade" transition="in">
                                      <p:cBhvr>
                                        <p:cTn dur="500"/>
                                        <p:tgtEl>
                                          <p:spTgt spid="7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animEffect filter="fade" transition="in">
                                      <p:cBhvr>
                                        <p:cTn dur="500"/>
                                        <p:tgtEl>
                                          <p:spTgt spid="7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animEffect filter="fade" transition="in">
                                      <p:cBhvr>
                                        <p:cTn dur="500"/>
                                        <p:tgtEl>
                                          <p:spTgt spid="7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animEffect filter="fade" transition="in">
                                      <p:cBhvr>
                                        <p:cTn dur="500"/>
                                        <p:tgtEl>
                                          <p:spTgt spid="7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animEffect filter="fade" transition="in">
                                      <p:cBhvr>
                                        <p:cTn dur="500"/>
                                        <p:tgtEl>
                                          <p:spTgt spid="7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animEffect filter="fade" transition="in">
                                      <p:cBhvr>
                                        <p:cTn dur="500"/>
                                        <p:tgtEl>
                                          <p:spTgt spid="7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7" st="7"/>
                                            </p:txEl>
                                          </p:spTgt>
                                        </p:tgtEl>
                                        <p:attrNameLst>
                                          <p:attrName>style.visibility</p:attrName>
                                        </p:attrNameLst>
                                      </p:cBhvr>
                                      <p:to>
                                        <p:strVal val="visible"/>
                                      </p:to>
                                    </p:set>
                                    <p:animEffect filter="fade" transition="in">
                                      <p:cBhvr>
                                        <p:cTn dur="500"/>
                                        <p:tgtEl>
                                          <p:spTgt spid="71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8" st="8"/>
                                            </p:txEl>
                                          </p:spTgt>
                                        </p:tgtEl>
                                        <p:attrNameLst>
                                          <p:attrName>style.visibility</p:attrName>
                                        </p:attrNameLst>
                                      </p:cBhvr>
                                      <p:to>
                                        <p:strVal val="visible"/>
                                      </p:to>
                                    </p:set>
                                    <p:animEffect filter="fade" transition="in">
                                      <p:cBhvr>
                                        <p:cTn dur="500"/>
                                        <p:tgtEl>
                                          <p:spTgt spid="71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9" st="9"/>
                                            </p:txEl>
                                          </p:spTgt>
                                        </p:tgtEl>
                                        <p:attrNameLst>
                                          <p:attrName>style.visibility</p:attrName>
                                        </p:attrNameLst>
                                      </p:cBhvr>
                                      <p:to>
                                        <p:strVal val="visible"/>
                                      </p:to>
                                    </p:set>
                                    <p:animEffect filter="fade" transition="in">
                                      <p:cBhvr>
                                        <p:cTn dur="500"/>
                                        <p:tgtEl>
                                          <p:spTgt spid="71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0" st="10"/>
                                            </p:txEl>
                                          </p:spTgt>
                                        </p:tgtEl>
                                        <p:attrNameLst>
                                          <p:attrName>style.visibility</p:attrName>
                                        </p:attrNameLst>
                                      </p:cBhvr>
                                      <p:to>
                                        <p:strVal val="visible"/>
                                      </p:to>
                                    </p:set>
                                    <p:animEffect filter="fade" transition="in">
                                      <p:cBhvr>
                                        <p:cTn dur="500"/>
                                        <p:tgtEl>
                                          <p:spTgt spid="718">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1" st="11"/>
                                            </p:txEl>
                                          </p:spTgt>
                                        </p:tgtEl>
                                        <p:attrNameLst>
                                          <p:attrName>style.visibility</p:attrName>
                                        </p:attrNameLst>
                                      </p:cBhvr>
                                      <p:to>
                                        <p:strVal val="visible"/>
                                      </p:to>
                                    </p:set>
                                    <p:animEffect filter="fade" transition="in">
                                      <p:cBhvr>
                                        <p:cTn dur="500"/>
                                        <p:tgtEl>
                                          <p:spTgt spid="718">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2" st="12"/>
                                            </p:txEl>
                                          </p:spTgt>
                                        </p:tgtEl>
                                        <p:attrNameLst>
                                          <p:attrName>style.visibility</p:attrName>
                                        </p:attrNameLst>
                                      </p:cBhvr>
                                      <p:to>
                                        <p:strVal val="visible"/>
                                      </p:to>
                                    </p:set>
                                    <p:animEffect filter="fade" transition="in">
                                      <p:cBhvr>
                                        <p:cTn dur="500"/>
                                        <p:tgtEl>
                                          <p:spTgt spid="718">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3" st="13"/>
                                            </p:txEl>
                                          </p:spTgt>
                                        </p:tgtEl>
                                        <p:attrNameLst>
                                          <p:attrName>style.visibility</p:attrName>
                                        </p:attrNameLst>
                                      </p:cBhvr>
                                      <p:to>
                                        <p:strVal val="visible"/>
                                      </p:to>
                                    </p:set>
                                    <p:animEffect filter="fade" transition="in">
                                      <p:cBhvr>
                                        <p:cTn dur="500"/>
                                        <p:tgtEl>
                                          <p:spTgt spid="718">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4" st="14"/>
                                            </p:txEl>
                                          </p:spTgt>
                                        </p:tgtEl>
                                        <p:attrNameLst>
                                          <p:attrName>style.visibility</p:attrName>
                                        </p:attrNameLst>
                                      </p:cBhvr>
                                      <p:to>
                                        <p:strVal val="visible"/>
                                      </p:to>
                                    </p:set>
                                    <p:animEffect filter="fade" transition="in">
                                      <p:cBhvr>
                                        <p:cTn dur="500"/>
                                        <p:tgtEl>
                                          <p:spTgt spid="718">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xEl>
                                              <p:pRg end="15" st="15"/>
                                            </p:txEl>
                                          </p:spTgt>
                                        </p:tgtEl>
                                        <p:attrNameLst>
                                          <p:attrName>style.visibility</p:attrName>
                                        </p:attrNameLst>
                                      </p:cBhvr>
                                      <p:to>
                                        <p:strVal val="visible"/>
                                      </p:to>
                                    </p:set>
                                    <p:animEffect filter="fade" transition="in">
                                      <p:cBhvr>
                                        <p:cTn dur="500"/>
                                        <p:tgtEl>
                                          <p:spTgt spid="718">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500"/>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1" lang="en-US" sz="2000" u="none">
                <a:solidFill>
                  <a:schemeClr val="dk1"/>
                </a:solidFill>
                <a:latin typeface="Lucida Sans"/>
                <a:ea typeface="Lucida Sans"/>
                <a:cs typeface="Lucida Sans"/>
                <a:sym typeface="Lucida Sans"/>
              </a:rPr>
              <a:t>An S-box may or may not be invertible. In an invertible S-box, the number of input bits should be the same as the number of output bits.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For example, if the input to the left box is 001, the output is 101. The input 101 in the right table creates the output 001, which shows that the two tables are inverses of each other.</a:t>
            </a:r>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1"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1" sz="2000" u="none">
              <a:solidFill>
                <a:schemeClr val="dk1"/>
              </a:solidFill>
              <a:latin typeface="Lucida Sans"/>
              <a:ea typeface="Lucida Sans"/>
              <a:cs typeface="Lucida Sans"/>
              <a:sym typeface="Lucida Sans"/>
            </a:endParaRPr>
          </a:p>
        </p:txBody>
      </p:sp>
      <p:sp>
        <p:nvSpPr>
          <p:cNvPr id="726" name="Google Shape;726;p7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Lucida Sans"/>
              <a:buNone/>
            </a:pPr>
            <a:r>
              <a:rPr b="1" i="0" lang="en-US" sz="4000" u="none" cap="none" strike="noStrike">
                <a:solidFill>
                  <a:schemeClr val="dk2"/>
                </a:solidFill>
                <a:latin typeface="Lucida Sans"/>
                <a:ea typeface="Lucida Sans"/>
                <a:cs typeface="Lucida Sans"/>
                <a:sym typeface="Lucida Sans"/>
              </a:rPr>
              <a:t>Components used by a modern block cipher</a:t>
            </a:r>
            <a:endParaRPr b="1" i="0" sz="4100" u="none" cap="none" strike="noStrike">
              <a:solidFill>
                <a:schemeClr val="dk2"/>
              </a:solidFill>
              <a:latin typeface="Lucida Sans"/>
              <a:ea typeface="Lucida Sans"/>
              <a:cs typeface="Lucida Sans"/>
              <a:sym typeface="Lucida Sans"/>
            </a:endParaRPr>
          </a:p>
        </p:txBody>
      </p:sp>
      <p:pic>
        <p:nvPicPr>
          <p:cNvPr id="727" name="Google Shape;727;p76"/>
          <p:cNvPicPr preferRelativeResize="0"/>
          <p:nvPr/>
        </p:nvPicPr>
        <p:blipFill rotWithShape="1">
          <a:blip r:embed="rId3">
            <a:alphaModFix/>
          </a:blip>
          <a:srcRect b="0" l="0" r="0" t="0"/>
          <a:stretch/>
        </p:blipFill>
        <p:spPr>
          <a:xfrm>
            <a:off x="1203325" y="3429000"/>
            <a:ext cx="6873875" cy="27114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7"/>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3. XOR </a:t>
            </a:r>
            <a:endParaRPr/>
          </a:p>
          <a:p>
            <a:pPr indent="-255587" lvl="0" marL="365125" rtl="0" algn="l">
              <a:lnSpc>
                <a:spcPct val="100000"/>
              </a:lnSpc>
              <a:spcBef>
                <a:spcPts val="400"/>
              </a:spcBef>
              <a:spcAft>
                <a:spcPts val="0"/>
              </a:spcAft>
              <a:buSzPts val="1360"/>
              <a:buNone/>
            </a:pPr>
            <a:r>
              <a:rPr b="1" i="1" lang="en-US" sz="2000" u="none">
                <a:solidFill>
                  <a:schemeClr val="dk1"/>
                </a:solidFill>
                <a:latin typeface="Lucida Sans"/>
                <a:ea typeface="Lucida Sans"/>
                <a:cs typeface="Lucida Sans"/>
                <a:sym typeface="Lucida Sans"/>
              </a:rPr>
              <a:t>An important component in most block ciphers is the </a:t>
            </a:r>
            <a:endParaRPr/>
          </a:p>
          <a:p>
            <a:pPr indent="-255587" lvl="0" marL="365125" rtl="0" algn="l">
              <a:lnSpc>
                <a:spcPct val="100000"/>
              </a:lnSpc>
              <a:spcBef>
                <a:spcPts val="400"/>
              </a:spcBef>
              <a:spcAft>
                <a:spcPts val="0"/>
              </a:spcAft>
              <a:buSzPts val="1360"/>
              <a:buNone/>
            </a:pPr>
            <a:r>
              <a:rPr b="1" i="1" lang="en-US" sz="2000" u="none">
                <a:solidFill>
                  <a:schemeClr val="dk1"/>
                </a:solidFill>
                <a:latin typeface="Lucida Sans"/>
                <a:ea typeface="Lucida Sans"/>
                <a:cs typeface="Lucida Sans"/>
                <a:sym typeface="Lucida Sans"/>
              </a:rPr>
              <a:t>exclusive-or operation.</a:t>
            </a:r>
            <a:endParaRPr/>
          </a:p>
          <a:p>
            <a:pPr indent="-169228" lvl="0" marL="365125" rtl="0" algn="l">
              <a:spcBef>
                <a:spcPts val="400"/>
              </a:spcBef>
              <a:spcAft>
                <a:spcPts val="0"/>
              </a:spcAft>
              <a:buSzPts val="1360"/>
              <a:buNone/>
            </a:pPr>
            <a:r>
              <a:t/>
            </a:r>
            <a:endParaRPr b="1" i="1" sz="2000" u="none">
              <a:solidFill>
                <a:schemeClr val="dk1"/>
              </a:solidFill>
              <a:latin typeface="Lucida Sans"/>
              <a:ea typeface="Lucida Sans"/>
              <a:cs typeface="Lucida Sans"/>
              <a:sym typeface="Lucida Sans"/>
            </a:endParaRPr>
          </a:p>
        </p:txBody>
      </p:sp>
      <p:pic>
        <p:nvPicPr>
          <p:cNvPr id="733" name="Google Shape;733;p77"/>
          <p:cNvPicPr preferRelativeResize="0"/>
          <p:nvPr>
            <p:ph type="title"/>
          </p:nvPr>
        </p:nvPicPr>
        <p:blipFill rotWithShape="1">
          <a:blip r:embed="rId3">
            <a:alphaModFix/>
          </a:blip>
          <a:srcRect b="0" l="0" r="0" t="0"/>
          <a:stretch/>
        </p:blipFill>
        <p:spPr>
          <a:xfrm>
            <a:off x="381000" y="274637"/>
            <a:ext cx="7878762" cy="1143000"/>
          </a:xfrm>
          <a:prstGeom prst="rect">
            <a:avLst/>
          </a:prstGeom>
          <a:noFill/>
          <a:ln>
            <a:noFill/>
          </a:ln>
        </p:spPr>
      </p:pic>
      <p:pic>
        <p:nvPicPr>
          <p:cNvPr id="734" name="Google Shape;734;p77"/>
          <p:cNvPicPr preferRelativeResize="0"/>
          <p:nvPr/>
        </p:nvPicPr>
        <p:blipFill rotWithShape="1">
          <a:blip r:embed="rId4">
            <a:alphaModFix/>
          </a:blip>
          <a:srcRect b="0" l="0" r="0" t="0"/>
          <a:stretch/>
        </p:blipFill>
        <p:spPr>
          <a:xfrm>
            <a:off x="1219200" y="2903537"/>
            <a:ext cx="6700837" cy="21256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0" st="0"/>
                                            </p:txEl>
                                          </p:spTgt>
                                        </p:tgtEl>
                                        <p:attrNameLst>
                                          <p:attrName>style.visibility</p:attrName>
                                        </p:attrNameLst>
                                      </p:cBhvr>
                                      <p:to>
                                        <p:strVal val="visible"/>
                                      </p:to>
                                    </p:set>
                                    <p:animEffect filter="fade" transition="in">
                                      <p:cBhvr>
                                        <p:cTn dur="500"/>
                                        <p:tgtEl>
                                          <p:spTgt spid="7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1" st="1"/>
                                            </p:txEl>
                                          </p:spTgt>
                                        </p:tgtEl>
                                        <p:attrNameLst>
                                          <p:attrName>style.visibility</p:attrName>
                                        </p:attrNameLst>
                                      </p:cBhvr>
                                      <p:to>
                                        <p:strVal val="visible"/>
                                      </p:to>
                                    </p:set>
                                    <p:animEffect filter="fade" transition="in">
                                      <p:cBhvr>
                                        <p:cTn dur="500"/>
                                        <p:tgtEl>
                                          <p:spTgt spid="7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2" st="2"/>
                                            </p:txEl>
                                          </p:spTgt>
                                        </p:tgtEl>
                                        <p:attrNameLst>
                                          <p:attrName>style.visibility</p:attrName>
                                        </p:attrNameLst>
                                      </p:cBhvr>
                                      <p:to>
                                        <p:strVal val="visible"/>
                                      </p:to>
                                    </p:set>
                                    <p:animEffect filter="fade" transition="in">
                                      <p:cBhvr>
                                        <p:cTn dur="500"/>
                                        <p:tgtEl>
                                          <p:spTgt spid="7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xEl>
                                              <p:pRg end="3" st="3"/>
                                            </p:txEl>
                                          </p:spTgt>
                                        </p:tgtEl>
                                        <p:attrNameLst>
                                          <p:attrName>style.visibility</p:attrName>
                                        </p:attrNameLst>
                                      </p:cBhvr>
                                      <p:to>
                                        <p:strVal val="visible"/>
                                      </p:to>
                                    </p:set>
                                    <p:animEffect filter="fade" transition="in">
                                      <p:cBhvr>
                                        <p:cTn dur="500"/>
                                        <p:tgtEl>
                                          <p:spTgt spid="7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5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4. Rotation</a:t>
            </a:r>
            <a:endParaRPr/>
          </a:p>
          <a:p>
            <a:pPr indent="-255587" lvl="0" marL="365125" rtl="0" algn="l">
              <a:lnSpc>
                <a:spcPct val="100000"/>
              </a:lnSpc>
              <a:spcBef>
                <a:spcPts val="400"/>
              </a:spcBef>
              <a:spcAft>
                <a:spcPts val="0"/>
              </a:spcAft>
              <a:buSzPts val="1360"/>
              <a:buNone/>
            </a:pPr>
            <a:r>
              <a:rPr b="1" i="1" lang="en-US" sz="2000" u="none">
                <a:solidFill>
                  <a:schemeClr val="dk1"/>
                </a:solidFill>
                <a:latin typeface="Lucida Sans"/>
                <a:ea typeface="Lucida Sans"/>
                <a:cs typeface="Lucida Sans"/>
                <a:sym typeface="Lucida Sans"/>
              </a:rPr>
              <a:t>Another component found in some modern block ciphers is the </a:t>
            </a:r>
            <a:endParaRPr/>
          </a:p>
          <a:p>
            <a:pPr indent="-255587" lvl="0" marL="365125" rtl="0" algn="l">
              <a:lnSpc>
                <a:spcPct val="100000"/>
              </a:lnSpc>
              <a:spcBef>
                <a:spcPts val="400"/>
              </a:spcBef>
              <a:spcAft>
                <a:spcPts val="0"/>
              </a:spcAft>
              <a:buSzPts val="1360"/>
              <a:buNone/>
            </a:pPr>
            <a:r>
              <a:rPr b="1" i="1" lang="en-US" sz="2000" u="none">
                <a:solidFill>
                  <a:schemeClr val="dk1"/>
                </a:solidFill>
                <a:latin typeface="Lucida Sans"/>
                <a:ea typeface="Lucida Sans"/>
                <a:cs typeface="Lucida Sans"/>
                <a:sym typeface="Lucida Sans"/>
              </a:rPr>
              <a:t>circular shift operation.</a:t>
            </a:r>
            <a:endParaRPr/>
          </a:p>
          <a:p>
            <a:pPr indent="-169228" lvl="0" marL="365125" rtl="0" algn="l">
              <a:spcBef>
                <a:spcPts val="400"/>
              </a:spcBef>
              <a:spcAft>
                <a:spcPts val="0"/>
              </a:spcAft>
              <a:buSzPts val="1360"/>
              <a:buNone/>
            </a:pPr>
            <a:r>
              <a:t/>
            </a:r>
            <a:endParaRPr b="1" i="1" sz="2000" u="none">
              <a:solidFill>
                <a:schemeClr val="dk1"/>
              </a:solidFill>
              <a:latin typeface="Lucida Sans"/>
              <a:ea typeface="Lucida Sans"/>
              <a:cs typeface="Lucida Sans"/>
              <a:sym typeface="Lucida Sans"/>
            </a:endParaRPr>
          </a:p>
        </p:txBody>
      </p:sp>
      <p:pic>
        <p:nvPicPr>
          <p:cNvPr id="740" name="Google Shape;740;p78"/>
          <p:cNvPicPr preferRelativeResize="0"/>
          <p:nvPr/>
        </p:nvPicPr>
        <p:blipFill rotWithShape="1">
          <a:blip r:embed="rId3">
            <a:alphaModFix/>
          </a:blip>
          <a:srcRect b="0" l="0" r="0" t="0"/>
          <a:stretch/>
        </p:blipFill>
        <p:spPr>
          <a:xfrm>
            <a:off x="838200" y="2743200"/>
            <a:ext cx="7569200" cy="3127375"/>
          </a:xfrm>
          <a:prstGeom prst="rect">
            <a:avLst/>
          </a:prstGeom>
          <a:noFill/>
          <a:ln>
            <a:noFill/>
          </a:ln>
        </p:spPr>
      </p:pic>
      <p:pic>
        <p:nvPicPr>
          <p:cNvPr id="741" name="Google Shape;741;p78"/>
          <p:cNvPicPr preferRelativeResize="0"/>
          <p:nvPr>
            <p:ph type="title"/>
          </p:nvPr>
        </p:nvPicPr>
        <p:blipFill rotWithShape="1">
          <a:blip r:embed="rId4">
            <a:alphaModFix/>
          </a:blip>
          <a:srcRect b="0" l="0" r="0" t="0"/>
          <a:stretch/>
        </p:blipFill>
        <p:spPr>
          <a:xfrm>
            <a:off x="381000" y="274637"/>
            <a:ext cx="7878762" cy="1143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Properties of a good cipher</a:t>
            </a:r>
            <a:endParaRPr/>
          </a:p>
        </p:txBody>
      </p:sp>
      <p:sp>
        <p:nvSpPr>
          <p:cNvPr id="747" name="Google Shape;747;p7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1. Diffusion</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Hides the relationship between the ciphertext and the plaintext.</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This will frustrate the interceptor who uses the ciphertext to </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find the plain text.</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It implies that each symbol (char/bit) in the ciphertext is dependent on some or all symbols in the plaintext.</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OR</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If a symbol in the plaintext is changed several or all symbols in the ciphertext will also be changed.</a:t>
            </a:r>
            <a:endParaRPr/>
          </a:p>
          <a:p>
            <a:pPr indent="-255587" lvl="0" marL="365125"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In a cipher with good diffusion , o/p should depend on the input symbols in a very complex way.</a:t>
            </a:r>
            <a:endParaRPr/>
          </a:p>
          <a:p>
            <a:pPr indent="-169228" lvl="0" marL="365125" rtl="0" algn="l">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0" st="0"/>
                                            </p:txEl>
                                          </p:spTgt>
                                        </p:tgtEl>
                                        <p:attrNameLst>
                                          <p:attrName>style.visibility</p:attrName>
                                        </p:attrNameLst>
                                      </p:cBhvr>
                                      <p:to>
                                        <p:strVal val="visible"/>
                                      </p:to>
                                    </p:set>
                                    <p:animEffect filter="fade" transition="in">
                                      <p:cBhvr>
                                        <p:cTn dur="500"/>
                                        <p:tgtEl>
                                          <p:spTgt spid="7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1" st="1"/>
                                            </p:txEl>
                                          </p:spTgt>
                                        </p:tgtEl>
                                        <p:attrNameLst>
                                          <p:attrName>style.visibility</p:attrName>
                                        </p:attrNameLst>
                                      </p:cBhvr>
                                      <p:to>
                                        <p:strVal val="visible"/>
                                      </p:to>
                                    </p:set>
                                    <p:animEffect filter="fade" transition="in">
                                      <p:cBhvr>
                                        <p:cTn dur="500"/>
                                        <p:tgtEl>
                                          <p:spTgt spid="7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2" st="2"/>
                                            </p:txEl>
                                          </p:spTgt>
                                        </p:tgtEl>
                                        <p:attrNameLst>
                                          <p:attrName>style.visibility</p:attrName>
                                        </p:attrNameLst>
                                      </p:cBhvr>
                                      <p:to>
                                        <p:strVal val="visible"/>
                                      </p:to>
                                    </p:set>
                                    <p:animEffect filter="fade" transition="in">
                                      <p:cBhvr>
                                        <p:cTn dur="500"/>
                                        <p:tgtEl>
                                          <p:spTgt spid="7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3" st="3"/>
                                            </p:txEl>
                                          </p:spTgt>
                                        </p:tgtEl>
                                        <p:attrNameLst>
                                          <p:attrName>style.visibility</p:attrName>
                                        </p:attrNameLst>
                                      </p:cBhvr>
                                      <p:to>
                                        <p:strVal val="visible"/>
                                      </p:to>
                                    </p:set>
                                    <p:animEffect filter="fade" transition="in">
                                      <p:cBhvr>
                                        <p:cTn dur="500"/>
                                        <p:tgtEl>
                                          <p:spTgt spid="7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4" st="4"/>
                                            </p:txEl>
                                          </p:spTgt>
                                        </p:tgtEl>
                                        <p:attrNameLst>
                                          <p:attrName>style.visibility</p:attrName>
                                        </p:attrNameLst>
                                      </p:cBhvr>
                                      <p:to>
                                        <p:strVal val="visible"/>
                                      </p:to>
                                    </p:set>
                                    <p:animEffect filter="fade" transition="in">
                                      <p:cBhvr>
                                        <p:cTn dur="500"/>
                                        <p:tgtEl>
                                          <p:spTgt spid="7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5" st="5"/>
                                            </p:txEl>
                                          </p:spTgt>
                                        </p:tgtEl>
                                        <p:attrNameLst>
                                          <p:attrName>style.visibility</p:attrName>
                                        </p:attrNameLst>
                                      </p:cBhvr>
                                      <p:to>
                                        <p:strVal val="visible"/>
                                      </p:to>
                                    </p:set>
                                    <p:animEffect filter="fade" transition="in">
                                      <p:cBhvr>
                                        <p:cTn dur="500"/>
                                        <p:tgtEl>
                                          <p:spTgt spid="7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6" st="6"/>
                                            </p:txEl>
                                          </p:spTgt>
                                        </p:tgtEl>
                                        <p:attrNameLst>
                                          <p:attrName>style.visibility</p:attrName>
                                        </p:attrNameLst>
                                      </p:cBhvr>
                                      <p:to>
                                        <p:strVal val="visible"/>
                                      </p:to>
                                    </p:set>
                                    <p:animEffect filter="fade" transition="in">
                                      <p:cBhvr>
                                        <p:cTn dur="500"/>
                                        <p:tgtEl>
                                          <p:spTgt spid="74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7" st="7"/>
                                            </p:txEl>
                                          </p:spTgt>
                                        </p:tgtEl>
                                        <p:attrNameLst>
                                          <p:attrName>style.visibility</p:attrName>
                                        </p:attrNameLst>
                                      </p:cBhvr>
                                      <p:to>
                                        <p:strVal val="visible"/>
                                      </p:to>
                                    </p:set>
                                    <p:animEffect filter="fade" transition="in">
                                      <p:cBhvr>
                                        <p:cTn dur="500"/>
                                        <p:tgtEl>
                                          <p:spTgt spid="74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xEl>
                                              <p:pRg end="8" st="8"/>
                                            </p:txEl>
                                          </p:spTgt>
                                        </p:tgtEl>
                                        <p:attrNameLst>
                                          <p:attrName>style.visibility</p:attrName>
                                        </p:attrNameLst>
                                      </p:cBhvr>
                                      <p:to>
                                        <p:strVal val="visible"/>
                                      </p:to>
                                    </p:set>
                                    <p:animEffect filter="fade" transition="in">
                                      <p:cBhvr>
                                        <p:cTn dur="500"/>
                                        <p:tgtEl>
                                          <p:spTgt spid="74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8"/>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None/>
            </a:pPr>
            <a:r>
              <a:rPr b="0" i="0" lang="en-US" sz="2400" u="none">
                <a:solidFill>
                  <a:srgbClr val="FF0000"/>
                </a:solidFill>
                <a:latin typeface="Lucida Sans"/>
                <a:ea typeface="Lucida Sans"/>
                <a:cs typeface="Lucida Sans"/>
                <a:sym typeface="Lucida Sans"/>
              </a:rPr>
              <a:t>Drawbacks of symmetric key :</a:t>
            </a:r>
            <a:endParaRPr/>
          </a:p>
          <a:p>
            <a:pPr indent="-228599" lvl="1" marL="620712" marR="0" rtl="0" algn="l">
              <a:lnSpc>
                <a:spcPct val="90000"/>
              </a:lnSpc>
              <a:spcBef>
                <a:spcPts val="300"/>
              </a:spcBef>
              <a:spcAft>
                <a:spcPts val="0"/>
              </a:spcAft>
              <a:buClr>
                <a:schemeClr val="accent1"/>
              </a:buClr>
              <a:buSzPts val="2000"/>
              <a:buFont typeface="Verdana"/>
              <a:buChar char="◦"/>
            </a:pPr>
            <a:r>
              <a:rPr b="0" i="0" lang="en-US" sz="2000" u="none" cap="none" strike="noStrike">
                <a:solidFill>
                  <a:schemeClr val="dk1"/>
                </a:solidFill>
                <a:latin typeface="Verdana"/>
                <a:ea typeface="Verdana"/>
                <a:cs typeface="Verdana"/>
                <a:sym typeface="Verdana"/>
              </a:rPr>
              <a:t>Key must remain secret at both ends</a:t>
            </a:r>
            <a:endParaRPr/>
          </a:p>
          <a:p>
            <a:pPr indent="-228599" lvl="1" marL="620712" marR="0" rtl="0" algn="l">
              <a:lnSpc>
                <a:spcPct val="90000"/>
              </a:lnSpc>
              <a:spcBef>
                <a:spcPts val="300"/>
              </a:spcBef>
              <a:spcAft>
                <a:spcPts val="0"/>
              </a:spcAft>
              <a:buClr>
                <a:schemeClr val="accent1"/>
              </a:buClr>
              <a:buSzPts val="2000"/>
              <a:buFont typeface="Verdana"/>
              <a:buChar char="◦"/>
            </a:pPr>
            <a:r>
              <a:rPr b="0" i="0" lang="en-US" sz="2000" u="none" cap="none" strike="noStrike">
                <a:solidFill>
                  <a:schemeClr val="dk1"/>
                </a:solidFill>
                <a:latin typeface="Verdana"/>
                <a:ea typeface="Verdana"/>
                <a:cs typeface="Verdana"/>
                <a:sym typeface="Verdana"/>
              </a:rPr>
              <a:t>In large networks, there are many keys pairs to be managed</a:t>
            </a:r>
            <a:endParaRPr/>
          </a:p>
          <a:p>
            <a:pPr indent="-228599" lvl="1" marL="620712" marR="0" rtl="0" algn="l">
              <a:lnSpc>
                <a:spcPct val="90000"/>
              </a:lnSpc>
              <a:spcBef>
                <a:spcPts val="300"/>
              </a:spcBef>
              <a:spcAft>
                <a:spcPts val="0"/>
              </a:spcAft>
              <a:buClr>
                <a:schemeClr val="accent1"/>
              </a:buClr>
              <a:buSzPts val="2000"/>
              <a:buFont typeface="Verdana"/>
              <a:buChar char="◦"/>
            </a:pPr>
            <a:r>
              <a:rPr b="0" i="0" lang="en-US" sz="2000" u="none" cap="none" strike="noStrike">
                <a:solidFill>
                  <a:schemeClr val="dk1"/>
                </a:solidFill>
                <a:latin typeface="Verdana"/>
                <a:ea typeface="Verdana"/>
                <a:cs typeface="Verdana"/>
                <a:sym typeface="Verdana"/>
              </a:rPr>
              <a:t>Sound cryptographic practices dictates that the key be changed frequently</a:t>
            </a:r>
            <a:endParaRPr/>
          </a:p>
          <a:p>
            <a:pPr indent="-228599" lvl="1" marL="620712" marR="0" rtl="0" algn="l">
              <a:lnSpc>
                <a:spcPct val="90000"/>
              </a:lnSpc>
              <a:spcBef>
                <a:spcPts val="300"/>
              </a:spcBef>
              <a:spcAft>
                <a:spcPts val="0"/>
              </a:spcAft>
              <a:buClr>
                <a:schemeClr val="accent1"/>
              </a:buClr>
              <a:buSzPts val="2000"/>
              <a:buFont typeface="Verdana"/>
              <a:buChar char="◦"/>
            </a:pPr>
            <a:r>
              <a:rPr b="0" i="0" lang="en-US" sz="2000" u="none" cap="none" strike="noStrike">
                <a:solidFill>
                  <a:schemeClr val="dk1"/>
                </a:solidFill>
                <a:latin typeface="Verdana"/>
                <a:ea typeface="Verdana"/>
                <a:cs typeface="Verdana"/>
                <a:sym typeface="Verdana"/>
              </a:rPr>
              <a:t>The shared secret key must be transmitted through an insecure  transmission channel.</a:t>
            </a:r>
            <a:endParaRPr/>
          </a:p>
          <a:p>
            <a:pPr indent="-101599" lvl="1" marL="620712" marR="0" rtl="0" algn="l">
              <a:lnSpc>
                <a:spcPct val="90000"/>
              </a:lnSpc>
              <a:spcBef>
                <a:spcPts val="300"/>
              </a:spcBef>
              <a:spcAft>
                <a:spcPts val="0"/>
              </a:spcAft>
              <a:buClr>
                <a:schemeClr val="accent1"/>
              </a:buClr>
              <a:buSzPts val="2000"/>
              <a:buFont typeface="Verdana"/>
              <a:buNone/>
            </a:pPr>
            <a:r>
              <a:t/>
            </a:r>
            <a:endParaRPr b="0" i="0" sz="2000" u="none" cap="none" strike="noStrike">
              <a:solidFill>
                <a:schemeClr val="dk1"/>
              </a:solidFill>
              <a:latin typeface="Verdana"/>
              <a:ea typeface="Verdana"/>
              <a:cs typeface="Verdana"/>
              <a:sym typeface="Verdana"/>
            </a:endParaRPr>
          </a:p>
          <a:p>
            <a:pPr indent="-255587" lvl="0" marL="365125" marR="0" rtl="0" algn="l">
              <a:lnSpc>
                <a:spcPct val="100000"/>
              </a:lnSpc>
              <a:spcBef>
                <a:spcPts val="400"/>
              </a:spcBef>
              <a:spcAft>
                <a:spcPts val="0"/>
              </a:spcAft>
              <a:buClr>
                <a:schemeClr val="accent1"/>
              </a:buClr>
              <a:buSzPts val="1632"/>
              <a:buFont typeface="Noto Sans Symbols"/>
              <a:buChar char="🞂"/>
            </a:pPr>
            <a:r>
              <a:rPr b="0" i="0" lang="en-US" sz="2400" u="none">
                <a:solidFill>
                  <a:srgbClr val="FF0000"/>
                </a:solidFill>
                <a:latin typeface="Lucida Sans"/>
                <a:ea typeface="Lucida Sans"/>
                <a:cs typeface="Lucida Sans"/>
                <a:sym typeface="Lucida Sans"/>
              </a:rPr>
              <a:t>Asymmetric key encryption</a:t>
            </a:r>
            <a:endParaRPr/>
          </a:p>
          <a:p>
            <a:pPr indent="-255587" lvl="0" marL="365125" marR="0" rtl="0" algn="l">
              <a:lnSpc>
                <a:spcPct val="100000"/>
              </a:lnSpc>
              <a:spcBef>
                <a:spcPts val="400"/>
              </a:spcBef>
              <a:spcAft>
                <a:spcPts val="0"/>
              </a:spcAft>
              <a:buClr>
                <a:schemeClr val="accent1"/>
              </a:buClr>
              <a:buSzPts val="1360"/>
              <a:buFont typeface="Arial"/>
              <a:buChar char="•"/>
            </a:pPr>
            <a:r>
              <a:rPr b="0" i="0" lang="en-US" sz="2000" u="none">
                <a:solidFill>
                  <a:schemeClr val="dk1"/>
                </a:solidFill>
                <a:latin typeface="Lucida Sans"/>
                <a:ea typeface="Lucida Sans"/>
                <a:cs typeface="Lucida Sans"/>
                <a:sym typeface="Lucida Sans"/>
              </a:rPr>
              <a:t>Uses 2 keys public and private key</a:t>
            </a:r>
            <a:endParaRPr/>
          </a:p>
          <a:p>
            <a:pPr indent="-255587" lvl="0" marL="365125" marR="0" rtl="0" algn="l">
              <a:lnSpc>
                <a:spcPct val="100000"/>
              </a:lnSpc>
              <a:spcBef>
                <a:spcPts val="400"/>
              </a:spcBef>
              <a:spcAft>
                <a:spcPts val="0"/>
              </a:spcAft>
              <a:buClr>
                <a:schemeClr val="accent1"/>
              </a:buClr>
              <a:buSzPts val="1360"/>
              <a:buFont typeface="Arial"/>
              <a:buChar char="•"/>
            </a:pPr>
            <a:r>
              <a:rPr b="0" i="0" lang="en-US" sz="2000" u="none">
                <a:solidFill>
                  <a:schemeClr val="dk1"/>
                </a:solidFill>
                <a:latin typeface="Lucida Sans"/>
                <a:ea typeface="Lucida Sans"/>
                <a:cs typeface="Lucida Sans"/>
                <a:sym typeface="Lucida Sans"/>
              </a:rPr>
              <a:t>Public Key- known to all</a:t>
            </a:r>
            <a:endParaRPr/>
          </a:p>
          <a:p>
            <a:pPr indent="-255587" lvl="0" marL="365125" marR="0" rtl="0" algn="l">
              <a:lnSpc>
                <a:spcPct val="100000"/>
              </a:lnSpc>
              <a:spcBef>
                <a:spcPts val="400"/>
              </a:spcBef>
              <a:spcAft>
                <a:spcPts val="0"/>
              </a:spcAft>
              <a:buClr>
                <a:schemeClr val="accent1"/>
              </a:buClr>
              <a:buSzPts val="1360"/>
              <a:buFont typeface="Arial"/>
              <a:buChar char="•"/>
            </a:pPr>
            <a:r>
              <a:rPr b="0" i="0" lang="en-US" sz="2000" u="none">
                <a:solidFill>
                  <a:schemeClr val="dk1"/>
                </a:solidFill>
                <a:latin typeface="Lucida Sans"/>
                <a:ea typeface="Lucida Sans"/>
                <a:cs typeface="Lucida Sans"/>
                <a:sym typeface="Lucida Sans"/>
              </a:rPr>
              <a:t>Private key – known only to the receiver. </a:t>
            </a:r>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235" name="Google Shape;235;p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Asymmetric Key encryption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5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5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5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5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500"/>
                                        <p:tgtEl>
                                          <p:spTgt spid="2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animEffect filter="fade" transition="in">
                                      <p:cBhvr>
                                        <p:cTn dur="500"/>
                                        <p:tgtEl>
                                          <p:spTgt spid="2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6" st="6"/>
                                            </p:txEl>
                                          </p:spTgt>
                                        </p:tgtEl>
                                        <p:attrNameLst>
                                          <p:attrName>style.visibility</p:attrName>
                                        </p:attrNameLst>
                                      </p:cBhvr>
                                      <p:to>
                                        <p:strVal val="visible"/>
                                      </p:to>
                                    </p:set>
                                    <p:animEffect filter="fade" transition="in">
                                      <p:cBhvr>
                                        <p:cTn dur="500"/>
                                        <p:tgtEl>
                                          <p:spTgt spid="2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7" st="7"/>
                                            </p:txEl>
                                          </p:spTgt>
                                        </p:tgtEl>
                                        <p:attrNameLst>
                                          <p:attrName>style.visibility</p:attrName>
                                        </p:attrNameLst>
                                      </p:cBhvr>
                                      <p:to>
                                        <p:strVal val="visible"/>
                                      </p:to>
                                    </p:set>
                                    <p:animEffect filter="fade" transition="in">
                                      <p:cBhvr>
                                        <p:cTn dur="500"/>
                                        <p:tgtEl>
                                          <p:spTgt spid="2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8" st="8"/>
                                            </p:txEl>
                                          </p:spTgt>
                                        </p:tgtEl>
                                        <p:attrNameLst>
                                          <p:attrName>style.visibility</p:attrName>
                                        </p:attrNameLst>
                                      </p:cBhvr>
                                      <p:to>
                                        <p:strVal val="visible"/>
                                      </p:to>
                                    </p:set>
                                    <p:animEffect filter="fade" transition="in">
                                      <p:cBhvr>
                                        <p:cTn dur="500"/>
                                        <p:tgtEl>
                                          <p:spTgt spid="23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9" st="9"/>
                                            </p:txEl>
                                          </p:spTgt>
                                        </p:tgtEl>
                                        <p:attrNameLst>
                                          <p:attrName>style.visibility</p:attrName>
                                        </p:attrNameLst>
                                      </p:cBhvr>
                                      <p:to>
                                        <p:strVal val="visible"/>
                                      </p:to>
                                    </p:set>
                                    <p:animEffect filter="fade" transition="in">
                                      <p:cBhvr>
                                        <p:cTn dur="500"/>
                                        <p:tgtEl>
                                          <p:spTgt spid="23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0" st="10"/>
                                            </p:txEl>
                                          </p:spTgt>
                                        </p:tgtEl>
                                        <p:attrNameLst>
                                          <p:attrName>style.visibility</p:attrName>
                                        </p:attrNameLst>
                                      </p:cBhvr>
                                      <p:to>
                                        <p:strVal val="visible"/>
                                      </p:to>
                                    </p:set>
                                    <p:animEffect filter="fade" transition="in">
                                      <p:cBhvr>
                                        <p:cTn dur="500"/>
                                        <p:tgtEl>
                                          <p:spTgt spid="234">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Properties of a good cipher</a:t>
            </a:r>
            <a:endParaRPr/>
          </a:p>
        </p:txBody>
      </p:sp>
      <p:sp>
        <p:nvSpPr>
          <p:cNvPr id="753" name="Google Shape;753;p8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2. Confusion</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Hides the relationship between the ciphertext and the key.</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This will frustrate the interceptor who tries to use the ciphertext to find the key.</a:t>
            </a:r>
            <a:endParaRPr/>
          </a:p>
          <a:p>
            <a:pPr indent="-255587" lvl="0" marL="365125"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If a single bit in the key is changed most or all bits in the ciphertext will also change.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0" st="0"/>
                                            </p:txEl>
                                          </p:spTgt>
                                        </p:tgtEl>
                                        <p:attrNameLst>
                                          <p:attrName>style.visibility</p:attrName>
                                        </p:attrNameLst>
                                      </p:cBhvr>
                                      <p:to>
                                        <p:strVal val="visible"/>
                                      </p:to>
                                    </p:set>
                                    <p:animEffect filter="fade" transition="in">
                                      <p:cBhvr>
                                        <p:cTn dur="500"/>
                                        <p:tgtEl>
                                          <p:spTgt spid="7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1" st="1"/>
                                            </p:txEl>
                                          </p:spTgt>
                                        </p:tgtEl>
                                        <p:attrNameLst>
                                          <p:attrName>style.visibility</p:attrName>
                                        </p:attrNameLst>
                                      </p:cBhvr>
                                      <p:to>
                                        <p:strVal val="visible"/>
                                      </p:to>
                                    </p:set>
                                    <p:animEffect filter="fade" transition="in">
                                      <p:cBhvr>
                                        <p:cTn dur="500"/>
                                        <p:tgtEl>
                                          <p:spTgt spid="7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2" st="2"/>
                                            </p:txEl>
                                          </p:spTgt>
                                        </p:tgtEl>
                                        <p:attrNameLst>
                                          <p:attrName>style.visibility</p:attrName>
                                        </p:attrNameLst>
                                      </p:cBhvr>
                                      <p:to>
                                        <p:strVal val="visible"/>
                                      </p:to>
                                    </p:set>
                                    <p:animEffect filter="fade" transition="in">
                                      <p:cBhvr>
                                        <p:cTn dur="500"/>
                                        <p:tgtEl>
                                          <p:spTgt spid="7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xEl>
                                              <p:pRg end="3" st="3"/>
                                            </p:txEl>
                                          </p:spTgt>
                                        </p:tgtEl>
                                        <p:attrNameLst>
                                          <p:attrName>style.visibility</p:attrName>
                                        </p:attrNameLst>
                                      </p:cBhvr>
                                      <p:to>
                                        <p:strVal val="visible"/>
                                      </p:to>
                                    </p:set>
                                    <p:animEffect filter="fade" transition="in">
                                      <p:cBhvr>
                                        <p:cTn dur="500"/>
                                        <p:tgtEl>
                                          <p:spTgt spid="75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1"/>
          <p:cNvSpPr txBox="1"/>
          <p:nvPr>
            <p:ph idx="4294967295"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632"/>
              <a:buFont typeface="Noto Sans Symbols"/>
              <a:buNone/>
            </a:pPr>
            <a:r>
              <a:rPr b="1" i="0" lang="en-US" sz="2400" u="none">
                <a:solidFill>
                  <a:schemeClr val="dk1"/>
                </a:solidFill>
                <a:latin typeface="Lucida Sans"/>
                <a:ea typeface="Lucida Sans"/>
                <a:cs typeface="Lucida Sans"/>
                <a:sym typeface="Lucida Sans"/>
              </a:rPr>
              <a:t>Product Ciphers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A product cipher is a complex cipher combining substitution, permutation and other simple ciphers.</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Iterated product ciphers are used to achieve diffusion and confusion.</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Each iteration is referred to as a round.</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A key generator creates different keys for each round from the cipher key.</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In an N round cipher, the plaintext is encrypted N times to create the ciphertext and the ciphertext is decrypted N times to create the plaintext.</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Eg: 2 round product cipher</a:t>
            </a:r>
            <a:endParaRPr/>
          </a:p>
        </p:txBody>
      </p:sp>
      <p:sp>
        <p:nvSpPr>
          <p:cNvPr id="759" name="Google Shape;759;p8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Modern block ciphers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0" st="0"/>
                                            </p:txEl>
                                          </p:spTgt>
                                        </p:tgtEl>
                                        <p:attrNameLst>
                                          <p:attrName>style.visibility</p:attrName>
                                        </p:attrNameLst>
                                      </p:cBhvr>
                                      <p:to>
                                        <p:strVal val="visible"/>
                                      </p:to>
                                    </p:set>
                                    <p:animEffect filter="fade" transition="in">
                                      <p:cBhvr>
                                        <p:cTn dur="500"/>
                                        <p:tgtEl>
                                          <p:spTgt spid="7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1" st="1"/>
                                            </p:txEl>
                                          </p:spTgt>
                                        </p:tgtEl>
                                        <p:attrNameLst>
                                          <p:attrName>style.visibility</p:attrName>
                                        </p:attrNameLst>
                                      </p:cBhvr>
                                      <p:to>
                                        <p:strVal val="visible"/>
                                      </p:to>
                                    </p:set>
                                    <p:animEffect filter="fade" transition="in">
                                      <p:cBhvr>
                                        <p:cTn dur="500"/>
                                        <p:tgtEl>
                                          <p:spTgt spid="7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2" st="2"/>
                                            </p:txEl>
                                          </p:spTgt>
                                        </p:tgtEl>
                                        <p:attrNameLst>
                                          <p:attrName>style.visibility</p:attrName>
                                        </p:attrNameLst>
                                      </p:cBhvr>
                                      <p:to>
                                        <p:strVal val="visible"/>
                                      </p:to>
                                    </p:set>
                                    <p:animEffect filter="fade" transition="in">
                                      <p:cBhvr>
                                        <p:cTn dur="500"/>
                                        <p:tgtEl>
                                          <p:spTgt spid="7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3" st="3"/>
                                            </p:txEl>
                                          </p:spTgt>
                                        </p:tgtEl>
                                        <p:attrNameLst>
                                          <p:attrName>style.visibility</p:attrName>
                                        </p:attrNameLst>
                                      </p:cBhvr>
                                      <p:to>
                                        <p:strVal val="visible"/>
                                      </p:to>
                                    </p:set>
                                    <p:animEffect filter="fade" transition="in">
                                      <p:cBhvr>
                                        <p:cTn dur="500"/>
                                        <p:tgtEl>
                                          <p:spTgt spid="7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4" st="4"/>
                                            </p:txEl>
                                          </p:spTgt>
                                        </p:tgtEl>
                                        <p:attrNameLst>
                                          <p:attrName>style.visibility</p:attrName>
                                        </p:attrNameLst>
                                      </p:cBhvr>
                                      <p:to>
                                        <p:strVal val="visible"/>
                                      </p:to>
                                    </p:set>
                                    <p:animEffect filter="fade" transition="in">
                                      <p:cBhvr>
                                        <p:cTn dur="500"/>
                                        <p:tgtEl>
                                          <p:spTgt spid="7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5" st="5"/>
                                            </p:txEl>
                                          </p:spTgt>
                                        </p:tgtEl>
                                        <p:attrNameLst>
                                          <p:attrName>style.visibility</p:attrName>
                                        </p:attrNameLst>
                                      </p:cBhvr>
                                      <p:to>
                                        <p:strVal val="visible"/>
                                      </p:to>
                                    </p:set>
                                    <p:animEffect filter="fade" transition="in">
                                      <p:cBhvr>
                                        <p:cTn dur="500"/>
                                        <p:tgtEl>
                                          <p:spTgt spid="7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xEl>
                                              <p:pRg end="6" st="6"/>
                                            </p:txEl>
                                          </p:spTgt>
                                        </p:tgtEl>
                                        <p:attrNameLst>
                                          <p:attrName>style.visibility</p:attrName>
                                        </p:attrNameLst>
                                      </p:cBhvr>
                                      <p:to>
                                        <p:strVal val="visible"/>
                                      </p:to>
                                    </p:set>
                                    <p:animEffect filter="fade" transition="in">
                                      <p:cBhvr>
                                        <p:cTn dur="500"/>
                                        <p:tgtEl>
                                          <p:spTgt spid="75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2"/>
          <p:cNvSpPr txBox="1"/>
          <p:nvPr>
            <p:ph idx="4294967295"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3 transformations happen at each round :</a:t>
            </a:r>
            <a:endParaRPr/>
          </a:p>
          <a:p>
            <a:pPr indent="-255587" lvl="0" marL="365125" marR="0" rtl="0" algn="l">
              <a:lnSpc>
                <a:spcPct val="100000"/>
              </a:lnSpc>
              <a:spcBef>
                <a:spcPts val="400"/>
              </a:spcBef>
              <a:spcAft>
                <a:spcPts val="0"/>
              </a:spcAft>
              <a:buClr>
                <a:schemeClr val="accent1"/>
              </a:buClr>
              <a:buSzPts val="1360"/>
              <a:buFont typeface="Noto Sans Symbols"/>
              <a:buAutoNum type="alphaLcParenR"/>
            </a:pPr>
            <a:r>
              <a:rPr b="0" i="0" lang="en-US" sz="2000" u="none">
                <a:solidFill>
                  <a:schemeClr val="dk1"/>
                </a:solidFill>
                <a:latin typeface="Lucida Sans"/>
                <a:ea typeface="Lucida Sans"/>
                <a:cs typeface="Lucida Sans"/>
                <a:sym typeface="Lucida Sans"/>
              </a:rPr>
              <a:t>The 8 bit text is mixed with the key to whiten the text(hide the bits using the key). i.e. EXOR 8 bit word with the 8 bit key.</a:t>
            </a:r>
            <a:endParaRPr/>
          </a:p>
          <a:p>
            <a:pPr indent="-255587" lvl="0" marL="365125" marR="0" rtl="0" algn="l">
              <a:lnSpc>
                <a:spcPct val="100000"/>
              </a:lnSpc>
              <a:spcBef>
                <a:spcPts val="400"/>
              </a:spcBef>
              <a:spcAft>
                <a:spcPts val="0"/>
              </a:spcAft>
              <a:buClr>
                <a:schemeClr val="accent1"/>
              </a:buClr>
              <a:buSzPts val="1360"/>
              <a:buFont typeface="Noto Sans Symbols"/>
              <a:buAutoNum type="alphaLcParenR"/>
            </a:pPr>
            <a:r>
              <a:rPr b="0" i="0" lang="en-US" sz="2000" u="none">
                <a:solidFill>
                  <a:schemeClr val="dk1"/>
                </a:solidFill>
                <a:latin typeface="Lucida Sans"/>
                <a:ea typeface="Lucida Sans"/>
                <a:cs typeface="Lucida Sans"/>
                <a:sym typeface="Lucida Sans"/>
              </a:rPr>
              <a:t>The output of the whitener are organized into 2 bit groups and fed into 4 S-boxes. The values of bits are changed based on the structure of the S-box.</a:t>
            </a:r>
            <a:endParaRPr/>
          </a:p>
          <a:p>
            <a:pPr indent="-255587" lvl="0" marL="365125" marR="0" rtl="0" algn="l">
              <a:lnSpc>
                <a:spcPct val="100000"/>
              </a:lnSpc>
              <a:spcBef>
                <a:spcPts val="400"/>
              </a:spcBef>
              <a:spcAft>
                <a:spcPts val="0"/>
              </a:spcAft>
              <a:buClr>
                <a:schemeClr val="accent1"/>
              </a:buClr>
              <a:buSzPts val="1360"/>
              <a:buFont typeface="Noto Sans Symbols"/>
              <a:buAutoNum type="alphaLcParenR"/>
            </a:pPr>
            <a:r>
              <a:rPr b="0" i="0" lang="en-US" sz="2000" u="none">
                <a:solidFill>
                  <a:schemeClr val="dk1"/>
                </a:solidFill>
                <a:latin typeface="Lucida Sans"/>
                <a:ea typeface="Lucida Sans"/>
                <a:cs typeface="Lucida Sans"/>
                <a:sym typeface="Lucida Sans"/>
              </a:rPr>
              <a:t>The outputs of S-boxes are passed to the P-box(Straight) which transposes the bits so that in the next round each box receives different input.</a:t>
            </a:r>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765" name="Google Shape;765;p82"/>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Product ciphers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0" st="0"/>
                                            </p:txEl>
                                          </p:spTgt>
                                        </p:tgtEl>
                                        <p:attrNameLst>
                                          <p:attrName>style.visibility</p:attrName>
                                        </p:attrNameLst>
                                      </p:cBhvr>
                                      <p:to>
                                        <p:strVal val="visible"/>
                                      </p:to>
                                    </p:set>
                                    <p:animEffect filter="fade" transition="in">
                                      <p:cBhvr>
                                        <p:cTn dur="500"/>
                                        <p:tgtEl>
                                          <p:spTgt spid="7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1" st="1"/>
                                            </p:txEl>
                                          </p:spTgt>
                                        </p:tgtEl>
                                        <p:attrNameLst>
                                          <p:attrName>style.visibility</p:attrName>
                                        </p:attrNameLst>
                                      </p:cBhvr>
                                      <p:to>
                                        <p:strVal val="visible"/>
                                      </p:to>
                                    </p:set>
                                    <p:animEffect filter="fade" transition="in">
                                      <p:cBhvr>
                                        <p:cTn dur="500"/>
                                        <p:tgtEl>
                                          <p:spTgt spid="7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2" st="2"/>
                                            </p:txEl>
                                          </p:spTgt>
                                        </p:tgtEl>
                                        <p:attrNameLst>
                                          <p:attrName>style.visibility</p:attrName>
                                        </p:attrNameLst>
                                      </p:cBhvr>
                                      <p:to>
                                        <p:strVal val="visible"/>
                                      </p:to>
                                    </p:set>
                                    <p:animEffect filter="fade" transition="in">
                                      <p:cBhvr>
                                        <p:cTn dur="500"/>
                                        <p:tgtEl>
                                          <p:spTgt spid="7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3" st="3"/>
                                            </p:txEl>
                                          </p:spTgt>
                                        </p:tgtEl>
                                        <p:attrNameLst>
                                          <p:attrName>style.visibility</p:attrName>
                                        </p:attrNameLst>
                                      </p:cBhvr>
                                      <p:to>
                                        <p:strVal val="visible"/>
                                      </p:to>
                                    </p:set>
                                    <p:animEffect filter="fade" transition="in">
                                      <p:cBhvr>
                                        <p:cTn dur="500"/>
                                        <p:tgtEl>
                                          <p:spTgt spid="7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4">
                                            <p:txEl>
                                              <p:pRg end="4" st="4"/>
                                            </p:txEl>
                                          </p:spTgt>
                                        </p:tgtEl>
                                        <p:attrNameLst>
                                          <p:attrName>style.visibility</p:attrName>
                                        </p:attrNameLst>
                                      </p:cBhvr>
                                      <p:to>
                                        <p:strVal val="visible"/>
                                      </p:to>
                                    </p:set>
                                    <p:animEffect filter="fade" transition="in">
                                      <p:cBhvr>
                                        <p:cTn dur="500"/>
                                        <p:tgtEl>
                                          <p:spTgt spid="7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83"/>
          <p:cNvPicPr preferRelativeResize="0"/>
          <p:nvPr>
            <p:ph idx="4294967295" type="body"/>
          </p:nvPr>
        </p:nvPicPr>
        <p:blipFill rotWithShape="1">
          <a:blip r:embed="rId3">
            <a:alphaModFix/>
          </a:blip>
          <a:srcRect b="0" l="0" r="0" t="0"/>
          <a:stretch/>
        </p:blipFill>
        <p:spPr>
          <a:xfrm>
            <a:off x="0" y="381000"/>
            <a:ext cx="5124450" cy="5626100"/>
          </a:xfrm>
          <a:prstGeom prst="rect">
            <a:avLst/>
          </a:prstGeom>
          <a:noFill/>
          <a:ln>
            <a:noFill/>
          </a:ln>
        </p:spPr>
      </p:pic>
      <p:pic>
        <p:nvPicPr>
          <p:cNvPr id="771" name="Google Shape;771;p83"/>
          <p:cNvPicPr preferRelativeResize="0"/>
          <p:nvPr/>
        </p:nvPicPr>
        <p:blipFill rotWithShape="1">
          <a:blip r:embed="rId4">
            <a:alphaModFix/>
          </a:blip>
          <a:srcRect b="0" l="0" r="0" t="0"/>
          <a:stretch/>
        </p:blipFill>
        <p:spPr>
          <a:xfrm>
            <a:off x="5181600" y="762000"/>
            <a:ext cx="3962400" cy="447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500"/>
                                        <p:tgtEl>
                                          <p:spTgt spid="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4"/>
          <p:cNvSpPr txBox="1"/>
          <p:nvPr>
            <p:ph idx="4294967295"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How is diffusion achieved?</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i.e. changing a single bit in the plaintext affects many bits in </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the ciphertext.</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1. In the first round bit 8, after being EX-ored with the corresponding bit of K1 affects 2 bits( 7 and 8) thru s-box 4. Bit 7 is permuted and becomes bit 2; bit 8 is permuted and becomes bit 4.</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   After the first round bit 8 has affected bits 2 and 4.</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2. In the second round bit 2 after being Ex-ored with the corresponding bit in K2 affects 2 bits (bits 1 and 2) through S-box.</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   Bit 1 is permuted and becomes bit 6; bit 2 becomes bit 1.</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   Bit 4 after being Ex-ored with the corresponding bit in K2 affects bits 3 and 4. Bit 3 remains same, 4 becomes 7.</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   Hence after the second round bit 8 has affected bits 1,3,6,7.</a:t>
            </a:r>
            <a:endParaRPr/>
          </a:p>
          <a:p>
            <a:pPr indent="-255587" lvl="0" marL="365125" marR="0" rtl="0" algn="l">
              <a:lnSpc>
                <a:spcPct val="100000"/>
              </a:lnSpc>
              <a:spcBef>
                <a:spcPts val="400"/>
              </a:spcBef>
              <a:spcAft>
                <a:spcPts val="0"/>
              </a:spcAft>
              <a:buClr>
                <a:schemeClr val="accent1"/>
              </a:buClr>
              <a:buSzPts val="1224"/>
              <a:buFont typeface="Noto Sans Symbols"/>
              <a:buNone/>
            </a:pPr>
            <a:r>
              <a:rPr b="0" i="0" lang="en-US" sz="1800" u="none">
                <a:solidFill>
                  <a:schemeClr val="dk1"/>
                </a:solidFill>
                <a:latin typeface="Lucida Sans"/>
                <a:ea typeface="Lucida Sans"/>
                <a:cs typeface="Lucida Sans"/>
                <a:sym typeface="Lucida Sans"/>
              </a:rPr>
              <a:t> </a:t>
            </a:r>
            <a:endParaRPr/>
          </a:p>
          <a:p>
            <a:pPr indent="-177863" lvl="0" marL="365125" marR="0" rtl="0" algn="l">
              <a:lnSpc>
                <a:spcPct val="100000"/>
              </a:lnSpc>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a:p>
            <a:pPr indent="-177864" lvl="0" marL="365125" marR="0" rtl="0" algn="l">
              <a:spcBef>
                <a:spcPts val="400"/>
              </a:spcBef>
              <a:spcAft>
                <a:spcPts val="0"/>
              </a:spcAft>
              <a:buClr>
                <a:schemeClr val="accent1"/>
              </a:buClr>
              <a:buSzPts val="1224"/>
              <a:buFont typeface="Noto Sans Symbols"/>
              <a:buNone/>
            </a:pPr>
            <a:r>
              <a:t/>
            </a:r>
            <a:endParaRPr b="0" i="0" sz="1800" u="none">
              <a:solidFill>
                <a:schemeClr val="dk1"/>
              </a:solidFill>
              <a:latin typeface="Lucida Sans"/>
              <a:ea typeface="Lucida Sans"/>
              <a:cs typeface="Lucida Sans"/>
              <a:sym typeface="Lucida Sans"/>
            </a:endParaRPr>
          </a:p>
        </p:txBody>
      </p:sp>
      <p:sp>
        <p:nvSpPr>
          <p:cNvPr id="777" name="Google Shape;777;p8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Product ciphers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0" st="0"/>
                                            </p:txEl>
                                          </p:spTgt>
                                        </p:tgtEl>
                                        <p:attrNameLst>
                                          <p:attrName>style.visibility</p:attrName>
                                        </p:attrNameLst>
                                      </p:cBhvr>
                                      <p:to>
                                        <p:strVal val="visible"/>
                                      </p:to>
                                    </p:set>
                                    <p:animEffect filter="fade" transition="in">
                                      <p:cBhvr>
                                        <p:cTn dur="500"/>
                                        <p:tgtEl>
                                          <p:spTgt spid="7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1" st="1"/>
                                            </p:txEl>
                                          </p:spTgt>
                                        </p:tgtEl>
                                        <p:attrNameLst>
                                          <p:attrName>style.visibility</p:attrName>
                                        </p:attrNameLst>
                                      </p:cBhvr>
                                      <p:to>
                                        <p:strVal val="visible"/>
                                      </p:to>
                                    </p:set>
                                    <p:animEffect filter="fade" transition="in">
                                      <p:cBhvr>
                                        <p:cTn dur="500"/>
                                        <p:tgtEl>
                                          <p:spTgt spid="7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2" st="2"/>
                                            </p:txEl>
                                          </p:spTgt>
                                        </p:tgtEl>
                                        <p:attrNameLst>
                                          <p:attrName>style.visibility</p:attrName>
                                        </p:attrNameLst>
                                      </p:cBhvr>
                                      <p:to>
                                        <p:strVal val="visible"/>
                                      </p:to>
                                    </p:set>
                                    <p:animEffect filter="fade" transition="in">
                                      <p:cBhvr>
                                        <p:cTn dur="500"/>
                                        <p:tgtEl>
                                          <p:spTgt spid="7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3" st="3"/>
                                            </p:txEl>
                                          </p:spTgt>
                                        </p:tgtEl>
                                        <p:attrNameLst>
                                          <p:attrName>style.visibility</p:attrName>
                                        </p:attrNameLst>
                                      </p:cBhvr>
                                      <p:to>
                                        <p:strVal val="visible"/>
                                      </p:to>
                                    </p:set>
                                    <p:animEffect filter="fade" transition="in">
                                      <p:cBhvr>
                                        <p:cTn dur="500"/>
                                        <p:tgtEl>
                                          <p:spTgt spid="7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4" st="4"/>
                                            </p:txEl>
                                          </p:spTgt>
                                        </p:tgtEl>
                                        <p:attrNameLst>
                                          <p:attrName>style.visibility</p:attrName>
                                        </p:attrNameLst>
                                      </p:cBhvr>
                                      <p:to>
                                        <p:strVal val="visible"/>
                                      </p:to>
                                    </p:set>
                                    <p:animEffect filter="fade" transition="in">
                                      <p:cBhvr>
                                        <p:cTn dur="500"/>
                                        <p:tgtEl>
                                          <p:spTgt spid="7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5" st="5"/>
                                            </p:txEl>
                                          </p:spTgt>
                                        </p:tgtEl>
                                        <p:attrNameLst>
                                          <p:attrName>style.visibility</p:attrName>
                                        </p:attrNameLst>
                                      </p:cBhvr>
                                      <p:to>
                                        <p:strVal val="visible"/>
                                      </p:to>
                                    </p:set>
                                    <p:animEffect filter="fade" transition="in">
                                      <p:cBhvr>
                                        <p:cTn dur="500"/>
                                        <p:tgtEl>
                                          <p:spTgt spid="7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6" st="6"/>
                                            </p:txEl>
                                          </p:spTgt>
                                        </p:tgtEl>
                                        <p:attrNameLst>
                                          <p:attrName>style.visibility</p:attrName>
                                        </p:attrNameLst>
                                      </p:cBhvr>
                                      <p:to>
                                        <p:strVal val="visible"/>
                                      </p:to>
                                    </p:set>
                                    <p:animEffect filter="fade" transition="in">
                                      <p:cBhvr>
                                        <p:cTn dur="500"/>
                                        <p:tgtEl>
                                          <p:spTgt spid="7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7" st="7"/>
                                            </p:txEl>
                                          </p:spTgt>
                                        </p:tgtEl>
                                        <p:attrNameLst>
                                          <p:attrName>style.visibility</p:attrName>
                                        </p:attrNameLst>
                                      </p:cBhvr>
                                      <p:to>
                                        <p:strVal val="visible"/>
                                      </p:to>
                                    </p:set>
                                    <p:animEffect filter="fade" transition="in">
                                      <p:cBhvr>
                                        <p:cTn dur="500"/>
                                        <p:tgtEl>
                                          <p:spTgt spid="77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8" st="8"/>
                                            </p:txEl>
                                          </p:spTgt>
                                        </p:tgtEl>
                                        <p:attrNameLst>
                                          <p:attrName>style.visibility</p:attrName>
                                        </p:attrNameLst>
                                      </p:cBhvr>
                                      <p:to>
                                        <p:strVal val="visible"/>
                                      </p:to>
                                    </p:set>
                                    <p:animEffect filter="fade" transition="in">
                                      <p:cBhvr>
                                        <p:cTn dur="500"/>
                                        <p:tgtEl>
                                          <p:spTgt spid="77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9" st="9"/>
                                            </p:txEl>
                                          </p:spTgt>
                                        </p:tgtEl>
                                        <p:attrNameLst>
                                          <p:attrName>style.visibility</p:attrName>
                                        </p:attrNameLst>
                                      </p:cBhvr>
                                      <p:to>
                                        <p:strVal val="visible"/>
                                      </p:to>
                                    </p:set>
                                    <p:animEffect filter="fade" transition="in">
                                      <p:cBhvr>
                                        <p:cTn dur="500"/>
                                        <p:tgtEl>
                                          <p:spTgt spid="77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10" st="10"/>
                                            </p:txEl>
                                          </p:spTgt>
                                        </p:tgtEl>
                                        <p:attrNameLst>
                                          <p:attrName>style.visibility</p:attrName>
                                        </p:attrNameLst>
                                      </p:cBhvr>
                                      <p:to>
                                        <p:strVal val="visible"/>
                                      </p:to>
                                    </p:set>
                                    <p:animEffect filter="fade" transition="in">
                                      <p:cBhvr>
                                        <p:cTn dur="500"/>
                                        <p:tgtEl>
                                          <p:spTgt spid="77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xEl>
                                              <p:pRg end="11" st="11"/>
                                            </p:txEl>
                                          </p:spTgt>
                                        </p:tgtEl>
                                        <p:attrNameLst>
                                          <p:attrName>style.visibility</p:attrName>
                                        </p:attrNameLst>
                                      </p:cBhvr>
                                      <p:to>
                                        <p:strVal val="visible"/>
                                      </p:to>
                                    </p:set>
                                    <p:animEffect filter="fade" transition="in">
                                      <p:cBhvr>
                                        <p:cTn dur="500"/>
                                        <p:tgtEl>
                                          <p:spTgt spid="776">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5"/>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Product ciphers</a:t>
            </a:r>
            <a:endParaRPr/>
          </a:p>
        </p:txBody>
      </p:sp>
      <p:sp>
        <p:nvSpPr>
          <p:cNvPr id="783" name="Google Shape;783;p8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100000"/>
              </a:lnSpc>
              <a:spcBef>
                <a:spcPts val="0"/>
              </a:spcBef>
              <a:spcAft>
                <a:spcPts val="0"/>
              </a:spcAft>
              <a:buSzPts val="1224"/>
              <a:buNone/>
            </a:pPr>
            <a:r>
              <a:rPr b="0" i="0" lang="en-US" sz="1800" u="none">
                <a:solidFill>
                  <a:schemeClr val="dk1"/>
                </a:solidFill>
                <a:latin typeface="Lucida Sans"/>
                <a:ea typeface="Lucida Sans"/>
                <a:cs typeface="Lucida Sans"/>
                <a:sym typeface="Lucida Sans"/>
              </a:rPr>
              <a:t>How is confusion achieved?</a:t>
            </a:r>
            <a:endParaRPr/>
          </a:p>
          <a:p>
            <a:pPr indent="-255587" lvl="0" marL="365125" rtl="0" algn="l">
              <a:lnSpc>
                <a:spcPct val="100000"/>
              </a:lnSpc>
              <a:spcBef>
                <a:spcPts val="400"/>
              </a:spcBef>
              <a:spcAft>
                <a:spcPts val="0"/>
              </a:spcAft>
              <a:buClr>
                <a:schemeClr val="accent1"/>
              </a:buClr>
              <a:buSzPts val="1224"/>
              <a:buFont typeface="Noto Sans Symbols"/>
              <a:buChar char="🞂"/>
            </a:pPr>
            <a:r>
              <a:rPr b="0" i="0" lang="en-US" sz="1800" u="none">
                <a:solidFill>
                  <a:schemeClr val="dk1"/>
                </a:solidFill>
                <a:latin typeface="Lucida Sans"/>
                <a:ea typeface="Lucida Sans"/>
                <a:cs typeface="Lucida Sans"/>
                <a:sym typeface="Lucida Sans"/>
              </a:rPr>
              <a:t>The 4 bits of ciphertext 1,3,6,7 are affected by 3 bits in the key</a:t>
            </a:r>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    (bit 8 in K1 and bit 2 and 4 in K2)</a:t>
            </a:r>
            <a:endParaRPr/>
          </a:p>
          <a:p>
            <a:pPr indent="-255587" lvl="0" marL="365125" rtl="0" algn="l">
              <a:lnSpc>
                <a:spcPct val="100000"/>
              </a:lnSpc>
              <a:spcBef>
                <a:spcPts val="400"/>
              </a:spcBef>
              <a:spcAft>
                <a:spcPts val="0"/>
              </a:spcAft>
              <a:buSzPts val="1224"/>
              <a:buNone/>
            </a:pPr>
            <a:r>
              <a:t/>
            </a:r>
            <a:endParaRPr b="0" i="0" sz="1800" u="none">
              <a:solidFill>
                <a:schemeClr val="dk1"/>
              </a:solidFill>
              <a:latin typeface="Lucida Sans"/>
              <a:ea typeface="Lucida Sans"/>
              <a:cs typeface="Lucida Sans"/>
              <a:sym typeface="Lucida Sans"/>
            </a:endParaRPr>
          </a:p>
          <a:p>
            <a:pPr indent="-255587" lvl="0" marL="365125" rtl="0" algn="l">
              <a:lnSpc>
                <a:spcPct val="100000"/>
              </a:lnSpc>
              <a:spcBef>
                <a:spcPts val="400"/>
              </a:spcBef>
              <a:spcAft>
                <a:spcPts val="0"/>
              </a:spcAft>
              <a:buSzPts val="1224"/>
              <a:buNone/>
            </a:pPr>
            <a:r>
              <a:rPr b="0" i="0" lang="en-US" sz="1800" u="none">
                <a:solidFill>
                  <a:schemeClr val="dk1"/>
                </a:solidFill>
                <a:latin typeface="Lucida Sans"/>
                <a:ea typeface="Lucida Sans"/>
                <a:cs typeface="Lucida Sans"/>
                <a:sym typeface="Lucida Sans"/>
              </a:rPr>
              <a:t>Note : To improve confusion and diffusion practical ciphers use larger data blocks , more S boxes, and more rounds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xEl>
                                              <p:pRg end="0" st="0"/>
                                            </p:txEl>
                                          </p:spTgt>
                                        </p:tgtEl>
                                        <p:attrNameLst>
                                          <p:attrName>style.visibility</p:attrName>
                                        </p:attrNameLst>
                                      </p:cBhvr>
                                      <p:to>
                                        <p:strVal val="visible"/>
                                      </p:to>
                                    </p:set>
                                    <p:animEffect filter="fade" transition="in">
                                      <p:cBhvr>
                                        <p:cTn dur="500"/>
                                        <p:tgtEl>
                                          <p:spTgt spid="7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xEl>
                                              <p:pRg end="1" st="1"/>
                                            </p:txEl>
                                          </p:spTgt>
                                        </p:tgtEl>
                                        <p:attrNameLst>
                                          <p:attrName>style.visibility</p:attrName>
                                        </p:attrNameLst>
                                      </p:cBhvr>
                                      <p:to>
                                        <p:strVal val="visible"/>
                                      </p:to>
                                    </p:set>
                                    <p:animEffect filter="fade" transition="in">
                                      <p:cBhvr>
                                        <p:cTn dur="500"/>
                                        <p:tgtEl>
                                          <p:spTgt spid="7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xEl>
                                              <p:pRg end="2" st="2"/>
                                            </p:txEl>
                                          </p:spTgt>
                                        </p:tgtEl>
                                        <p:attrNameLst>
                                          <p:attrName>style.visibility</p:attrName>
                                        </p:attrNameLst>
                                      </p:cBhvr>
                                      <p:to>
                                        <p:strVal val="visible"/>
                                      </p:to>
                                    </p:set>
                                    <p:animEffect filter="fade" transition="in">
                                      <p:cBhvr>
                                        <p:cTn dur="500"/>
                                        <p:tgtEl>
                                          <p:spTgt spid="7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xEl>
                                              <p:pRg end="3" st="3"/>
                                            </p:txEl>
                                          </p:spTgt>
                                        </p:tgtEl>
                                        <p:attrNameLst>
                                          <p:attrName>style.visibility</p:attrName>
                                        </p:attrNameLst>
                                      </p:cBhvr>
                                      <p:to>
                                        <p:strVal val="visible"/>
                                      </p:to>
                                    </p:set>
                                    <p:animEffect filter="fade" transition="in">
                                      <p:cBhvr>
                                        <p:cTn dur="500"/>
                                        <p:tgtEl>
                                          <p:spTgt spid="7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xEl>
                                              <p:pRg end="4" st="4"/>
                                            </p:txEl>
                                          </p:spTgt>
                                        </p:tgtEl>
                                        <p:attrNameLst>
                                          <p:attrName>style.visibility</p:attrName>
                                        </p:attrNameLst>
                                      </p:cBhvr>
                                      <p:to>
                                        <p:strVal val="visible"/>
                                      </p:to>
                                    </p:set>
                                    <p:animEffect filter="fade" transition="in">
                                      <p:cBhvr>
                                        <p:cTn dur="500"/>
                                        <p:tgtEl>
                                          <p:spTgt spid="78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just">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Modern block ciphers are all product ciphers, but they are divided into two classes. </a:t>
            </a:r>
            <a:endParaRPr/>
          </a:p>
          <a:p>
            <a:pPr indent="-169227" lvl="0" marL="365125" marR="0" rtl="0" algn="just">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just">
              <a:lnSpc>
                <a:spcPct val="100000"/>
              </a:lnSpc>
              <a:spcBef>
                <a:spcPts val="400"/>
              </a:spcBef>
              <a:spcAft>
                <a:spcPts val="0"/>
              </a:spcAft>
              <a:buClr>
                <a:schemeClr val="accent1"/>
              </a:buClr>
              <a:buSzPts val="1360"/>
              <a:buFont typeface="Noto Sans Symbols"/>
              <a:buNone/>
            </a:pPr>
            <a:r>
              <a:rPr b="0" i="0" lang="en-US" sz="2000" u="none">
                <a:solidFill>
                  <a:schemeClr val="hlink"/>
                </a:solidFill>
                <a:latin typeface="Lucida Sans"/>
                <a:ea typeface="Lucida Sans"/>
                <a:cs typeface="Lucida Sans"/>
                <a:sym typeface="Lucida Sans"/>
              </a:rPr>
              <a:t>1.</a:t>
            </a:r>
            <a:r>
              <a:rPr b="0" i="0" lang="en-US" sz="2000" u="none">
                <a:solidFill>
                  <a:schemeClr val="dk1"/>
                </a:solidFill>
                <a:latin typeface="Lucida Sans"/>
                <a:ea typeface="Lucida Sans"/>
                <a:cs typeface="Lucida Sans"/>
                <a:sym typeface="Lucida Sans"/>
              </a:rPr>
              <a:t> Feistel ciphers :</a:t>
            </a:r>
            <a:endParaRPr/>
          </a:p>
          <a:p>
            <a:pPr indent="-255587" lvl="0" marL="365125" marR="0" rtl="0" algn="just">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A Feistel cipher can have three types of components: </a:t>
            </a:r>
            <a:r>
              <a:rPr b="0" i="0" lang="en-US" sz="2000" u="none">
                <a:solidFill>
                  <a:schemeClr val="hlink"/>
                </a:solidFill>
                <a:latin typeface="Lucida Sans"/>
                <a:ea typeface="Lucida Sans"/>
                <a:cs typeface="Lucida Sans"/>
                <a:sym typeface="Lucida Sans"/>
              </a:rPr>
              <a:t>self-invertible</a:t>
            </a:r>
            <a:r>
              <a:rPr b="0" i="0" lang="en-US" sz="2000" u="none">
                <a:solidFill>
                  <a:schemeClr val="dk1"/>
                </a:solidFill>
                <a:latin typeface="Lucida Sans"/>
                <a:ea typeface="Lucida Sans"/>
                <a:cs typeface="Lucida Sans"/>
                <a:sym typeface="Lucida Sans"/>
              </a:rPr>
              <a:t>, </a:t>
            </a:r>
            <a:r>
              <a:rPr b="0" i="0" lang="en-US" sz="2000" u="none">
                <a:solidFill>
                  <a:schemeClr val="hlink"/>
                </a:solidFill>
                <a:latin typeface="Lucida Sans"/>
                <a:ea typeface="Lucida Sans"/>
                <a:cs typeface="Lucida Sans"/>
                <a:sym typeface="Lucida Sans"/>
              </a:rPr>
              <a:t>invertible</a:t>
            </a:r>
            <a:r>
              <a:rPr b="0" i="0" lang="en-US" sz="2000" u="none">
                <a:solidFill>
                  <a:schemeClr val="dk1"/>
                </a:solidFill>
                <a:latin typeface="Lucida Sans"/>
                <a:ea typeface="Lucida Sans"/>
                <a:cs typeface="Lucida Sans"/>
                <a:sym typeface="Lucida Sans"/>
              </a:rPr>
              <a:t>, </a:t>
            </a:r>
            <a:r>
              <a:rPr b="0" i="0" lang="en-US" sz="2000" u="none">
                <a:solidFill>
                  <a:schemeClr val="hlink"/>
                </a:solidFill>
                <a:latin typeface="Lucida Sans"/>
                <a:ea typeface="Lucida Sans"/>
                <a:cs typeface="Lucida Sans"/>
                <a:sym typeface="Lucida Sans"/>
              </a:rPr>
              <a:t>and noninvertible</a:t>
            </a:r>
            <a:r>
              <a:rPr b="0" i="0" lang="en-US" sz="2000" u="none">
                <a:solidFill>
                  <a:schemeClr val="dk1"/>
                </a:solidFill>
                <a:latin typeface="Lucida Sans"/>
                <a:ea typeface="Lucida Sans"/>
                <a:cs typeface="Lucida Sans"/>
                <a:sym typeface="Lucida Sans"/>
              </a:rPr>
              <a:t>. </a:t>
            </a:r>
            <a:endParaRPr/>
          </a:p>
          <a:p>
            <a:pPr indent="-255587" lvl="0" marL="365125" marR="0" rtl="0" algn="just">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Eg: DES</a:t>
            </a:r>
            <a:endParaRPr/>
          </a:p>
          <a:p>
            <a:pPr indent="-169227" lvl="0" marL="365125" marR="0" rtl="0" algn="just">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just">
              <a:lnSpc>
                <a:spcPct val="100000"/>
              </a:lnSpc>
              <a:spcBef>
                <a:spcPts val="400"/>
              </a:spcBef>
              <a:spcAft>
                <a:spcPts val="0"/>
              </a:spcAft>
              <a:buClr>
                <a:schemeClr val="accent1"/>
              </a:buClr>
              <a:buSzPts val="1360"/>
              <a:buFont typeface="Noto Sans Symbols"/>
              <a:buNone/>
            </a:pPr>
            <a:r>
              <a:rPr b="0" i="0" lang="en-US" sz="2000" u="none">
                <a:solidFill>
                  <a:schemeClr val="hlink"/>
                </a:solidFill>
                <a:latin typeface="Lucida Sans"/>
                <a:ea typeface="Lucida Sans"/>
                <a:cs typeface="Lucida Sans"/>
                <a:sym typeface="Lucida Sans"/>
              </a:rPr>
              <a:t>2.</a:t>
            </a:r>
            <a:r>
              <a:rPr b="0" i="0" lang="en-US" sz="2000" u="none">
                <a:solidFill>
                  <a:schemeClr val="dk1"/>
                </a:solidFill>
                <a:latin typeface="Lucida Sans"/>
                <a:ea typeface="Lucida Sans"/>
                <a:cs typeface="Lucida Sans"/>
                <a:sym typeface="Lucida Sans"/>
              </a:rPr>
              <a:t> Non-Feistel ciphers : </a:t>
            </a:r>
            <a:endParaRPr/>
          </a:p>
          <a:p>
            <a:pPr indent="-255587" lvl="0" marL="365125" marR="0" rtl="0" algn="just">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Consists of only invertible components. Eg: AES</a:t>
            </a:r>
            <a:endParaRPr/>
          </a:p>
        </p:txBody>
      </p:sp>
      <p:sp>
        <p:nvSpPr>
          <p:cNvPr id="789" name="Google Shape;789;p8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Product ciphers</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0" st="0"/>
                                            </p:txEl>
                                          </p:spTgt>
                                        </p:tgtEl>
                                        <p:attrNameLst>
                                          <p:attrName>style.visibility</p:attrName>
                                        </p:attrNameLst>
                                      </p:cBhvr>
                                      <p:to>
                                        <p:strVal val="visible"/>
                                      </p:to>
                                    </p:set>
                                    <p:animEffect filter="fade" transition="in">
                                      <p:cBhvr>
                                        <p:cTn dur="500"/>
                                        <p:tgtEl>
                                          <p:spTgt spid="7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1" st="1"/>
                                            </p:txEl>
                                          </p:spTgt>
                                        </p:tgtEl>
                                        <p:attrNameLst>
                                          <p:attrName>style.visibility</p:attrName>
                                        </p:attrNameLst>
                                      </p:cBhvr>
                                      <p:to>
                                        <p:strVal val="visible"/>
                                      </p:to>
                                    </p:set>
                                    <p:animEffect filter="fade" transition="in">
                                      <p:cBhvr>
                                        <p:cTn dur="500"/>
                                        <p:tgtEl>
                                          <p:spTgt spid="78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2" st="2"/>
                                            </p:txEl>
                                          </p:spTgt>
                                        </p:tgtEl>
                                        <p:attrNameLst>
                                          <p:attrName>style.visibility</p:attrName>
                                        </p:attrNameLst>
                                      </p:cBhvr>
                                      <p:to>
                                        <p:strVal val="visible"/>
                                      </p:to>
                                    </p:set>
                                    <p:animEffect filter="fade" transition="in">
                                      <p:cBhvr>
                                        <p:cTn dur="500"/>
                                        <p:tgtEl>
                                          <p:spTgt spid="78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3" st="3"/>
                                            </p:txEl>
                                          </p:spTgt>
                                        </p:tgtEl>
                                        <p:attrNameLst>
                                          <p:attrName>style.visibility</p:attrName>
                                        </p:attrNameLst>
                                      </p:cBhvr>
                                      <p:to>
                                        <p:strVal val="visible"/>
                                      </p:to>
                                    </p:set>
                                    <p:animEffect filter="fade" transition="in">
                                      <p:cBhvr>
                                        <p:cTn dur="500"/>
                                        <p:tgtEl>
                                          <p:spTgt spid="78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4" st="4"/>
                                            </p:txEl>
                                          </p:spTgt>
                                        </p:tgtEl>
                                        <p:attrNameLst>
                                          <p:attrName>style.visibility</p:attrName>
                                        </p:attrNameLst>
                                      </p:cBhvr>
                                      <p:to>
                                        <p:strVal val="visible"/>
                                      </p:to>
                                    </p:set>
                                    <p:animEffect filter="fade" transition="in">
                                      <p:cBhvr>
                                        <p:cTn dur="500"/>
                                        <p:tgtEl>
                                          <p:spTgt spid="78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5" st="5"/>
                                            </p:txEl>
                                          </p:spTgt>
                                        </p:tgtEl>
                                        <p:attrNameLst>
                                          <p:attrName>style.visibility</p:attrName>
                                        </p:attrNameLst>
                                      </p:cBhvr>
                                      <p:to>
                                        <p:strVal val="visible"/>
                                      </p:to>
                                    </p:set>
                                    <p:animEffect filter="fade" transition="in">
                                      <p:cBhvr>
                                        <p:cTn dur="500"/>
                                        <p:tgtEl>
                                          <p:spTgt spid="78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6" st="6"/>
                                            </p:txEl>
                                          </p:spTgt>
                                        </p:tgtEl>
                                        <p:attrNameLst>
                                          <p:attrName>style.visibility</p:attrName>
                                        </p:attrNameLst>
                                      </p:cBhvr>
                                      <p:to>
                                        <p:strVal val="visible"/>
                                      </p:to>
                                    </p:set>
                                    <p:animEffect filter="fade" transition="in">
                                      <p:cBhvr>
                                        <p:cTn dur="500"/>
                                        <p:tgtEl>
                                          <p:spTgt spid="78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8">
                                            <p:txEl>
                                              <p:pRg end="7" st="7"/>
                                            </p:txEl>
                                          </p:spTgt>
                                        </p:tgtEl>
                                        <p:attrNameLst>
                                          <p:attrName>style.visibility</p:attrName>
                                        </p:attrNameLst>
                                      </p:cBhvr>
                                      <p:to>
                                        <p:strVal val="visible"/>
                                      </p:to>
                                    </p:set>
                                    <p:animEffect filter="fade" transition="in">
                                      <p:cBhvr>
                                        <p:cTn dur="500"/>
                                        <p:tgtEl>
                                          <p:spTgt spid="78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7"/>
          <p:cNvSpPr txBox="1"/>
          <p:nvPr>
            <p:ph idx="1" type="body"/>
          </p:nvPr>
        </p:nvSpPr>
        <p:spPr>
          <a:xfrm>
            <a:off x="457200" y="1481137"/>
            <a:ext cx="8229600" cy="45386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A Feistel cipher can have three types of components: </a:t>
            </a:r>
            <a:r>
              <a:rPr b="0" i="0" lang="en-US" sz="2000" u="none">
                <a:solidFill>
                  <a:schemeClr val="hlink"/>
                </a:solidFill>
                <a:latin typeface="Lucida Sans"/>
                <a:ea typeface="Lucida Sans"/>
                <a:cs typeface="Lucida Sans"/>
                <a:sym typeface="Lucida Sans"/>
              </a:rPr>
              <a:t>self-invertible</a:t>
            </a:r>
            <a:r>
              <a:rPr b="0" i="0" lang="en-US" sz="2000" u="none">
                <a:solidFill>
                  <a:schemeClr val="dk1"/>
                </a:solidFill>
                <a:latin typeface="Lucida Sans"/>
                <a:ea typeface="Lucida Sans"/>
                <a:cs typeface="Lucida Sans"/>
                <a:sym typeface="Lucida Sans"/>
              </a:rPr>
              <a:t>, </a:t>
            </a:r>
            <a:r>
              <a:rPr b="0" i="0" lang="en-US" sz="2000" u="none">
                <a:solidFill>
                  <a:schemeClr val="hlink"/>
                </a:solidFill>
                <a:latin typeface="Lucida Sans"/>
                <a:ea typeface="Lucida Sans"/>
                <a:cs typeface="Lucida Sans"/>
                <a:sym typeface="Lucida Sans"/>
              </a:rPr>
              <a:t>invertible</a:t>
            </a:r>
            <a:r>
              <a:rPr b="0" i="0" lang="en-US" sz="2000" u="none">
                <a:solidFill>
                  <a:schemeClr val="dk1"/>
                </a:solidFill>
                <a:latin typeface="Lucida Sans"/>
                <a:ea typeface="Lucida Sans"/>
                <a:cs typeface="Lucida Sans"/>
                <a:sym typeface="Lucida Sans"/>
              </a:rPr>
              <a:t>, </a:t>
            </a:r>
            <a:r>
              <a:rPr b="0" i="0" lang="en-US" sz="2000" u="none">
                <a:solidFill>
                  <a:schemeClr val="hlink"/>
                </a:solidFill>
                <a:latin typeface="Lucida Sans"/>
                <a:ea typeface="Lucida Sans"/>
                <a:cs typeface="Lucida Sans"/>
                <a:sym typeface="Lucida Sans"/>
              </a:rPr>
              <a:t>and noninvertible</a:t>
            </a:r>
            <a:r>
              <a:rPr b="0" i="0" lang="en-US" sz="2000" u="none">
                <a:solidFill>
                  <a:schemeClr val="dk1"/>
                </a:solidFill>
                <a:latin typeface="Lucida Sans"/>
                <a:ea typeface="Lucida Sans"/>
                <a:cs typeface="Lucida Sans"/>
                <a:sym typeface="Lucida Sans"/>
              </a:rPr>
              <a:t>. </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How are encryption and decryption algos. inverse of each other if each has a non- invertible unit?</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rgbClr val="FF0000"/>
                </a:solidFill>
                <a:latin typeface="Lucida Sans"/>
                <a:ea typeface="Lucida Sans"/>
                <a:cs typeface="Lucida Sans"/>
                <a:sym typeface="Lucida Sans"/>
              </a:rPr>
              <a:t>Eg of a non invertible component</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Assume that the function takes the first and third bits of the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key, interprets these two bits as a decimal number, squares the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number, and interprets the result as a 4-bit binary pattern.</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f(101) ---- The function extracts the first and third bits to get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11 in binary or 3 in decimal. The result of squaring is 9, which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is 1001 in binary.</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f(101)= 1001</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rgbClr val="FF0000"/>
                </a:solidFill>
                <a:latin typeface="Lucida Sans"/>
                <a:ea typeface="Lucida Sans"/>
                <a:cs typeface="Lucida Sans"/>
                <a:sym typeface="Lucida Sans"/>
              </a:rPr>
              <a:t>This function is non invertible.</a:t>
            </a:r>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rgbClr val="FF0000"/>
              </a:solidFill>
              <a:latin typeface="Lucida Sans"/>
              <a:ea typeface="Lucida Sans"/>
              <a:cs typeface="Lucida Sans"/>
              <a:sym typeface="Lucida Sans"/>
            </a:endParaRPr>
          </a:p>
        </p:txBody>
      </p:sp>
      <p:sp>
        <p:nvSpPr>
          <p:cNvPr id="795" name="Google Shape;795;p87"/>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Feistal ciphers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0" st="0"/>
                                            </p:txEl>
                                          </p:spTgt>
                                        </p:tgtEl>
                                        <p:attrNameLst>
                                          <p:attrName>style.visibility</p:attrName>
                                        </p:attrNameLst>
                                      </p:cBhvr>
                                      <p:to>
                                        <p:strVal val="visible"/>
                                      </p:to>
                                    </p:set>
                                    <p:animEffect filter="fade" transition="in">
                                      <p:cBhvr>
                                        <p:cTn dur="500"/>
                                        <p:tgtEl>
                                          <p:spTgt spid="7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1" st="1"/>
                                            </p:txEl>
                                          </p:spTgt>
                                        </p:tgtEl>
                                        <p:attrNameLst>
                                          <p:attrName>style.visibility</p:attrName>
                                        </p:attrNameLst>
                                      </p:cBhvr>
                                      <p:to>
                                        <p:strVal val="visible"/>
                                      </p:to>
                                    </p:set>
                                    <p:animEffect filter="fade" transition="in">
                                      <p:cBhvr>
                                        <p:cTn dur="500"/>
                                        <p:tgtEl>
                                          <p:spTgt spid="7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2" st="2"/>
                                            </p:txEl>
                                          </p:spTgt>
                                        </p:tgtEl>
                                        <p:attrNameLst>
                                          <p:attrName>style.visibility</p:attrName>
                                        </p:attrNameLst>
                                      </p:cBhvr>
                                      <p:to>
                                        <p:strVal val="visible"/>
                                      </p:to>
                                    </p:set>
                                    <p:animEffect filter="fade" transition="in">
                                      <p:cBhvr>
                                        <p:cTn dur="500"/>
                                        <p:tgtEl>
                                          <p:spTgt spid="7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3" st="3"/>
                                            </p:txEl>
                                          </p:spTgt>
                                        </p:tgtEl>
                                        <p:attrNameLst>
                                          <p:attrName>style.visibility</p:attrName>
                                        </p:attrNameLst>
                                      </p:cBhvr>
                                      <p:to>
                                        <p:strVal val="visible"/>
                                      </p:to>
                                    </p:set>
                                    <p:animEffect filter="fade" transition="in">
                                      <p:cBhvr>
                                        <p:cTn dur="500"/>
                                        <p:tgtEl>
                                          <p:spTgt spid="7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4" st="4"/>
                                            </p:txEl>
                                          </p:spTgt>
                                        </p:tgtEl>
                                        <p:attrNameLst>
                                          <p:attrName>style.visibility</p:attrName>
                                        </p:attrNameLst>
                                      </p:cBhvr>
                                      <p:to>
                                        <p:strVal val="visible"/>
                                      </p:to>
                                    </p:set>
                                    <p:animEffect filter="fade" transition="in">
                                      <p:cBhvr>
                                        <p:cTn dur="500"/>
                                        <p:tgtEl>
                                          <p:spTgt spid="7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5" st="5"/>
                                            </p:txEl>
                                          </p:spTgt>
                                        </p:tgtEl>
                                        <p:attrNameLst>
                                          <p:attrName>style.visibility</p:attrName>
                                        </p:attrNameLst>
                                      </p:cBhvr>
                                      <p:to>
                                        <p:strVal val="visible"/>
                                      </p:to>
                                    </p:set>
                                    <p:animEffect filter="fade" transition="in">
                                      <p:cBhvr>
                                        <p:cTn dur="500"/>
                                        <p:tgtEl>
                                          <p:spTgt spid="7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6" st="6"/>
                                            </p:txEl>
                                          </p:spTgt>
                                        </p:tgtEl>
                                        <p:attrNameLst>
                                          <p:attrName>style.visibility</p:attrName>
                                        </p:attrNameLst>
                                      </p:cBhvr>
                                      <p:to>
                                        <p:strVal val="visible"/>
                                      </p:to>
                                    </p:set>
                                    <p:animEffect filter="fade" transition="in">
                                      <p:cBhvr>
                                        <p:cTn dur="500"/>
                                        <p:tgtEl>
                                          <p:spTgt spid="7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7" st="7"/>
                                            </p:txEl>
                                          </p:spTgt>
                                        </p:tgtEl>
                                        <p:attrNameLst>
                                          <p:attrName>style.visibility</p:attrName>
                                        </p:attrNameLst>
                                      </p:cBhvr>
                                      <p:to>
                                        <p:strVal val="visible"/>
                                      </p:to>
                                    </p:set>
                                    <p:animEffect filter="fade" transition="in">
                                      <p:cBhvr>
                                        <p:cTn dur="500"/>
                                        <p:tgtEl>
                                          <p:spTgt spid="7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8" st="8"/>
                                            </p:txEl>
                                          </p:spTgt>
                                        </p:tgtEl>
                                        <p:attrNameLst>
                                          <p:attrName>style.visibility</p:attrName>
                                        </p:attrNameLst>
                                      </p:cBhvr>
                                      <p:to>
                                        <p:strVal val="visible"/>
                                      </p:to>
                                    </p:set>
                                    <p:animEffect filter="fade" transition="in">
                                      <p:cBhvr>
                                        <p:cTn dur="500"/>
                                        <p:tgtEl>
                                          <p:spTgt spid="7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9" st="9"/>
                                            </p:txEl>
                                          </p:spTgt>
                                        </p:tgtEl>
                                        <p:attrNameLst>
                                          <p:attrName>style.visibility</p:attrName>
                                        </p:attrNameLst>
                                      </p:cBhvr>
                                      <p:to>
                                        <p:strVal val="visible"/>
                                      </p:to>
                                    </p:set>
                                    <p:animEffect filter="fade" transition="in">
                                      <p:cBhvr>
                                        <p:cTn dur="500"/>
                                        <p:tgtEl>
                                          <p:spTgt spid="7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10" st="10"/>
                                            </p:txEl>
                                          </p:spTgt>
                                        </p:tgtEl>
                                        <p:attrNameLst>
                                          <p:attrName>style.visibility</p:attrName>
                                        </p:attrNameLst>
                                      </p:cBhvr>
                                      <p:to>
                                        <p:strVal val="visible"/>
                                      </p:to>
                                    </p:set>
                                    <p:animEffect filter="fade" transition="in">
                                      <p:cBhvr>
                                        <p:cTn dur="500"/>
                                        <p:tgtEl>
                                          <p:spTgt spid="7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xEl>
                                              <p:pRg end="11" st="11"/>
                                            </p:txEl>
                                          </p:spTgt>
                                        </p:tgtEl>
                                        <p:attrNameLst>
                                          <p:attrName>style.visibility</p:attrName>
                                        </p:attrNameLst>
                                      </p:cBhvr>
                                      <p:to>
                                        <p:strVal val="visible"/>
                                      </p:to>
                                    </p:set>
                                    <p:animEffect filter="fade" transition="in">
                                      <p:cBhvr>
                                        <p:cTn dur="500"/>
                                        <p:tgtEl>
                                          <p:spTgt spid="794">
                                            <p:txEl>
                                              <p:pRg end="11" st="1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3200"/>
              <a:buFont typeface="Lucida Sans"/>
              <a:buNone/>
            </a:pPr>
            <a:r>
              <a:rPr b="1" i="0" lang="en-US" sz="3200" u="none" cap="none" strike="noStrike">
                <a:solidFill>
                  <a:schemeClr val="dk2"/>
                </a:solidFill>
                <a:latin typeface="Lucida Sans"/>
                <a:ea typeface="Lucida Sans"/>
                <a:cs typeface="Lucida Sans"/>
                <a:sym typeface="Lucida Sans"/>
              </a:rPr>
              <a:t>The first thought in Feistel cipher design</a:t>
            </a:r>
            <a:endParaRPr/>
          </a:p>
        </p:txBody>
      </p:sp>
      <p:pic>
        <p:nvPicPr>
          <p:cNvPr id="801" name="Google Shape;801;p88"/>
          <p:cNvPicPr preferRelativeResize="0"/>
          <p:nvPr>
            <p:ph idx="1" type="body"/>
          </p:nvPr>
        </p:nvPicPr>
        <p:blipFill rotWithShape="1">
          <a:blip r:embed="rId3">
            <a:alphaModFix/>
          </a:blip>
          <a:srcRect b="0" l="0" r="0" t="0"/>
          <a:stretch/>
        </p:blipFill>
        <p:spPr>
          <a:xfrm>
            <a:off x="457200" y="1371600"/>
            <a:ext cx="8229600" cy="3135312"/>
          </a:xfrm>
          <a:prstGeom prst="rect">
            <a:avLst/>
          </a:prstGeom>
          <a:noFill/>
          <a:ln>
            <a:noFill/>
          </a:ln>
        </p:spPr>
      </p:pic>
      <p:sp>
        <p:nvSpPr>
          <p:cNvPr id="802" name="Google Shape;802;p88"/>
          <p:cNvSpPr txBox="1"/>
          <p:nvPr/>
        </p:nvSpPr>
        <p:spPr>
          <a:xfrm>
            <a:off x="533400" y="4800600"/>
            <a:ext cx="79248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In encryption , a non invertible function f(k) accepts the key as the input.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The o/p of this component is Ex-ored  with the plaintext to get the ciphertext.</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Combination of the function and the Ex-or is called the mixer.</a:t>
            </a:r>
            <a:endParaRPr/>
          </a:p>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Key K is the same.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500"/>
                                        <p:tgtEl>
                                          <p:spTgt spid="8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500"/>
                                        <p:tgtEl>
                                          <p:spTgt spid="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plaintext and ciphertext are each 4 bits long and the key is 3 bits long. Assume that the function takes the first and third bits of the key, interprets these two bits as a decimal number, squares the number, and interprets the result as a 4-bit binary pattern. Show the results of encryption and decryption if the original plaintext is 0111 and the key is 101.</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hlink"/>
                </a:solidFill>
                <a:latin typeface="Lucida Sans"/>
                <a:ea typeface="Lucida Sans"/>
                <a:cs typeface="Lucida Sans"/>
                <a:sym typeface="Lucida Sans"/>
              </a:rPr>
              <a:t>Solution</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The function extracts the first and third bits to get 11 in binary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or 3 in decimal. The result of squaring is 9, which is 1001 in </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binary.</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808" name="Google Shape;808;p8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Product ciphers</a:t>
            </a:r>
            <a:endParaRPr b="1" i="0" sz="4100" u="none" cap="none" strike="noStrike">
              <a:solidFill>
                <a:schemeClr val="dk2"/>
              </a:solidFill>
              <a:latin typeface="Lucida Sans"/>
              <a:ea typeface="Lucida Sans"/>
              <a:cs typeface="Lucida Sans"/>
              <a:sym typeface="Lucida Sans"/>
            </a:endParaRPr>
          </a:p>
        </p:txBody>
      </p:sp>
      <p:pic>
        <p:nvPicPr>
          <p:cNvPr id="809" name="Google Shape;809;p89"/>
          <p:cNvPicPr preferRelativeResize="0"/>
          <p:nvPr/>
        </p:nvPicPr>
        <p:blipFill rotWithShape="1">
          <a:blip r:embed="rId3">
            <a:alphaModFix/>
          </a:blip>
          <a:srcRect b="0" l="0" r="0" t="0"/>
          <a:stretch/>
        </p:blipFill>
        <p:spPr>
          <a:xfrm>
            <a:off x="901700" y="4648200"/>
            <a:ext cx="6718300" cy="1476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0" st="0"/>
                                            </p:txEl>
                                          </p:spTgt>
                                        </p:tgtEl>
                                        <p:attrNameLst>
                                          <p:attrName>style.visibility</p:attrName>
                                        </p:attrNameLst>
                                      </p:cBhvr>
                                      <p:to>
                                        <p:strVal val="visible"/>
                                      </p:to>
                                    </p:set>
                                    <p:animEffect filter="fade" transition="in">
                                      <p:cBhvr>
                                        <p:cTn dur="500"/>
                                        <p:tgtEl>
                                          <p:spTgt spid="8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1" st="1"/>
                                            </p:txEl>
                                          </p:spTgt>
                                        </p:tgtEl>
                                        <p:attrNameLst>
                                          <p:attrName>style.visibility</p:attrName>
                                        </p:attrNameLst>
                                      </p:cBhvr>
                                      <p:to>
                                        <p:strVal val="visible"/>
                                      </p:to>
                                    </p:set>
                                    <p:animEffect filter="fade" transition="in">
                                      <p:cBhvr>
                                        <p:cTn dur="500"/>
                                        <p:tgtEl>
                                          <p:spTgt spid="8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2" st="2"/>
                                            </p:txEl>
                                          </p:spTgt>
                                        </p:tgtEl>
                                        <p:attrNameLst>
                                          <p:attrName>style.visibility</p:attrName>
                                        </p:attrNameLst>
                                      </p:cBhvr>
                                      <p:to>
                                        <p:strVal val="visible"/>
                                      </p:to>
                                    </p:set>
                                    <p:animEffect filter="fade" transition="in">
                                      <p:cBhvr>
                                        <p:cTn dur="500"/>
                                        <p:tgtEl>
                                          <p:spTgt spid="8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3" st="3"/>
                                            </p:txEl>
                                          </p:spTgt>
                                        </p:tgtEl>
                                        <p:attrNameLst>
                                          <p:attrName>style.visibility</p:attrName>
                                        </p:attrNameLst>
                                      </p:cBhvr>
                                      <p:to>
                                        <p:strVal val="visible"/>
                                      </p:to>
                                    </p:set>
                                    <p:animEffect filter="fade" transition="in">
                                      <p:cBhvr>
                                        <p:cTn dur="500"/>
                                        <p:tgtEl>
                                          <p:spTgt spid="8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4" st="4"/>
                                            </p:txEl>
                                          </p:spTgt>
                                        </p:tgtEl>
                                        <p:attrNameLst>
                                          <p:attrName>style.visibility</p:attrName>
                                        </p:attrNameLst>
                                      </p:cBhvr>
                                      <p:to>
                                        <p:strVal val="visible"/>
                                      </p:to>
                                    </p:set>
                                    <p:animEffect filter="fade" transition="in">
                                      <p:cBhvr>
                                        <p:cTn dur="500"/>
                                        <p:tgtEl>
                                          <p:spTgt spid="8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5" st="5"/>
                                            </p:txEl>
                                          </p:spTgt>
                                        </p:tgtEl>
                                        <p:attrNameLst>
                                          <p:attrName>style.visibility</p:attrName>
                                        </p:attrNameLst>
                                      </p:cBhvr>
                                      <p:to>
                                        <p:strVal val="visible"/>
                                      </p:to>
                                    </p:set>
                                    <p:animEffect filter="fade" transition="in">
                                      <p:cBhvr>
                                        <p:cTn dur="500"/>
                                        <p:tgtEl>
                                          <p:spTgt spid="8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6" st="6"/>
                                            </p:txEl>
                                          </p:spTgt>
                                        </p:tgtEl>
                                        <p:attrNameLst>
                                          <p:attrName>style.visibility</p:attrName>
                                        </p:attrNameLst>
                                      </p:cBhvr>
                                      <p:to>
                                        <p:strVal val="visible"/>
                                      </p:to>
                                    </p:set>
                                    <p:animEffect filter="fade" transition="in">
                                      <p:cBhvr>
                                        <p:cTn dur="500"/>
                                        <p:tgtEl>
                                          <p:spTgt spid="8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5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6" lvl="0" marL="365125" marR="0" rtl="0" algn="l">
              <a:lnSpc>
                <a:spcPct val="100000"/>
              </a:lnSpc>
              <a:spcBef>
                <a:spcPts val="0"/>
              </a:spcBef>
              <a:spcAft>
                <a:spcPts val="0"/>
              </a:spcAft>
              <a:buClr>
                <a:schemeClr val="accent1"/>
              </a:buClr>
              <a:buSzPts val="1496"/>
              <a:buFont typeface="Noto Sans Symbols"/>
              <a:buChar char="🞂"/>
            </a:pPr>
            <a:r>
              <a:rPr b="0" i="0" lang="en-US" sz="2200" u="none">
                <a:solidFill>
                  <a:schemeClr val="dk1"/>
                </a:solidFill>
                <a:latin typeface="Lucida Sans"/>
                <a:ea typeface="Lucida Sans"/>
                <a:cs typeface="Lucida Sans"/>
                <a:sym typeface="Lucida Sans"/>
              </a:rPr>
              <a:t>Every communicating entity creates 2 keys public and private.</a:t>
            </a:r>
            <a:endParaRPr/>
          </a:p>
          <a:p>
            <a:pPr indent="-255586" lvl="0" marL="365125" marR="0" rtl="0" algn="l">
              <a:lnSpc>
                <a:spcPct val="100000"/>
              </a:lnSpc>
              <a:spcBef>
                <a:spcPts val="400"/>
              </a:spcBef>
              <a:spcAft>
                <a:spcPts val="0"/>
              </a:spcAft>
              <a:buClr>
                <a:schemeClr val="accent1"/>
              </a:buClr>
              <a:buSzPts val="1496"/>
              <a:buFont typeface="Noto Sans Symbols"/>
              <a:buChar char="🞂"/>
            </a:pPr>
            <a:r>
              <a:rPr b="0" i="0" lang="en-US" sz="2200" u="none">
                <a:solidFill>
                  <a:schemeClr val="dk1"/>
                </a:solidFill>
                <a:latin typeface="Lucida Sans"/>
                <a:ea typeface="Lucida Sans"/>
                <a:cs typeface="Lucida Sans"/>
                <a:sym typeface="Lucida Sans"/>
              </a:rPr>
              <a:t>Every communicating entity distributes it’s  public key to every other entity and keeps it’s private key to itself.</a:t>
            </a:r>
            <a:endParaRPr/>
          </a:p>
          <a:p>
            <a:pPr indent="-255586" lvl="0" marL="365125" marR="0" rtl="0" algn="l">
              <a:lnSpc>
                <a:spcPct val="100000"/>
              </a:lnSpc>
              <a:spcBef>
                <a:spcPts val="400"/>
              </a:spcBef>
              <a:spcAft>
                <a:spcPts val="0"/>
              </a:spcAft>
              <a:buClr>
                <a:schemeClr val="accent1"/>
              </a:buClr>
              <a:buSzPts val="1496"/>
              <a:buFont typeface="Noto Sans Symbols"/>
              <a:buChar char="🞂"/>
            </a:pPr>
            <a:r>
              <a:rPr b="0" i="0" lang="en-US" sz="2200" u="none">
                <a:solidFill>
                  <a:schemeClr val="dk1"/>
                </a:solidFill>
                <a:latin typeface="Lucida Sans"/>
                <a:ea typeface="Lucida Sans"/>
                <a:cs typeface="Lucida Sans"/>
                <a:sym typeface="Lucida Sans"/>
              </a:rPr>
              <a:t>If Alice wants to send a message to Bob, Alice encrypts the message with Bob’s public key and when Bob receives the message, it decrypts it with its own private key.</a:t>
            </a:r>
            <a:endParaRPr/>
          </a:p>
        </p:txBody>
      </p:sp>
      <p:sp>
        <p:nvSpPr>
          <p:cNvPr id="241" name="Google Shape;241;p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Asymmetric Key encryption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animEffect filter="fade" transition="in">
                                      <p:cBhvr>
                                        <p:cTn dur="500"/>
                                        <p:tgtEl>
                                          <p:spTgt spid="2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animEffect filter="fade" transition="in">
                                      <p:cBhvr>
                                        <p:cTn dur="500"/>
                                        <p:tgtEl>
                                          <p:spTgt spid="2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animEffect filter="fade" transition="in">
                                      <p:cBhvr>
                                        <p:cTn dur="500"/>
                                        <p:tgtEl>
                                          <p:spTgt spid="2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0"/>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function f(101)=1001 is non invertible, but the Exor operation allows us to use the function in both encryption and decryption.</a:t>
            </a:r>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a:t>
            </a:r>
            <a:r>
              <a:rPr b="0" i="0" lang="en-US" sz="2000" u="none">
                <a:solidFill>
                  <a:srgbClr val="FF0000"/>
                </a:solidFill>
                <a:latin typeface="Lucida Sans"/>
                <a:ea typeface="Lucida Sans"/>
                <a:cs typeface="Lucida Sans"/>
                <a:sym typeface="Lucida Sans"/>
              </a:rPr>
              <a:t>Function is non-invertible but the mixer is self invertible.</a:t>
            </a:r>
            <a:endParaRPr/>
          </a:p>
        </p:txBody>
      </p:sp>
      <p:sp>
        <p:nvSpPr>
          <p:cNvPr id="815" name="Google Shape;815;p90"/>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Product ciphers</a:t>
            </a:r>
            <a:endParaRPr b="1" i="0" sz="4100" u="none" cap="none" strike="noStrike">
              <a:solidFill>
                <a:schemeClr val="dk2"/>
              </a:solidFill>
              <a:latin typeface="Lucida Sans"/>
              <a:ea typeface="Lucida Sans"/>
              <a:cs typeface="Lucida Sans"/>
              <a:sym typeface="Lucid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xEl>
                                              <p:pRg end="0" st="0"/>
                                            </p:txEl>
                                          </p:spTgt>
                                        </p:tgtEl>
                                        <p:attrNameLst>
                                          <p:attrName>style.visibility</p:attrName>
                                        </p:attrNameLst>
                                      </p:cBhvr>
                                      <p:to>
                                        <p:strVal val="visible"/>
                                      </p:to>
                                    </p:set>
                                    <p:animEffect filter="fade" transition="in">
                                      <p:cBhvr>
                                        <p:cTn dur="500"/>
                                        <p:tgtEl>
                                          <p:spTgt spid="8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xEl>
                                              <p:pRg end="1" st="1"/>
                                            </p:txEl>
                                          </p:spTgt>
                                        </p:tgtEl>
                                        <p:attrNameLst>
                                          <p:attrName>style.visibility</p:attrName>
                                        </p:attrNameLst>
                                      </p:cBhvr>
                                      <p:to>
                                        <p:strVal val="visible"/>
                                      </p:to>
                                    </p:set>
                                    <p:animEffect filter="fade" transition="in">
                                      <p:cBhvr>
                                        <p:cTn dur="500"/>
                                        <p:tgtEl>
                                          <p:spTgt spid="81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1"/>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2700"/>
              <a:buFont typeface="Lucida Sans"/>
              <a:buNone/>
            </a:pPr>
            <a:r>
              <a:rPr b="0" i="0" lang="en-US" sz="2700" u="none" cap="none" strike="noStrike">
                <a:solidFill>
                  <a:schemeClr val="dk2"/>
                </a:solidFill>
                <a:latin typeface="Lucida Sans"/>
                <a:ea typeface="Lucida Sans"/>
                <a:cs typeface="Lucida Sans"/>
                <a:sym typeface="Lucida Sans"/>
              </a:rPr>
              <a:t>Improvement of the previous Feistel design</a:t>
            </a:r>
            <a:br>
              <a:rPr b="1" i="1" lang="en-US" sz="4400" u="none" cap="none" strike="noStrike">
                <a:solidFill>
                  <a:schemeClr val="dk2"/>
                </a:solidFill>
                <a:latin typeface="Lucida Sans"/>
                <a:ea typeface="Lucida Sans"/>
                <a:cs typeface="Lucida Sans"/>
                <a:sym typeface="Lucida Sans"/>
              </a:rPr>
            </a:br>
            <a:endParaRPr b="1" i="0" sz="4100" u="none" cap="none" strike="noStrike">
              <a:solidFill>
                <a:schemeClr val="dk2"/>
              </a:solidFill>
              <a:latin typeface="Lucida Sans"/>
              <a:ea typeface="Lucida Sans"/>
              <a:cs typeface="Lucida Sans"/>
              <a:sym typeface="Lucida Sans"/>
            </a:endParaRPr>
          </a:p>
        </p:txBody>
      </p:sp>
      <p:pic>
        <p:nvPicPr>
          <p:cNvPr id="821" name="Google Shape;821;p91"/>
          <p:cNvPicPr preferRelativeResize="0"/>
          <p:nvPr>
            <p:ph idx="1" type="body"/>
          </p:nvPr>
        </p:nvPicPr>
        <p:blipFill rotWithShape="1">
          <a:blip r:embed="rId3">
            <a:alphaModFix/>
          </a:blip>
          <a:srcRect b="0" l="0" r="0" t="0"/>
          <a:stretch/>
        </p:blipFill>
        <p:spPr>
          <a:xfrm>
            <a:off x="457200" y="2438400"/>
            <a:ext cx="8229600" cy="3430587"/>
          </a:xfrm>
          <a:prstGeom prst="rect">
            <a:avLst/>
          </a:prstGeom>
          <a:noFill/>
          <a:ln>
            <a:noFill/>
          </a:ln>
        </p:spPr>
      </p:pic>
      <p:sp>
        <p:nvSpPr>
          <p:cNvPr id="822" name="Google Shape;822;p91"/>
          <p:cNvSpPr txBox="1"/>
          <p:nvPr/>
        </p:nvSpPr>
        <p:spPr>
          <a:xfrm>
            <a:off x="685800" y="1066800"/>
            <a:ext cx="75438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In the initial feistal design only the key is input to the function.</a:t>
            </a:r>
            <a:endParaRPr/>
          </a:p>
          <a:p>
            <a:pPr indent="0" lvl="0" marL="0" marR="0" rtl="0" algn="l">
              <a:lnSpc>
                <a:spcPct val="100000"/>
              </a:lnSpc>
              <a:spcBef>
                <a:spcPts val="0"/>
              </a:spcBef>
              <a:spcAft>
                <a:spcPts val="0"/>
              </a:spcAft>
              <a:buClr>
                <a:srgbClr val="FF0000"/>
              </a:buClr>
              <a:buSzPts val="1800"/>
              <a:buFont typeface="Arial"/>
              <a:buNone/>
            </a:pPr>
            <a:r>
              <a:rPr b="0" i="0" lang="en-US" sz="1800" u="none">
                <a:solidFill>
                  <a:srgbClr val="FF0000"/>
                </a:solidFill>
                <a:latin typeface="Arial"/>
                <a:ea typeface="Arial"/>
                <a:cs typeface="Arial"/>
                <a:sym typeface="Arial"/>
              </a:rPr>
              <a:t>Improvement</a:t>
            </a:r>
            <a:r>
              <a:rPr b="0" i="0" lang="en-US" sz="1800" u="none">
                <a:solidFill>
                  <a:schemeClr val="dk1"/>
                </a:solidFill>
                <a:latin typeface="Arial"/>
                <a:ea typeface="Arial"/>
                <a:cs typeface="Arial"/>
                <a:sym typeface="Arial"/>
              </a:rPr>
              <a:t> –</a:t>
            </a:r>
            <a:r>
              <a:rPr b="1" i="0" lang="en-US" sz="1800" u="none">
                <a:solidFill>
                  <a:schemeClr val="dk1"/>
                </a:solidFill>
                <a:latin typeface="Arial"/>
                <a:ea typeface="Arial"/>
                <a:cs typeface="Arial"/>
                <a:sym typeface="Arial"/>
              </a:rPr>
              <a:t>Let part of the plaintext in the encryption and part of the ciphertext in the decryption be also the input to the function.</a:t>
            </a:r>
            <a:endParaRPr/>
          </a:p>
          <a:p>
            <a:pPr indent="0" lvl="0" marL="0" marR="0" rtl="0" algn="l">
              <a:lnSpc>
                <a:spcPct val="100000"/>
              </a:lnSpc>
              <a:spcBef>
                <a:spcPts val="0"/>
              </a:spcBef>
              <a:spcAft>
                <a:spcPts val="0"/>
              </a:spcAft>
              <a:buClr>
                <a:srgbClr val="FF0000"/>
              </a:buClr>
              <a:buSzPts val="1800"/>
              <a:buFont typeface="Arial"/>
              <a:buNone/>
            </a:pPr>
            <a:r>
              <a:rPr b="1" i="0" lang="en-US" sz="1800" u="none">
                <a:solidFill>
                  <a:srgbClr val="FF0000"/>
                </a:solidFill>
                <a:latin typeface="Arial"/>
                <a:ea typeface="Arial"/>
                <a:cs typeface="Arial"/>
                <a:sym typeface="Arial"/>
              </a:rPr>
              <a:t>Key is the second input to the function.</a:t>
            </a:r>
            <a:endParaRPr/>
          </a:p>
        </p:txBody>
      </p:sp>
      <p:sp>
        <p:nvSpPr>
          <p:cNvPr id="823" name="Google Shape;823;p91"/>
          <p:cNvSpPr txBox="1"/>
          <p:nvPr/>
        </p:nvSpPr>
        <p:spPr>
          <a:xfrm>
            <a:off x="1219200" y="6096000"/>
            <a:ext cx="7620000" cy="8302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                Inputs to the funtion should be exactly the same in encrp. and decryp</a:t>
            </a:r>
            <a:endParaRPr/>
          </a:p>
          <a:p>
            <a:pPr indent="0" lvl="0" marL="0" marR="0" rtl="0" algn="l">
              <a:lnSpc>
                <a:spcPct val="100000"/>
              </a:lnSpc>
              <a:spcBef>
                <a:spcPts val="0"/>
              </a:spcBef>
              <a:spcAft>
                <a:spcPts val="0"/>
              </a:spcAft>
              <a:buClr>
                <a:schemeClr val="dk1"/>
              </a:buClr>
              <a:buSzPts val="1600"/>
              <a:buFont typeface="Arial"/>
              <a:buNone/>
            </a:pPr>
            <a:r>
              <a:rPr b="0" i="0" lang="en-US" sz="1600" u="none">
                <a:solidFill>
                  <a:schemeClr val="dk1"/>
                </a:solidFill>
                <a:latin typeface="Arial"/>
                <a:ea typeface="Arial"/>
                <a:cs typeface="Arial"/>
                <a:sym typeface="Arial"/>
              </a:rPr>
              <a:t>                                Hence right side of PT in encrp and right side of CT in decry                                   				must be the same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xEl>
                                              <p:pRg end="0" st="0"/>
                                            </p:txEl>
                                          </p:spTgt>
                                        </p:tgtEl>
                                        <p:attrNameLst>
                                          <p:attrName>style.visibility</p:attrName>
                                        </p:attrNameLst>
                                      </p:cBhvr>
                                      <p:to>
                                        <p:strVal val="visible"/>
                                      </p:to>
                                    </p:set>
                                    <p:animEffect filter="fade" transition="in">
                                      <p:cBhvr>
                                        <p:cTn dur="500"/>
                                        <p:tgtEl>
                                          <p:spTgt spid="8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xEl>
                                              <p:pRg end="1" st="1"/>
                                            </p:txEl>
                                          </p:spTgt>
                                        </p:tgtEl>
                                        <p:attrNameLst>
                                          <p:attrName>style.visibility</p:attrName>
                                        </p:attrNameLst>
                                      </p:cBhvr>
                                      <p:to>
                                        <p:strVal val="visible"/>
                                      </p:to>
                                    </p:set>
                                    <p:animEffect filter="fade" transition="in">
                                      <p:cBhvr>
                                        <p:cTn dur="500"/>
                                        <p:tgtEl>
                                          <p:spTgt spid="8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2">
                                            <p:txEl>
                                              <p:pRg end="2" st="2"/>
                                            </p:txEl>
                                          </p:spTgt>
                                        </p:tgtEl>
                                        <p:attrNameLst>
                                          <p:attrName>style.visibility</p:attrName>
                                        </p:attrNameLst>
                                      </p:cBhvr>
                                      <p:to>
                                        <p:strVal val="visible"/>
                                      </p:to>
                                    </p:set>
                                    <p:animEffect filter="fade" transition="in">
                                      <p:cBhvr>
                                        <p:cTn dur="500"/>
                                        <p:tgtEl>
                                          <p:spTgt spid="8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500"/>
                                        <p:tgtEl>
                                          <p:spTgt spid="8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xEl>
                                              <p:pRg end="0" st="0"/>
                                            </p:txEl>
                                          </p:spTgt>
                                        </p:tgtEl>
                                        <p:attrNameLst>
                                          <p:attrName>style.visibility</p:attrName>
                                        </p:attrNameLst>
                                      </p:cBhvr>
                                      <p:to>
                                        <p:strVal val="visible"/>
                                      </p:to>
                                    </p:set>
                                    <p:animEffect filter="fade" transition="in">
                                      <p:cBhvr>
                                        <p:cTn dur="500"/>
                                        <p:tgtEl>
                                          <p:spTgt spid="8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xEl>
                                              <p:pRg end="1" st="1"/>
                                            </p:txEl>
                                          </p:spTgt>
                                        </p:tgtEl>
                                        <p:attrNameLst>
                                          <p:attrName>style.visibility</p:attrName>
                                        </p:attrNameLst>
                                      </p:cBhvr>
                                      <p:to>
                                        <p:strVal val="visible"/>
                                      </p:to>
                                    </p:set>
                                    <p:animEffect filter="fade" transition="in">
                                      <p:cBhvr>
                                        <p:cTn dur="500"/>
                                        <p:tgtEl>
                                          <p:spTgt spid="82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2"/>
          <p:cNvSpPr txBox="1"/>
          <p:nvPr>
            <p:ph idx="1" type="body"/>
          </p:nvPr>
        </p:nvSpPr>
        <p:spPr>
          <a:xfrm>
            <a:off x="457200" y="1447800"/>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Assume L3=L2 and R3=R2(i.e no change in ciphertext during 				transmission)</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R4=R3=R2=R1</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L4=L3 ⊕ f(R3,K)</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=L2 ⊕ f(R2,k)</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=L1 ⊕ f(R1,k) ⊕ f(R1,k) =L1</a:t>
            </a:r>
            <a:endParaRPr/>
          </a:p>
          <a:p>
            <a:pPr indent="-25558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a:p>
            <a:pPr indent="-255587" lvl="0" marL="365125" marR="0" rtl="0" algn="l">
              <a:lnSpc>
                <a:spcPct val="100000"/>
              </a:lnSpc>
              <a:spcBef>
                <a:spcPts val="400"/>
              </a:spcBef>
              <a:spcAft>
                <a:spcPts val="0"/>
              </a:spcAft>
              <a:buClr>
                <a:schemeClr val="accent1"/>
              </a:buClr>
              <a:buSzPts val="1360"/>
              <a:buFont typeface="Noto Sans Symbols"/>
              <a:buNone/>
            </a:pPr>
            <a:r>
              <a:rPr b="0" i="0" lang="en-US" sz="2000" u="none">
                <a:solidFill>
                  <a:schemeClr val="dk1"/>
                </a:solidFill>
                <a:latin typeface="Lucida Sans"/>
                <a:ea typeface="Lucida Sans"/>
                <a:cs typeface="Lucida Sans"/>
                <a:sym typeface="Lucida Sans"/>
              </a:rPr>
              <a:t>	L4=L1</a:t>
            </a:r>
            <a:endParaRPr/>
          </a:p>
        </p:txBody>
      </p:sp>
      <p:pic>
        <p:nvPicPr>
          <p:cNvPr id="829" name="Google Shape;829;p92"/>
          <p:cNvPicPr preferRelativeResize="0"/>
          <p:nvPr>
            <p:ph type="title"/>
          </p:nvPr>
        </p:nvPicPr>
        <p:blipFill rotWithShape="1">
          <a:blip r:embed="rId3">
            <a:alphaModFix/>
          </a:blip>
          <a:srcRect b="0" l="0" r="0" t="0"/>
          <a:stretch/>
        </p:blipFill>
        <p:spPr>
          <a:xfrm>
            <a:off x="622300" y="274637"/>
            <a:ext cx="7899400" cy="114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0" st="0"/>
                                            </p:txEl>
                                          </p:spTgt>
                                        </p:tgtEl>
                                        <p:attrNameLst>
                                          <p:attrName>style.visibility</p:attrName>
                                        </p:attrNameLst>
                                      </p:cBhvr>
                                      <p:to>
                                        <p:strVal val="visible"/>
                                      </p:to>
                                    </p:set>
                                    <p:animEffect filter="fade" transition="in">
                                      <p:cBhvr>
                                        <p:cTn dur="500"/>
                                        <p:tgtEl>
                                          <p:spTgt spid="8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1" st="1"/>
                                            </p:txEl>
                                          </p:spTgt>
                                        </p:tgtEl>
                                        <p:attrNameLst>
                                          <p:attrName>style.visibility</p:attrName>
                                        </p:attrNameLst>
                                      </p:cBhvr>
                                      <p:to>
                                        <p:strVal val="visible"/>
                                      </p:to>
                                    </p:set>
                                    <p:animEffect filter="fade" transition="in">
                                      <p:cBhvr>
                                        <p:cTn dur="500"/>
                                        <p:tgtEl>
                                          <p:spTgt spid="8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2" st="2"/>
                                            </p:txEl>
                                          </p:spTgt>
                                        </p:tgtEl>
                                        <p:attrNameLst>
                                          <p:attrName>style.visibility</p:attrName>
                                        </p:attrNameLst>
                                      </p:cBhvr>
                                      <p:to>
                                        <p:strVal val="visible"/>
                                      </p:to>
                                    </p:set>
                                    <p:animEffect filter="fade" transition="in">
                                      <p:cBhvr>
                                        <p:cTn dur="500"/>
                                        <p:tgtEl>
                                          <p:spTgt spid="82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3" st="3"/>
                                            </p:txEl>
                                          </p:spTgt>
                                        </p:tgtEl>
                                        <p:attrNameLst>
                                          <p:attrName>style.visibility</p:attrName>
                                        </p:attrNameLst>
                                      </p:cBhvr>
                                      <p:to>
                                        <p:strVal val="visible"/>
                                      </p:to>
                                    </p:set>
                                    <p:animEffect filter="fade" transition="in">
                                      <p:cBhvr>
                                        <p:cTn dur="500"/>
                                        <p:tgtEl>
                                          <p:spTgt spid="82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4" st="4"/>
                                            </p:txEl>
                                          </p:spTgt>
                                        </p:tgtEl>
                                        <p:attrNameLst>
                                          <p:attrName>style.visibility</p:attrName>
                                        </p:attrNameLst>
                                      </p:cBhvr>
                                      <p:to>
                                        <p:strVal val="visible"/>
                                      </p:to>
                                    </p:set>
                                    <p:animEffect filter="fade" transition="in">
                                      <p:cBhvr>
                                        <p:cTn dur="500"/>
                                        <p:tgtEl>
                                          <p:spTgt spid="82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5" st="5"/>
                                            </p:txEl>
                                          </p:spTgt>
                                        </p:tgtEl>
                                        <p:attrNameLst>
                                          <p:attrName>style.visibility</p:attrName>
                                        </p:attrNameLst>
                                      </p:cBhvr>
                                      <p:to>
                                        <p:strVal val="visible"/>
                                      </p:to>
                                    </p:set>
                                    <p:animEffect filter="fade" transition="in">
                                      <p:cBhvr>
                                        <p:cTn dur="500"/>
                                        <p:tgtEl>
                                          <p:spTgt spid="82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6" st="6"/>
                                            </p:txEl>
                                          </p:spTgt>
                                        </p:tgtEl>
                                        <p:attrNameLst>
                                          <p:attrName>style.visibility</p:attrName>
                                        </p:attrNameLst>
                                      </p:cBhvr>
                                      <p:to>
                                        <p:strVal val="visible"/>
                                      </p:to>
                                    </p:set>
                                    <p:animEffect filter="fade" transition="in">
                                      <p:cBhvr>
                                        <p:cTn dur="500"/>
                                        <p:tgtEl>
                                          <p:spTgt spid="82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7" st="7"/>
                                            </p:txEl>
                                          </p:spTgt>
                                        </p:tgtEl>
                                        <p:attrNameLst>
                                          <p:attrName>style.visibility</p:attrName>
                                        </p:attrNameLst>
                                      </p:cBhvr>
                                      <p:to>
                                        <p:strVal val="visible"/>
                                      </p:to>
                                    </p:set>
                                    <p:animEffect filter="fade" transition="in">
                                      <p:cBhvr>
                                        <p:cTn dur="500"/>
                                        <p:tgtEl>
                                          <p:spTgt spid="82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8" st="8"/>
                                            </p:txEl>
                                          </p:spTgt>
                                        </p:tgtEl>
                                        <p:attrNameLst>
                                          <p:attrName>style.visibility</p:attrName>
                                        </p:attrNameLst>
                                      </p:cBhvr>
                                      <p:to>
                                        <p:strVal val="visible"/>
                                      </p:to>
                                    </p:set>
                                    <p:animEffect filter="fade" transition="in">
                                      <p:cBhvr>
                                        <p:cTn dur="500"/>
                                        <p:tgtEl>
                                          <p:spTgt spid="828">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9" st="9"/>
                                            </p:txEl>
                                          </p:spTgt>
                                        </p:tgtEl>
                                        <p:attrNameLst>
                                          <p:attrName>style.visibility</p:attrName>
                                        </p:attrNameLst>
                                      </p:cBhvr>
                                      <p:to>
                                        <p:strVal val="visible"/>
                                      </p:to>
                                    </p:set>
                                    <p:animEffect filter="fade" transition="in">
                                      <p:cBhvr>
                                        <p:cTn dur="500"/>
                                        <p:tgtEl>
                                          <p:spTgt spid="828">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8">
                                            <p:txEl>
                                              <p:pRg end="10" st="10"/>
                                            </p:txEl>
                                          </p:spTgt>
                                        </p:tgtEl>
                                        <p:attrNameLst>
                                          <p:attrName>style.visibility</p:attrName>
                                        </p:attrNameLst>
                                      </p:cBhvr>
                                      <p:to>
                                        <p:strVal val="visible"/>
                                      </p:to>
                                    </p:set>
                                    <p:animEffect filter="fade" transition="in">
                                      <p:cBhvr>
                                        <p:cTn dur="500"/>
                                        <p:tgtEl>
                                          <p:spTgt spid="828">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3"/>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Final Feistal cipher design</a:t>
            </a:r>
            <a:endParaRPr/>
          </a:p>
        </p:txBody>
      </p:sp>
      <p:sp>
        <p:nvSpPr>
          <p:cNvPr id="835" name="Google Shape;835;p93"/>
          <p:cNvSpPr txBox="1"/>
          <p:nvPr>
            <p:ph idx="1" type="body"/>
          </p:nvPr>
        </p:nvSpPr>
        <p:spPr>
          <a:xfrm>
            <a:off x="457200" y="1447800"/>
            <a:ext cx="8229600" cy="4525962"/>
          </a:xfrm>
          <a:prstGeom prst="rect">
            <a:avLst/>
          </a:prstGeom>
          <a:noFill/>
          <a:ln>
            <a:noFill/>
          </a:ln>
        </p:spPr>
        <p:txBody>
          <a:bodyPr anchorCtr="0" anchor="t" bIns="45700" lIns="91425" spcFirstLastPara="1" rIns="91425" wrap="square" tIns="45700">
            <a:noAutofit/>
          </a:bodyPr>
          <a:lstStyle/>
          <a:p>
            <a:pPr indent="-514349" lvl="0" marL="623887" rtl="0" algn="l">
              <a:lnSpc>
                <a:spcPct val="10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Drawback of the previous design :</a:t>
            </a:r>
            <a:endParaRPr/>
          </a:p>
          <a:p>
            <a:pPr indent="-514349" lvl="0" marL="623887"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The right side of the plaintext does not undergo encryption.</a:t>
            </a:r>
            <a:endParaRPr/>
          </a:p>
          <a:p>
            <a:pPr indent="-514349" lvl="0" marL="623887" rtl="0" algn="l">
              <a:lnSpc>
                <a:spcPct val="10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514349" lvl="0" marL="623887" rtl="0" algn="l">
              <a:lnSpc>
                <a:spcPct val="10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Improvement</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Increase the no. of rounds/iterations.</a:t>
            </a:r>
            <a:endParaRPr/>
          </a:p>
          <a:p>
            <a:pPr indent="-514349" lvl="0" marL="623887" rtl="0" algn="l">
              <a:lnSpc>
                <a:spcPct val="100000"/>
              </a:lnSpc>
              <a:spcBef>
                <a:spcPts val="400"/>
              </a:spcBef>
              <a:spcAft>
                <a:spcPts val="0"/>
              </a:spcAft>
              <a:buClr>
                <a:schemeClr val="accent1"/>
              </a:buClr>
              <a:buSzPts val="1360"/>
              <a:buFont typeface="Noto Sans Symbols"/>
              <a:buAutoNum type="arabicPeriod"/>
            </a:pPr>
            <a:r>
              <a:rPr b="0" i="0" lang="en-US" sz="2000" u="none">
                <a:solidFill>
                  <a:schemeClr val="dk1"/>
                </a:solidFill>
                <a:latin typeface="Lucida Sans"/>
                <a:ea typeface="Lucida Sans"/>
                <a:cs typeface="Lucida Sans"/>
                <a:sym typeface="Lucida Sans"/>
              </a:rPr>
              <a:t>Add a new element to each round , a swapper which swaps the left and right halves in each round.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xEl>
                                              <p:pRg end="0" st="0"/>
                                            </p:txEl>
                                          </p:spTgt>
                                        </p:tgtEl>
                                        <p:attrNameLst>
                                          <p:attrName>style.visibility</p:attrName>
                                        </p:attrNameLst>
                                      </p:cBhvr>
                                      <p:to>
                                        <p:strVal val="visible"/>
                                      </p:to>
                                    </p:set>
                                    <p:animEffect filter="fade" transition="in">
                                      <p:cBhvr>
                                        <p:cTn dur="500"/>
                                        <p:tgtEl>
                                          <p:spTgt spid="8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xEl>
                                              <p:pRg end="1" st="1"/>
                                            </p:txEl>
                                          </p:spTgt>
                                        </p:tgtEl>
                                        <p:attrNameLst>
                                          <p:attrName>style.visibility</p:attrName>
                                        </p:attrNameLst>
                                      </p:cBhvr>
                                      <p:to>
                                        <p:strVal val="visible"/>
                                      </p:to>
                                    </p:set>
                                    <p:animEffect filter="fade" transition="in">
                                      <p:cBhvr>
                                        <p:cTn dur="500"/>
                                        <p:tgtEl>
                                          <p:spTgt spid="8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xEl>
                                              <p:pRg end="2" st="2"/>
                                            </p:txEl>
                                          </p:spTgt>
                                        </p:tgtEl>
                                        <p:attrNameLst>
                                          <p:attrName>style.visibility</p:attrName>
                                        </p:attrNameLst>
                                      </p:cBhvr>
                                      <p:to>
                                        <p:strVal val="visible"/>
                                      </p:to>
                                    </p:set>
                                    <p:animEffect filter="fade" transition="in">
                                      <p:cBhvr>
                                        <p:cTn dur="500"/>
                                        <p:tgtEl>
                                          <p:spTgt spid="83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xEl>
                                              <p:pRg end="3" st="3"/>
                                            </p:txEl>
                                          </p:spTgt>
                                        </p:tgtEl>
                                        <p:attrNameLst>
                                          <p:attrName>style.visibility</p:attrName>
                                        </p:attrNameLst>
                                      </p:cBhvr>
                                      <p:to>
                                        <p:strVal val="visible"/>
                                      </p:to>
                                    </p:set>
                                    <p:animEffect filter="fade" transition="in">
                                      <p:cBhvr>
                                        <p:cTn dur="500"/>
                                        <p:tgtEl>
                                          <p:spTgt spid="83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xEl>
                                              <p:pRg end="4" st="4"/>
                                            </p:txEl>
                                          </p:spTgt>
                                        </p:tgtEl>
                                        <p:attrNameLst>
                                          <p:attrName>style.visibility</p:attrName>
                                        </p:attrNameLst>
                                      </p:cBhvr>
                                      <p:to>
                                        <p:strVal val="visible"/>
                                      </p:to>
                                    </p:set>
                                    <p:animEffect filter="fade" transition="in">
                                      <p:cBhvr>
                                        <p:cTn dur="500"/>
                                        <p:tgtEl>
                                          <p:spTgt spid="83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5">
                                            <p:txEl>
                                              <p:pRg end="5" st="5"/>
                                            </p:txEl>
                                          </p:spTgt>
                                        </p:tgtEl>
                                        <p:attrNameLst>
                                          <p:attrName>style.visibility</p:attrName>
                                        </p:attrNameLst>
                                      </p:cBhvr>
                                      <p:to>
                                        <p:strVal val="visible"/>
                                      </p:to>
                                    </p:set>
                                    <p:animEffect filter="fade" transition="in">
                                      <p:cBhvr>
                                        <p:cTn dur="500"/>
                                        <p:tgtEl>
                                          <p:spTgt spid="835">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4"/>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2400"/>
              <a:buFont typeface="Lucida Sans"/>
              <a:buNone/>
            </a:pPr>
            <a:r>
              <a:rPr b="1" i="0" lang="en-US" sz="2400" u="none" cap="none" strike="noStrike">
                <a:solidFill>
                  <a:schemeClr val="dk2"/>
                </a:solidFill>
                <a:latin typeface="Lucida Sans"/>
                <a:ea typeface="Lucida Sans"/>
                <a:cs typeface="Lucida Sans"/>
                <a:sym typeface="Lucida Sans"/>
              </a:rPr>
              <a:t>Final design of a Feistel cipher with two rounds</a:t>
            </a:r>
            <a:endParaRPr/>
          </a:p>
        </p:txBody>
      </p:sp>
      <p:pic>
        <p:nvPicPr>
          <p:cNvPr id="841" name="Google Shape;841;p94"/>
          <p:cNvPicPr preferRelativeResize="0"/>
          <p:nvPr>
            <p:ph idx="1" type="body"/>
          </p:nvPr>
        </p:nvPicPr>
        <p:blipFill rotWithShape="1">
          <a:blip r:embed="rId3">
            <a:alphaModFix/>
          </a:blip>
          <a:srcRect b="0" l="0" r="0" t="0"/>
          <a:stretch/>
        </p:blipFill>
        <p:spPr>
          <a:xfrm>
            <a:off x="1752600" y="1143000"/>
            <a:ext cx="5867400" cy="5257800"/>
          </a:xfrm>
          <a:prstGeom prst="rect">
            <a:avLst/>
          </a:prstGeom>
          <a:noFill/>
          <a:ln>
            <a:noFill/>
          </a:ln>
        </p:spPr>
      </p:pic>
      <p:sp>
        <p:nvSpPr>
          <p:cNvPr id="842" name="Google Shape;842;p94"/>
          <p:cNvSpPr txBox="1"/>
          <p:nvPr/>
        </p:nvSpPr>
        <p:spPr>
          <a:xfrm>
            <a:off x="4038600" y="6477000"/>
            <a:ext cx="5105400" cy="3667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Note : Instead of f(R5,K1) it is f(L5,K1)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95"/>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rtl="0" algn="l">
              <a:lnSpc>
                <a:spcPct val="90000"/>
              </a:lnSpc>
              <a:spcBef>
                <a:spcPts val="0"/>
              </a:spcBef>
              <a:spcAft>
                <a:spcPts val="0"/>
              </a:spcAft>
              <a:buSzPts val="1360"/>
              <a:buNone/>
            </a:pPr>
            <a:r>
              <a:rPr b="0" i="0" lang="en-US" sz="2000" u="none">
                <a:solidFill>
                  <a:schemeClr val="dk1"/>
                </a:solidFill>
                <a:latin typeface="Lucida Sans"/>
                <a:ea typeface="Lucida Sans"/>
                <a:cs typeface="Lucida Sans"/>
                <a:sym typeface="Lucida Sans"/>
              </a:rPr>
              <a:t>Prove       L6=L1  and   R6=R1            if L4=L3 and R4=R3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First we prove L5=L2 and R5=R2</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L5=R4 ⊕ f(L4,K2)</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a:t>
            </a:r>
            <a:r>
              <a:rPr b="0" i="0" lang="en-US" sz="2000" u="sng">
                <a:solidFill>
                  <a:schemeClr val="dk1"/>
                </a:solidFill>
                <a:latin typeface="Lucida Sans"/>
                <a:ea typeface="Lucida Sans"/>
                <a:cs typeface="Lucida Sans"/>
                <a:sym typeface="Lucida Sans"/>
              </a:rPr>
              <a:t>R3</a:t>
            </a:r>
            <a:r>
              <a:rPr b="0" i="0" lang="en-US" sz="2000" u="none">
                <a:solidFill>
                  <a:schemeClr val="dk1"/>
                </a:solidFill>
                <a:latin typeface="Lucida Sans"/>
                <a:ea typeface="Lucida Sans"/>
                <a:cs typeface="Lucida Sans"/>
                <a:sym typeface="Lucida Sans"/>
              </a:rPr>
              <a:t> ⊕ f(R2,K2)</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L5=L2 ⊕ f(R2,K2) ⊕ f(R2,K2) = L2</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R5= L4=L3=R2</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L6=R5 ⊕ f(L5,K1)</a:t>
            </a:r>
            <a:endParaRPr/>
          </a:p>
          <a:p>
            <a:pPr indent="-255587" lvl="0" marL="365125" rtl="0" algn="l">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a:t>
            </a:r>
            <a:r>
              <a:rPr b="0" i="0" lang="en-US" sz="2000" u="sng">
                <a:solidFill>
                  <a:schemeClr val="dk1"/>
                </a:solidFill>
                <a:latin typeface="Lucida Sans"/>
                <a:ea typeface="Lucida Sans"/>
                <a:cs typeface="Lucida Sans"/>
                <a:sym typeface="Lucida Sans"/>
              </a:rPr>
              <a:t>R2</a:t>
            </a:r>
            <a:r>
              <a:rPr b="0" i="0" lang="en-US" sz="2000" u="none">
                <a:solidFill>
                  <a:schemeClr val="dk1"/>
                </a:solidFill>
                <a:latin typeface="Lucida Sans"/>
                <a:ea typeface="Lucida Sans"/>
                <a:cs typeface="Lucida Sans"/>
                <a:sym typeface="Lucida Sans"/>
              </a:rPr>
              <a:t> ⊕ f(L2,K1)</a:t>
            </a:r>
            <a:endParaRPr/>
          </a:p>
          <a:p>
            <a:pPr indent="-255587" lvl="0" marL="365125" rtl="0" algn="l">
              <a:lnSpc>
                <a:spcPct val="90000"/>
              </a:lnSpc>
              <a:spcBef>
                <a:spcPts val="400"/>
              </a:spcBef>
              <a:spcAft>
                <a:spcPts val="0"/>
              </a:spcAft>
              <a:buSzPts val="1360"/>
              <a:buNone/>
            </a:pPr>
            <a:r>
              <a:t/>
            </a:r>
            <a:endParaRPr b="0" i="0" sz="2000" u="none">
              <a:solidFill>
                <a:schemeClr val="dk1"/>
              </a:solidFill>
              <a:latin typeface="Lucida Sans"/>
              <a:ea typeface="Lucida Sans"/>
              <a:cs typeface="Lucida Sans"/>
              <a:sym typeface="Lucida Sans"/>
            </a:endParaRPr>
          </a:p>
          <a:p>
            <a:pPr indent="-255587" lvl="0" marL="365125" rtl="0" algn="l">
              <a:lnSpc>
                <a:spcPct val="90000"/>
              </a:lnSpc>
              <a:spcBef>
                <a:spcPts val="400"/>
              </a:spcBef>
              <a:spcAft>
                <a:spcPts val="0"/>
              </a:spcAft>
              <a:buSzPts val="1360"/>
              <a:buNone/>
            </a:pPr>
            <a:r>
              <a:rPr b="0" i="0" lang="en-US" sz="2000" u="none">
                <a:solidFill>
                  <a:schemeClr val="accent2"/>
                </a:solidFill>
                <a:latin typeface="Lucida Sans"/>
                <a:ea typeface="Lucida Sans"/>
                <a:cs typeface="Lucida Sans"/>
                <a:sym typeface="Lucida Sans"/>
              </a:rPr>
              <a:t>L6=L1 ⊕ f(R1,K1)  ⊕ f(R1,K1)=L1</a:t>
            </a:r>
            <a:endParaRPr/>
          </a:p>
          <a:p>
            <a:pPr indent="-255587" lvl="0" marL="365125" rtl="0" algn="l">
              <a:lnSpc>
                <a:spcPct val="90000"/>
              </a:lnSpc>
              <a:spcBef>
                <a:spcPts val="400"/>
              </a:spcBef>
              <a:spcAft>
                <a:spcPts val="0"/>
              </a:spcAft>
              <a:buSzPts val="1360"/>
              <a:buNone/>
            </a:pPr>
            <a:r>
              <a:rPr b="0" i="0" lang="en-US" sz="2000" u="none">
                <a:solidFill>
                  <a:schemeClr val="accent2"/>
                </a:solidFill>
                <a:latin typeface="Lucida Sans"/>
                <a:ea typeface="Lucida Sans"/>
                <a:cs typeface="Lucida Sans"/>
                <a:sym typeface="Lucida Sans"/>
              </a:rPr>
              <a:t>R6=L5=L2=R1</a:t>
            </a:r>
            <a:endParaRPr/>
          </a:p>
          <a:p>
            <a:pPr indent="-255587" lvl="0" marL="365125" rtl="0" algn="r">
              <a:lnSpc>
                <a:spcPct val="90000"/>
              </a:lnSpc>
              <a:spcBef>
                <a:spcPts val="400"/>
              </a:spcBef>
              <a:spcAft>
                <a:spcPts val="0"/>
              </a:spcAft>
              <a:buSzPts val="1360"/>
              <a:buNone/>
            </a:pPr>
            <a:r>
              <a:rPr b="0" i="0" lang="en-US" sz="2000" u="none">
                <a:solidFill>
                  <a:schemeClr val="dk1"/>
                </a:solidFill>
                <a:latin typeface="Lucida Sans"/>
                <a:ea typeface="Lucida Sans"/>
                <a:cs typeface="Lucida Sans"/>
                <a:sym typeface="Lucida Sans"/>
              </a:rPr>
              <a:t>			      </a:t>
            </a:r>
            <a:endParaRPr/>
          </a:p>
        </p:txBody>
      </p:sp>
      <p:pic>
        <p:nvPicPr>
          <p:cNvPr id="848" name="Google Shape;848;p95"/>
          <p:cNvPicPr preferRelativeResize="0"/>
          <p:nvPr>
            <p:ph type="title"/>
          </p:nvPr>
        </p:nvPicPr>
        <p:blipFill rotWithShape="1">
          <a:blip r:embed="rId3">
            <a:alphaModFix/>
          </a:blip>
          <a:srcRect b="0" l="0" r="0" t="0"/>
          <a:stretch/>
        </p:blipFill>
        <p:spPr>
          <a:xfrm>
            <a:off x="457200" y="274637"/>
            <a:ext cx="8229600" cy="1143000"/>
          </a:xfrm>
          <a:prstGeom prst="rect">
            <a:avLst/>
          </a:prstGeom>
          <a:noFill/>
          <a:ln>
            <a:noFill/>
          </a:ln>
        </p:spPr>
      </p:pic>
      <p:cxnSp>
        <p:nvCxnSpPr>
          <p:cNvPr id="849" name="Google Shape;849;p95"/>
          <p:cNvCxnSpPr/>
          <p:nvPr/>
        </p:nvCxnSpPr>
        <p:spPr>
          <a:xfrm>
            <a:off x="1219200" y="3352800"/>
            <a:ext cx="1600200" cy="0"/>
          </a:xfrm>
          <a:prstGeom prst="straightConnector1">
            <a:avLst/>
          </a:prstGeom>
          <a:noFill/>
          <a:ln cap="flat" cmpd="sng" w="9525">
            <a:solidFill>
              <a:schemeClr val="dk1"/>
            </a:solidFill>
            <a:prstDash val="solid"/>
            <a:miter lim="800000"/>
            <a:headEnd len="med" w="med" type="none"/>
            <a:tailEnd len="med" w="med" type="none"/>
          </a:ln>
        </p:spPr>
      </p:cxnSp>
      <p:cxnSp>
        <p:nvCxnSpPr>
          <p:cNvPr id="850" name="Google Shape;850;p95"/>
          <p:cNvCxnSpPr/>
          <p:nvPr/>
        </p:nvCxnSpPr>
        <p:spPr>
          <a:xfrm>
            <a:off x="1295400" y="3048000"/>
            <a:ext cx="304800" cy="228600"/>
          </a:xfrm>
          <a:prstGeom prst="straightConnector1">
            <a:avLst/>
          </a:prstGeom>
          <a:noFill/>
          <a:ln cap="flat" cmpd="sng" w="9525">
            <a:solidFill>
              <a:schemeClr val="dk1"/>
            </a:solidFill>
            <a:prstDash val="solid"/>
            <a:miter lim="800000"/>
            <a:headEnd len="med" w="med" type="none"/>
            <a:tailEnd len="med" w="med" type="triangle"/>
          </a:ln>
        </p:spPr>
      </p:cxnSp>
      <p:cxnSp>
        <p:nvCxnSpPr>
          <p:cNvPr id="851" name="Google Shape;851;p95"/>
          <p:cNvCxnSpPr/>
          <p:nvPr/>
        </p:nvCxnSpPr>
        <p:spPr>
          <a:xfrm flipH="1">
            <a:off x="1143000" y="3352800"/>
            <a:ext cx="76200" cy="76200"/>
          </a:xfrm>
          <a:prstGeom prst="straightConnector1">
            <a:avLst/>
          </a:prstGeom>
          <a:noFill/>
          <a:ln cap="flat" cmpd="sng" w="9525">
            <a:solidFill>
              <a:schemeClr val="dk1"/>
            </a:solidFill>
            <a:prstDash val="solid"/>
            <a:miter lim="800000"/>
            <a:headEnd len="med" w="med" type="none"/>
            <a:tailEnd len="med" w="med" type="none"/>
          </a:ln>
        </p:spPr>
      </p:cxnSp>
      <p:cxnSp>
        <p:nvCxnSpPr>
          <p:cNvPr id="852" name="Google Shape;852;p95"/>
          <p:cNvCxnSpPr/>
          <p:nvPr/>
        </p:nvCxnSpPr>
        <p:spPr>
          <a:xfrm>
            <a:off x="2819400" y="3352800"/>
            <a:ext cx="76200" cy="76200"/>
          </a:xfrm>
          <a:prstGeom prst="straightConnector1">
            <a:avLst/>
          </a:prstGeom>
          <a:noFill/>
          <a:ln cap="flat" cmpd="sng" w="9525">
            <a:solidFill>
              <a:schemeClr val="dk1"/>
            </a:solidFill>
            <a:prstDash val="solid"/>
            <a:miter lim="800000"/>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0" st="0"/>
                                            </p:txEl>
                                          </p:spTgt>
                                        </p:tgtEl>
                                        <p:attrNameLst>
                                          <p:attrName>style.visibility</p:attrName>
                                        </p:attrNameLst>
                                      </p:cBhvr>
                                      <p:to>
                                        <p:strVal val="visible"/>
                                      </p:to>
                                    </p:set>
                                    <p:animEffect filter="fade" transition="in">
                                      <p:cBhvr>
                                        <p:cTn dur="500"/>
                                        <p:tgtEl>
                                          <p:spTgt spid="8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1" st="1"/>
                                            </p:txEl>
                                          </p:spTgt>
                                        </p:tgtEl>
                                        <p:attrNameLst>
                                          <p:attrName>style.visibility</p:attrName>
                                        </p:attrNameLst>
                                      </p:cBhvr>
                                      <p:to>
                                        <p:strVal val="visible"/>
                                      </p:to>
                                    </p:set>
                                    <p:animEffect filter="fade" transition="in">
                                      <p:cBhvr>
                                        <p:cTn dur="500"/>
                                        <p:tgtEl>
                                          <p:spTgt spid="8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2" st="2"/>
                                            </p:txEl>
                                          </p:spTgt>
                                        </p:tgtEl>
                                        <p:attrNameLst>
                                          <p:attrName>style.visibility</p:attrName>
                                        </p:attrNameLst>
                                      </p:cBhvr>
                                      <p:to>
                                        <p:strVal val="visible"/>
                                      </p:to>
                                    </p:set>
                                    <p:animEffect filter="fade" transition="in">
                                      <p:cBhvr>
                                        <p:cTn dur="500"/>
                                        <p:tgtEl>
                                          <p:spTgt spid="8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3" st="3"/>
                                            </p:txEl>
                                          </p:spTgt>
                                        </p:tgtEl>
                                        <p:attrNameLst>
                                          <p:attrName>style.visibility</p:attrName>
                                        </p:attrNameLst>
                                      </p:cBhvr>
                                      <p:to>
                                        <p:strVal val="visible"/>
                                      </p:to>
                                    </p:set>
                                    <p:animEffect filter="fade" transition="in">
                                      <p:cBhvr>
                                        <p:cTn dur="500"/>
                                        <p:tgtEl>
                                          <p:spTgt spid="8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4" st="4"/>
                                            </p:txEl>
                                          </p:spTgt>
                                        </p:tgtEl>
                                        <p:attrNameLst>
                                          <p:attrName>style.visibility</p:attrName>
                                        </p:attrNameLst>
                                      </p:cBhvr>
                                      <p:to>
                                        <p:strVal val="visible"/>
                                      </p:to>
                                    </p:set>
                                    <p:animEffect filter="fade" transition="in">
                                      <p:cBhvr>
                                        <p:cTn dur="500"/>
                                        <p:tgtEl>
                                          <p:spTgt spid="8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5" st="5"/>
                                            </p:txEl>
                                          </p:spTgt>
                                        </p:tgtEl>
                                        <p:attrNameLst>
                                          <p:attrName>style.visibility</p:attrName>
                                        </p:attrNameLst>
                                      </p:cBhvr>
                                      <p:to>
                                        <p:strVal val="visible"/>
                                      </p:to>
                                    </p:set>
                                    <p:animEffect filter="fade" transition="in">
                                      <p:cBhvr>
                                        <p:cTn dur="500"/>
                                        <p:tgtEl>
                                          <p:spTgt spid="8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6" st="6"/>
                                            </p:txEl>
                                          </p:spTgt>
                                        </p:tgtEl>
                                        <p:attrNameLst>
                                          <p:attrName>style.visibility</p:attrName>
                                        </p:attrNameLst>
                                      </p:cBhvr>
                                      <p:to>
                                        <p:strVal val="visible"/>
                                      </p:to>
                                    </p:set>
                                    <p:animEffect filter="fade" transition="in">
                                      <p:cBhvr>
                                        <p:cTn dur="500"/>
                                        <p:tgtEl>
                                          <p:spTgt spid="84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7" st="7"/>
                                            </p:txEl>
                                          </p:spTgt>
                                        </p:tgtEl>
                                        <p:attrNameLst>
                                          <p:attrName>style.visibility</p:attrName>
                                        </p:attrNameLst>
                                      </p:cBhvr>
                                      <p:to>
                                        <p:strVal val="visible"/>
                                      </p:to>
                                    </p:set>
                                    <p:animEffect filter="fade" transition="in">
                                      <p:cBhvr>
                                        <p:cTn dur="500"/>
                                        <p:tgtEl>
                                          <p:spTgt spid="84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8" st="8"/>
                                            </p:txEl>
                                          </p:spTgt>
                                        </p:tgtEl>
                                        <p:attrNameLst>
                                          <p:attrName>style.visibility</p:attrName>
                                        </p:attrNameLst>
                                      </p:cBhvr>
                                      <p:to>
                                        <p:strVal val="visible"/>
                                      </p:to>
                                    </p:set>
                                    <p:animEffect filter="fade" transition="in">
                                      <p:cBhvr>
                                        <p:cTn dur="500"/>
                                        <p:tgtEl>
                                          <p:spTgt spid="84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9" st="9"/>
                                            </p:txEl>
                                          </p:spTgt>
                                        </p:tgtEl>
                                        <p:attrNameLst>
                                          <p:attrName>style.visibility</p:attrName>
                                        </p:attrNameLst>
                                      </p:cBhvr>
                                      <p:to>
                                        <p:strVal val="visible"/>
                                      </p:to>
                                    </p:set>
                                    <p:animEffect filter="fade" transition="in">
                                      <p:cBhvr>
                                        <p:cTn dur="500"/>
                                        <p:tgtEl>
                                          <p:spTgt spid="84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10" st="10"/>
                                            </p:txEl>
                                          </p:spTgt>
                                        </p:tgtEl>
                                        <p:attrNameLst>
                                          <p:attrName>style.visibility</p:attrName>
                                        </p:attrNameLst>
                                      </p:cBhvr>
                                      <p:to>
                                        <p:strVal val="visible"/>
                                      </p:to>
                                    </p:set>
                                    <p:animEffect filter="fade" transition="in">
                                      <p:cBhvr>
                                        <p:cTn dur="500"/>
                                        <p:tgtEl>
                                          <p:spTgt spid="84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11" st="11"/>
                                            </p:txEl>
                                          </p:spTgt>
                                        </p:tgtEl>
                                        <p:attrNameLst>
                                          <p:attrName>style.visibility</p:attrName>
                                        </p:attrNameLst>
                                      </p:cBhvr>
                                      <p:to>
                                        <p:strVal val="visible"/>
                                      </p:to>
                                    </p:set>
                                    <p:animEffect filter="fade" transition="in">
                                      <p:cBhvr>
                                        <p:cTn dur="500"/>
                                        <p:tgtEl>
                                          <p:spTgt spid="84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12" st="12"/>
                                            </p:txEl>
                                          </p:spTgt>
                                        </p:tgtEl>
                                        <p:attrNameLst>
                                          <p:attrName>style.visibility</p:attrName>
                                        </p:attrNameLst>
                                      </p:cBhvr>
                                      <p:to>
                                        <p:strVal val="visible"/>
                                      </p:to>
                                    </p:set>
                                    <p:animEffect filter="fade" transition="in">
                                      <p:cBhvr>
                                        <p:cTn dur="500"/>
                                        <p:tgtEl>
                                          <p:spTgt spid="84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xEl>
                                              <p:pRg end="13" st="13"/>
                                            </p:txEl>
                                          </p:spTgt>
                                        </p:tgtEl>
                                        <p:attrNameLst>
                                          <p:attrName>style.visibility</p:attrName>
                                        </p:attrNameLst>
                                      </p:cBhvr>
                                      <p:to>
                                        <p:strVal val="visible"/>
                                      </p:to>
                                    </p:set>
                                    <p:animEffect filter="fade" transition="in">
                                      <p:cBhvr>
                                        <p:cTn dur="500"/>
                                        <p:tgtEl>
                                          <p:spTgt spid="847">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5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5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500"/>
                                        <p:tgtEl>
                                          <p:spTgt spid="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500"/>
                                        <p:tgtEl>
                                          <p:spTgt spid="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6"/>
          <p:cNvSpPr txBox="1"/>
          <p:nvPr>
            <p:ph idx="1" type="body"/>
          </p:nvPr>
        </p:nvSpPr>
        <p:spPr>
          <a:xfrm>
            <a:off x="457200" y="1481137"/>
            <a:ext cx="8229600" cy="4525962"/>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Modern symmetric key block cipher</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Lucida Sans"/>
                <a:ea typeface="Lucida Sans"/>
                <a:cs typeface="Lucida Sans"/>
                <a:sym typeface="Lucida Sans"/>
              </a:rPr>
              <a:t>Published by National Institute of standards and technology(NIST).</a:t>
            </a:r>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Lucida Sans"/>
              <a:ea typeface="Lucida Sans"/>
              <a:cs typeface="Lucida Sans"/>
              <a:sym typeface="Lucida Sans"/>
            </a:endParaRPr>
          </a:p>
        </p:txBody>
      </p:sp>
      <p:sp>
        <p:nvSpPr>
          <p:cNvPr id="858" name="Google Shape;858;p96"/>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100"/>
              <a:buFont typeface="Lucida Sans"/>
              <a:buNone/>
            </a:pPr>
            <a:r>
              <a:rPr b="1" i="0" lang="en-US" sz="4100" u="none" cap="none" strike="noStrike">
                <a:solidFill>
                  <a:schemeClr val="dk2"/>
                </a:solidFill>
                <a:latin typeface="Lucida Sans"/>
                <a:ea typeface="Lucida Sans"/>
                <a:cs typeface="Lucida Sans"/>
                <a:sym typeface="Lucida Sans"/>
              </a:rPr>
              <a:t>Data Encryption Standard</a:t>
            </a:r>
            <a:endParaRPr/>
          </a:p>
        </p:txBody>
      </p:sp>
      <p:pic>
        <p:nvPicPr>
          <p:cNvPr id="859" name="Google Shape;859;p96"/>
          <p:cNvPicPr preferRelativeResize="0"/>
          <p:nvPr/>
        </p:nvPicPr>
        <p:blipFill rotWithShape="1">
          <a:blip r:embed="rId3">
            <a:alphaModFix/>
          </a:blip>
          <a:srcRect b="0" l="0" r="0" t="0"/>
          <a:stretch/>
        </p:blipFill>
        <p:spPr>
          <a:xfrm>
            <a:off x="152400" y="2809875"/>
            <a:ext cx="8391525" cy="2752725"/>
          </a:xfrm>
          <a:prstGeom prst="rect">
            <a:avLst/>
          </a:prstGeom>
          <a:noFill/>
          <a:ln>
            <a:noFill/>
          </a:ln>
        </p:spPr>
      </p:pic>
      <p:sp>
        <p:nvSpPr>
          <p:cNvPr id="860" name="Google Shape;860;p96"/>
          <p:cNvSpPr txBox="1"/>
          <p:nvPr/>
        </p:nvSpPr>
        <p:spPr>
          <a:xfrm>
            <a:off x="2286000" y="5715000"/>
            <a:ext cx="4953000"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Times New Roman"/>
              <a:buNone/>
            </a:pPr>
            <a:r>
              <a:rPr b="1" i="1" lang="en-US" sz="2400" u="none">
                <a:solidFill>
                  <a:schemeClr val="dk1"/>
                </a:solidFill>
                <a:latin typeface="Times New Roman"/>
                <a:ea typeface="Times New Roman"/>
                <a:cs typeface="Times New Roman"/>
                <a:sym typeface="Times New Roman"/>
              </a:rPr>
              <a:t>Encryption and decryption with DES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xEl>
                                              <p:pRg end="0" st="0"/>
                                            </p:txEl>
                                          </p:spTgt>
                                        </p:tgtEl>
                                        <p:attrNameLst>
                                          <p:attrName>style.visibility</p:attrName>
                                        </p:attrNameLst>
                                      </p:cBhvr>
                                      <p:to>
                                        <p:strVal val="visible"/>
                                      </p:to>
                                    </p:set>
                                    <p:animEffect filter="fade" transition="in">
                                      <p:cBhvr>
                                        <p:cTn dur="500"/>
                                        <p:tgtEl>
                                          <p:spTgt spid="8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xEl>
                                              <p:pRg end="1" st="1"/>
                                            </p:txEl>
                                          </p:spTgt>
                                        </p:tgtEl>
                                        <p:attrNameLst>
                                          <p:attrName>style.visibility</p:attrName>
                                        </p:attrNameLst>
                                      </p:cBhvr>
                                      <p:to>
                                        <p:strVal val="visible"/>
                                      </p:to>
                                    </p:set>
                                    <p:animEffect filter="fade" transition="in">
                                      <p:cBhvr>
                                        <p:cTn dur="500"/>
                                        <p:tgtEl>
                                          <p:spTgt spid="8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xEl>
                                              <p:pRg end="2" st="2"/>
                                            </p:txEl>
                                          </p:spTgt>
                                        </p:tgtEl>
                                        <p:attrNameLst>
                                          <p:attrName>style.visibility</p:attrName>
                                        </p:attrNameLst>
                                      </p:cBhvr>
                                      <p:to>
                                        <p:strVal val="visible"/>
                                      </p:to>
                                    </p:set>
                                    <p:animEffect filter="fade" transition="in">
                                      <p:cBhvr>
                                        <p:cTn dur="500"/>
                                        <p:tgtEl>
                                          <p:spTgt spid="8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500"/>
                                        <p:tgtEl>
                                          <p:spTgt spid="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0" st="0"/>
                                            </p:txEl>
                                          </p:spTgt>
                                        </p:tgtEl>
                                        <p:attrNameLst>
                                          <p:attrName>style.visibility</p:attrName>
                                        </p:attrNameLst>
                                      </p:cBhvr>
                                      <p:to>
                                        <p:strVal val="visible"/>
                                      </p:to>
                                    </p:set>
                                    <p:animEffect filter="fade" transition="in">
                                      <p:cBhvr>
                                        <p:cTn dur="500"/>
                                        <p:tgtEl>
                                          <p:spTgt spid="86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97"/>
          <p:cNvSpPr txBox="1"/>
          <p:nvPr>
            <p:ph idx="1" type="body"/>
          </p:nvPr>
        </p:nvSpPr>
        <p:spPr>
          <a:xfrm>
            <a:off x="381000" y="304800"/>
            <a:ext cx="8229600" cy="5562600"/>
          </a:xfrm>
          <a:prstGeom prst="rect">
            <a:avLst/>
          </a:prstGeom>
          <a:noFill/>
          <a:ln>
            <a:noFill/>
          </a:ln>
        </p:spPr>
        <p:txBody>
          <a:bodyPr anchorCtr="0" anchor="t" bIns="45700" lIns="91425" spcFirstLastPara="1" rIns="91425" wrap="square" tIns="45700">
            <a:noAutofit/>
          </a:bodyPr>
          <a:lstStyle/>
          <a:p>
            <a:pPr indent="-255587" lvl="0" marL="365125" marR="0" rtl="0" algn="l">
              <a:lnSpc>
                <a:spcPct val="100000"/>
              </a:lnSpc>
              <a:spcBef>
                <a:spcPts val="0"/>
              </a:spcBef>
              <a:spcAft>
                <a:spcPts val="0"/>
              </a:spcAft>
              <a:buClr>
                <a:schemeClr val="accent1"/>
              </a:buClr>
              <a:buSzPts val="1360"/>
              <a:buFont typeface="Noto Sans Symbols"/>
              <a:buChar char="🞂"/>
            </a:pPr>
            <a:r>
              <a:rPr b="0" i="0" lang="en-US" sz="2000" u="none">
                <a:solidFill>
                  <a:schemeClr val="dk1"/>
                </a:solidFill>
                <a:latin typeface="Times New Roman"/>
                <a:ea typeface="Times New Roman"/>
                <a:cs typeface="Times New Roman"/>
                <a:sym typeface="Times New Roman"/>
              </a:rPr>
              <a:t>The encryption process is made of two permutations (P-boxes), which we call initial and final permutations, and sixteen Feistel rounds. </a:t>
            </a:r>
            <a:endParaRPr/>
          </a:p>
          <a:p>
            <a:pPr indent="-255587" lvl="0" marL="365125" marR="0" rtl="0" algn="l">
              <a:lnSpc>
                <a:spcPct val="100000"/>
              </a:lnSpc>
              <a:spcBef>
                <a:spcPts val="400"/>
              </a:spcBef>
              <a:spcAft>
                <a:spcPts val="0"/>
              </a:spcAft>
              <a:buClr>
                <a:schemeClr val="accent1"/>
              </a:buClr>
              <a:buSzPts val="1360"/>
              <a:buFont typeface="Noto Sans Symbols"/>
              <a:buChar char="🞂"/>
            </a:pPr>
            <a:r>
              <a:rPr b="0" i="0" lang="en-US" sz="2000" u="none">
                <a:solidFill>
                  <a:schemeClr val="dk1"/>
                </a:solidFill>
                <a:latin typeface="Times New Roman"/>
                <a:ea typeface="Times New Roman"/>
                <a:cs typeface="Times New Roman"/>
                <a:sym typeface="Times New Roman"/>
              </a:rPr>
              <a:t>Each round uses a different 48 bit round key generated from the 56- bit cipher key.</a:t>
            </a:r>
            <a:endParaRPr/>
          </a:p>
          <a:p>
            <a:pPr indent="-169227" lvl="0" marL="365125" marR="0" rtl="0" algn="l">
              <a:lnSpc>
                <a:spcPct val="100000"/>
              </a:lnSpc>
              <a:spcBef>
                <a:spcPts val="400"/>
              </a:spcBef>
              <a:spcAft>
                <a:spcPts val="0"/>
              </a:spcAft>
              <a:buClr>
                <a:schemeClr val="accent1"/>
              </a:buClr>
              <a:buSzPts val="1360"/>
              <a:buFont typeface="Noto Sans Symbols"/>
              <a:buNone/>
            </a:pPr>
            <a:r>
              <a:t/>
            </a:r>
            <a:endParaRPr b="0" i="0" sz="2000" u="none">
              <a:solidFill>
                <a:schemeClr val="dk1"/>
              </a:solidFill>
              <a:latin typeface="Times New Roman"/>
              <a:ea typeface="Times New Roman"/>
              <a:cs typeface="Times New Roman"/>
              <a:sym typeface="Times New Roman"/>
            </a:endParaRPr>
          </a:p>
          <a:p>
            <a:pPr indent="-169228" lvl="0" marL="365125" marR="0" rtl="0" algn="l">
              <a:spcBef>
                <a:spcPts val="400"/>
              </a:spcBef>
              <a:spcAft>
                <a:spcPts val="0"/>
              </a:spcAft>
              <a:buClr>
                <a:schemeClr val="accent1"/>
              </a:buClr>
              <a:buSzPts val="1360"/>
              <a:buFont typeface="Noto Sans Symbols"/>
              <a:buNone/>
            </a:pPr>
            <a:r>
              <a:t/>
            </a:r>
            <a:endParaRPr b="0" i="0" sz="2000" u="none">
              <a:solidFill>
                <a:schemeClr val="dk1"/>
              </a:solidFill>
              <a:latin typeface="Times New Roman"/>
              <a:ea typeface="Times New Roman"/>
              <a:cs typeface="Times New Roman"/>
              <a:sym typeface="Times New Roman"/>
            </a:endParaRPr>
          </a:p>
        </p:txBody>
      </p:sp>
      <p:pic>
        <p:nvPicPr>
          <p:cNvPr id="866" name="Google Shape;866;p97"/>
          <p:cNvPicPr preferRelativeResize="0"/>
          <p:nvPr/>
        </p:nvPicPr>
        <p:blipFill rotWithShape="1">
          <a:blip r:embed="rId3">
            <a:alphaModFix/>
          </a:blip>
          <a:srcRect b="0" l="0" r="0" t="0"/>
          <a:stretch/>
        </p:blipFill>
        <p:spPr>
          <a:xfrm>
            <a:off x="3124200" y="1600200"/>
            <a:ext cx="5715000" cy="48529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xEl>
                                              <p:pRg end="0" st="0"/>
                                            </p:txEl>
                                          </p:spTgt>
                                        </p:tgtEl>
                                        <p:attrNameLst>
                                          <p:attrName>style.visibility</p:attrName>
                                        </p:attrNameLst>
                                      </p:cBhvr>
                                      <p:to>
                                        <p:strVal val="visible"/>
                                      </p:to>
                                    </p:set>
                                    <p:animEffect filter="fade" transition="in">
                                      <p:cBhvr>
                                        <p:cTn dur="500"/>
                                        <p:tgtEl>
                                          <p:spTgt spid="8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xEl>
                                              <p:pRg end="1" st="1"/>
                                            </p:txEl>
                                          </p:spTgt>
                                        </p:tgtEl>
                                        <p:attrNameLst>
                                          <p:attrName>style.visibility</p:attrName>
                                        </p:attrNameLst>
                                      </p:cBhvr>
                                      <p:to>
                                        <p:strVal val="visible"/>
                                      </p:to>
                                    </p:set>
                                    <p:animEffect filter="fade" transition="in">
                                      <p:cBhvr>
                                        <p:cTn dur="500"/>
                                        <p:tgtEl>
                                          <p:spTgt spid="8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xEl>
                                              <p:pRg end="2" st="2"/>
                                            </p:txEl>
                                          </p:spTgt>
                                        </p:tgtEl>
                                        <p:attrNameLst>
                                          <p:attrName>style.visibility</p:attrName>
                                        </p:attrNameLst>
                                      </p:cBhvr>
                                      <p:to>
                                        <p:strVal val="visible"/>
                                      </p:to>
                                    </p:set>
                                    <p:animEffect filter="fade" transition="in">
                                      <p:cBhvr>
                                        <p:cTn dur="500"/>
                                        <p:tgtEl>
                                          <p:spTgt spid="8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xEl>
                                              <p:pRg end="3" st="3"/>
                                            </p:txEl>
                                          </p:spTgt>
                                        </p:tgtEl>
                                        <p:attrNameLst>
                                          <p:attrName>style.visibility</p:attrName>
                                        </p:attrNameLst>
                                      </p:cBhvr>
                                      <p:to>
                                        <p:strVal val="visible"/>
                                      </p:to>
                                    </p:set>
                                    <p:animEffect filter="fade" transition="in">
                                      <p:cBhvr>
                                        <p:cTn dur="500"/>
                                        <p:tgtEl>
                                          <p:spTgt spid="86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500"/>
                                        <p:tgtEl>
                                          <p:spTgt spid="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98"/>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marR="0" rtl="0" algn="l">
              <a:lnSpc>
                <a:spcPct val="100000"/>
              </a:lnSpc>
              <a:spcBef>
                <a:spcPts val="0"/>
              </a:spcBef>
              <a:spcAft>
                <a:spcPts val="0"/>
              </a:spcAft>
              <a:buClr>
                <a:schemeClr val="dk2"/>
              </a:buClr>
              <a:buSzPct val="100000"/>
              <a:buFont typeface="Times New Roman"/>
              <a:buNone/>
            </a:pPr>
            <a:r>
              <a:rPr b="1" i="1" lang="en-US" sz="4400" u="none" cap="none" strike="noStrike">
                <a:solidFill>
                  <a:schemeClr val="dk2"/>
                </a:solidFill>
                <a:latin typeface="Times New Roman"/>
                <a:ea typeface="Times New Roman"/>
                <a:cs typeface="Times New Roman"/>
                <a:sym typeface="Times New Roman"/>
              </a:rPr>
              <a:t>Initial and final permutation steps in DES</a:t>
            </a:r>
            <a:endParaRPr b="1" i="0" sz="4100" u="none" cap="none" strike="noStrike">
              <a:solidFill>
                <a:schemeClr val="dk2"/>
              </a:solidFill>
              <a:latin typeface="Lucida Sans"/>
              <a:ea typeface="Lucida Sans"/>
              <a:cs typeface="Lucida Sans"/>
              <a:sym typeface="Lucida Sans"/>
            </a:endParaRPr>
          </a:p>
        </p:txBody>
      </p:sp>
      <p:pic>
        <p:nvPicPr>
          <p:cNvPr id="872" name="Google Shape;872;p98"/>
          <p:cNvPicPr preferRelativeResize="0"/>
          <p:nvPr>
            <p:ph idx="1" type="body"/>
          </p:nvPr>
        </p:nvPicPr>
        <p:blipFill rotWithShape="1">
          <a:blip r:embed="rId3">
            <a:alphaModFix/>
          </a:blip>
          <a:srcRect b="0" l="0" r="0" t="0"/>
          <a:stretch/>
        </p:blipFill>
        <p:spPr>
          <a:xfrm>
            <a:off x="981075" y="1600200"/>
            <a:ext cx="7181850" cy="452596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9"/>
          <p:cNvSpPr txBox="1"/>
          <p:nvPr>
            <p:ph idx="4294967295"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dk2"/>
              </a:buClr>
              <a:buSzPts val="4400"/>
              <a:buFont typeface="Times New Roman"/>
              <a:buNone/>
            </a:pPr>
            <a:r>
              <a:rPr b="0" i="0" lang="en-US" sz="4400" u="none" cap="none" strike="noStrike">
                <a:solidFill>
                  <a:schemeClr val="dk2"/>
                </a:solidFill>
                <a:latin typeface="Times New Roman"/>
                <a:ea typeface="Times New Roman"/>
                <a:cs typeface="Times New Roman"/>
                <a:sym typeface="Times New Roman"/>
              </a:rPr>
              <a:t>Initial and final permutation tables</a:t>
            </a:r>
            <a:endParaRPr b="0" i="0" sz="4100" u="none" cap="none" strike="noStrike">
              <a:solidFill>
                <a:schemeClr val="dk2"/>
              </a:solidFill>
              <a:latin typeface="Lucida Sans"/>
              <a:ea typeface="Lucida Sans"/>
              <a:cs typeface="Lucida Sans"/>
              <a:sym typeface="Lucida Sans"/>
            </a:endParaRPr>
          </a:p>
        </p:txBody>
      </p:sp>
      <p:pic>
        <p:nvPicPr>
          <p:cNvPr id="878" name="Google Shape;878;p99"/>
          <p:cNvPicPr preferRelativeResize="0"/>
          <p:nvPr>
            <p:ph idx="1" type="body"/>
          </p:nvPr>
        </p:nvPicPr>
        <p:blipFill rotWithShape="1">
          <a:blip r:embed="rId3">
            <a:alphaModFix/>
          </a:blip>
          <a:srcRect b="0" l="0" r="0" t="0"/>
          <a:stretch/>
        </p:blipFill>
        <p:spPr>
          <a:xfrm>
            <a:off x="457200" y="1371600"/>
            <a:ext cx="8229600" cy="3783012"/>
          </a:xfrm>
          <a:prstGeom prst="rect">
            <a:avLst/>
          </a:prstGeom>
          <a:noFill/>
          <a:ln>
            <a:noFill/>
          </a:ln>
        </p:spPr>
      </p:pic>
      <p:sp>
        <p:nvSpPr>
          <p:cNvPr id="879" name="Google Shape;879;p99"/>
          <p:cNvSpPr txBox="1"/>
          <p:nvPr/>
        </p:nvSpPr>
        <p:spPr>
          <a:xfrm>
            <a:off x="685800" y="5181600"/>
            <a:ext cx="8001000" cy="923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Each of these permutations take 64 bit input and permutes the bits according to a predefined rule. Eg in the initial permutation 58</a:t>
            </a:r>
            <a:r>
              <a:rPr b="0" baseline="30000" i="0" lang="en-US" sz="1800" u="none">
                <a:solidFill>
                  <a:schemeClr val="dk1"/>
                </a:solidFill>
                <a:latin typeface="Arial"/>
                <a:ea typeface="Arial"/>
                <a:cs typeface="Arial"/>
                <a:sym typeface="Arial"/>
              </a:rPr>
              <a:t>th</a:t>
            </a:r>
            <a:r>
              <a:rPr b="0" i="0" lang="en-US" sz="1800" u="none">
                <a:solidFill>
                  <a:schemeClr val="dk1"/>
                </a:solidFill>
                <a:latin typeface="Arial"/>
                <a:ea typeface="Arial"/>
                <a:cs typeface="Arial"/>
                <a:sym typeface="Arial"/>
              </a:rPr>
              <a:t> bit in the input becomes bit no 1 and so 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500"/>
                                        <p:tgtEl>
                                          <p:spTgt spid="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xEl>
                                              <p:pRg end="0" st="0"/>
                                            </p:txEl>
                                          </p:spTgt>
                                        </p:tgtEl>
                                        <p:attrNameLst>
                                          <p:attrName>style.visibility</p:attrName>
                                        </p:attrNameLst>
                                      </p:cBhvr>
                                      <p:to>
                                        <p:strVal val="visible"/>
                                      </p:to>
                                    </p:set>
                                    <p:animEffect filter="fade" transition="in">
                                      <p:cBhvr>
                                        <p:cTn dur="500"/>
                                        <p:tgtEl>
                                          <p:spTgt spid="87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4_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_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3_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5_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2011-07-25T06:03:35Z</dcterms:created>
  <dc:creator>TASNEEM</dc:creator>
</cp:coreProperties>
</file>

<file path=docProps/custom.xml><?xml version="1.0" encoding="utf-8"?>
<Properties xmlns="http://schemas.openxmlformats.org/officeDocument/2006/custom-properties" xmlns:vt="http://schemas.openxmlformats.org/officeDocument/2006/docPropsVTypes"/>
</file>